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0" r:id="rId3"/>
    <p:sldId id="311" r:id="rId4"/>
    <p:sldId id="312" r:id="rId5"/>
    <p:sldId id="257" r:id="rId6"/>
    <p:sldId id="260" r:id="rId7"/>
    <p:sldId id="268" r:id="rId8"/>
    <p:sldId id="269" r:id="rId9"/>
    <p:sldId id="271" r:id="rId10"/>
    <p:sldId id="272" r:id="rId11"/>
    <p:sldId id="304" r:id="rId12"/>
    <p:sldId id="313" r:id="rId13"/>
    <p:sldId id="315" r:id="rId14"/>
    <p:sldId id="318" r:id="rId15"/>
    <p:sldId id="343" r:id="rId16"/>
    <p:sldId id="319" r:id="rId17"/>
    <p:sldId id="341" r:id="rId18"/>
    <p:sldId id="337" r:id="rId19"/>
    <p:sldId id="328" r:id="rId20"/>
    <p:sldId id="340" r:id="rId21"/>
    <p:sldId id="322" r:id="rId22"/>
    <p:sldId id="323" r:id="rId23"/>
    <p:sldId id="329" r:id="rId24"/>
    <p:sldId id="330" r:id="rId25"/>
    <p:sldId id="275" r:id="rId26"/>
    <p:sldId id="332" r:id="rId27"/>
    <p:sldId id="281" r:id="rId28"/>
    <p:sldId id="333" r:id="rId29"/>
    <p:sldId id="334" r:id="rId30"/>
    <p:sldId id="338" r:id="rId31"/>
    <p:sldId id="258" r:id="rId32"/>
    <p:sldId id="30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02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08" autoAdjust="0"/>
    <p:restoredTop sz="94660"/>
  </p:normalViewPr>
  <p:slideViewPr>
    <p:cSldViewPr>
      <p:cViewPr>
        <p:scale>
          <a:sx n="79" d="100"/>
          <a:sy n="79" d="100"/>
        </p:scale>
        <p:origin x="-2544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D192-2BA6-4FDD-910E-C4720EE82B11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BCBCA-4F30-4DD1-81C0-9F4E34F391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747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CBCA-4F30-4DD1-81C0-9F4E34F391E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607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CBCA-4F30-4DD1-81C0-9F4E34F391E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85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CBCA-4F30-4DD1-81C0-9F4E34F391E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688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CBCA-4F30-4DD1-81C0-9F4E34F391E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824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252520" cy="3882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07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144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385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585"/>
          <a:stretch/>
        </p:blipFill>
        <p:spPr>
          <a:xfrm>
            <a:off x="107504" y="4367658"/>
            <a:ext cx="3096344" cy="24992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234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960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559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828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33" t="73290" r="29336"/>
          <a:stretch/>
        </p:blipFill>
        <p:spPr>
          <a:xfrm>
            <a:off x="7740352" y="6013229"/>
            <a:ext cx="1320800" cy="844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497"/>
          <a:stretch/>
        </p:blipFill>
        <p:spPr>
          <a:xfrm>
            <a:off x="22820" y="4293096"/>
            <a:ext cx="1954148" cy="26586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мка 5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6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670"/>
            <a:ext cx="4026024" cy="252633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Рамка 4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0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375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027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D32B-F5FA-49AD-9E4B-6057CDC9A84A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9176-3F5F-4043-B3D6-FCE58769E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724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40960" cy="20162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  <a:t>Моя малая </a:t>
            </a:r>
            <a: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  <a:t>Родина </a:t>
            </a:r>
            <a: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  <a:t>– город Асбест</a:t>
            </a:r>
            <a:b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</a:br>
            <a: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  <a:t/>
            </a:r>
            <a:br>
              <a:rPr lang="ru-RU" b="1" dirty="0" smtClean="0">
                <a:solidFill>
                  <a:srgbClr val="C00000"/>
                </a:solidFill>
                <a:cs typeface="Aharoni" pitchFamily="2" charset="-79"/>
              </a:rPr>
            </a:br>
            <a:r>
              <a:rPr lang="ru-RU" sz="2000" b="1" dirty="0" err="1" smtClean="0">
                <a:solidFill>
                  <a:srgbClr val="0000FF"/>
                </a:solidFill>
                <a:cs typeface="Aharoni" pitchFamily="2" charset="-79"/>
              </a:rPr>
              <a:t>Эколого</a:t>
            </a:r>
            <a:r>
              <a:rPr lang="ru-RU" sz="2000" b="1" dirty="0" smtClean="0">
                <a:solidFill>
                  <a:srgbClr val="0000FF"/>
                </a:solidFill>
                <a:cs typeface="Aharoni" pitchFamily="2" charset="-79"/>
              </a:rPr>
              <a:t> – краеведческий конкурс «Малая Родина» в рамках проекта</a:t>
            </a:r>
            <a:br>
              <a:rPr lang="ru-RU" sz="2000" b="1" dirty="0" smtClean="0">
                <a:solidFill>
                  <a:srgbClr val="0000FF"/>
                </a:solidFill>
                <a:cs typeface="Aharoni" pitchFamily="2" charset="-79"/>
              </a:rPr>
            </a:br>
            <a:r>
              <a:rPr lang="ru-RU" sz="2000" b="1" dirty="0" smtClean="0">
                <a:solidFill>
                  <a:srgbClr val="0000FF"/>
                </a:solidFill>
                <a:cs typeface="Aharoni" pitchFamily="2" charset="-79"/>
              </a:rPr>
              <a:t> «Зеленый атлас Екатеринбургского горнозаводского Урала»</a:t>
            </a:r>
            <a:endParaRPr lang="ru-RU" sz="3600" b="1" dirty="0">
              <a:solidFill>
                <a:srgbClr val="0000FF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2636912"/>
            <a:ext cx="6336704" cy="1728192"/>
          </a:xfrm>
        </p:spPr>
        <p:txBody>
          <a:bodyPr>
            <a:normAutofit fontScale="55000" lnSpcReduction="20000"/>
          </a:bodyPr>
          <a:lstStyle/>
          <a:p>
            <a:pPr algn="r">
              <a:defRPr/>
            </a:pPr>
            <a:r>
              <a:rPr lang="ru-RU" b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Выполнен: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обучающимися 2 «А» класса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МАОУ «СОШ № 30»</a:t>
            </a:r>
          </a:p>
          <a:p>
            <a:pPr algn="r">
              <a:defRPr/>
            </a:pPr>
            <a:endParaRPr lang="ru-RU" b="1" dirty="0" smtClean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b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r">
              <a:defRPr/>
            </a:pPr>
            <a:r>
              <a:rPr lang="ru-RU" b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Зубова Римма Александровна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28289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404664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планирования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3" descr="asb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88913"/>
            <a:ext cx="9858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pict 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72600" y="3573016"/>
            <a:ext cx="4104456" cy="2880320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39552" y="1343962"/>
            <a:ext cx="8208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этап – организационный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 краеведческого материала, справочной литературы по тематике 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проекта;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родительского собрания  по теме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«Формирование представлений о малой Родине у детей младшего школьного возраста  через приобщение к проектной деятельности».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D:\User\Desktop\ФОТО - 2 класс\родительское собрание 07.12.18\20181207_183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8784976" cy="47525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  </a:t>
            </a:r>
          </a:p>
          <a:p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«Формирование представлений о малой Родине у детей младшего школьного возраста  через приобщение к проектной деятельности».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95536" y="520388"/>
            <a:ext cx="828092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этап -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(планирование деятельности)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Подвести участников 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 к пониманию: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Родину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- значит знать её историю, культуру, людей.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Осуществлять реализацию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«Моя малая родина – город Асбест» в сотрудничестве с семьёй, детской библиотекой, музеями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ЦДТ им. Аввакумова.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pict 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3977680"/>
            <a:ext cx="4104456" cy="2691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72819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История </a:t>
            </a:r>
            <a:r>
              <a:rPr lang="ru-RU" altLang="ru-RU" b="1" i="1" u="sng" dirty="0" smtClean="0">
                <a:solidFill>
                  <a:srgbClr val="005024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города Асбеста</a:t>
            </a:r>
            <a:r>
              <a:rPr lang="ru-RU" altLang="ru-RU" b="1" i="1" u="sng" dirty="0" smtClean="0">
                <a:solidFill>
                  <a:srgbClr val="C000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/>
            </a:r>
            <a:br>
              <a:rPr lang="ru-RU" altLang="ru-RU" b="1" i="1" u="sng" dirty="0" smtClean="0">
                <a:solidFill>
                  <a:srgbClr val="C000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 в рассказах старожил</a:t>
            </a:r>
            <a:r>
              <a:rPr lang="ru-RU" altLang="ru-RU" dirty="0" smtClean="0">
                <a:solidFill>
                  <a:srgbClr val="C000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 </a:t>
            </a:r>
            <a:r>
              <a:rPr lang="ru-RU" altLang="ru-RU" sz="3600" dirty="0" smtClean="0">
                <a:latin typeface="Calibri" pitchFamily="34" charset="0"/>
                <a:ea typeface="Calibri" pitchFamily="34" charset="0"/>
                <a:cs typeface="Times New Roman" pitchFamily="16" charset="0"/>
              </a:rPr>
              <a:t/>
            </a:r>
            <a:br>
              <a:rPr lang="ru-RU" altLang="ru-RU" sz="3600" dirty="0" smtClean="0">
                <a:latin typeface="Calibri" pitchFamily="34" charset="0"/>
                <a:ea typeface="Calibri" pitchFamily="34" charset="0"/>
                <a:cs typeface="Times New Roman" pitchFamily="16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к проекту\мой город (фото)\20180131_1148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5112568" cy="35283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92080" y="1988840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005024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У жителей каждого села, города, края – своя история, свои рассказы о событиях, происходивших на их малой родине. Они, как правило, связаны с «большой» историей. Эти рассказы называются                </a:t>
            </a:r>
            <a:r>
              <a:rPr lang="ru-RU" altLang="ru-RU" sz="2400" b="1" u="sng" dirty="0" smtClean="0">
                <a:solidFill>
                  <a:srgbClr val="C000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преданиями.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492896"/>
            <a:ext cx="510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Беседа со Щёкиной Ниной Степановной</a:t>
            </a:r>
            <a:endParaRPr lang="ru-RU" sz="2000" b="1" i="1" dirty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Первые фабрики- сортировки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1904 - 1907 годы </a:t>
            </a:r>
            <a:endParaRPr lang="ru-RU" sz="3600" b="1" dirty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В музее\20180130_1235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968552" cy="30963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1700808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Возле здания городского краеведческого музея можно увидеть одну из первых вагонеток, с помощью которых начиналась добыча асбеста.</a:t>
            </a:r>
            <a:endParaRPr lang="ru-RU" sz="2800" dirty="0">
              <a:solidFill>
                <a:srgbClr val="0050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pict 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3960440" cy="307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Пользователь\Desktop\в биб-ке\20180206_12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464496" cy="3456384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в биб-ке\20180206_114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73016"/>
            <a:ext cx="4139952" cy="3140968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в биб-ке\20180206_121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84984"/>
            <a:ext cx="4752528" cy="3456384"/>
          </a:xfrm>
          <a:prstGeom prst="rect">
            <a:avLst/>
          </a:prstGeom>
          <a:noFill/>
        </p:spPr>
      </p:pic>
      <p:pic>
        <p:nvPicPr>
          <p:cNvPr id="2054" name="Picture 6" descr="C:\Users\Пользователь\Desktop\в биб-ке\20180206_114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6632"/>
            <a:ext cx="4536504" cy="319573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2420888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 детской городской </a:t>
            </a:r>
          </a:p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библиотеке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 descr="C:\Users\Пользователь\Desktop\В музее\20180130_122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501008"/>
            <a:ext cx="4861048" cy="3212976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В музее\20180130_122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3960440" cy="3240360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В музее\20180130_12194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92488" cy="3312368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В музее\20180130_122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88640"/>
            <a:ext cx="4464496" cy="33123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71600" y="2708920"/>
            <a:ext cx="69847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 городском краеведческом  музее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3.09.2018\Documents\2 класс\2 класс ФОТО\1 сентября\CIMG0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Махн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838" y="908050"/>
            <a:ext cx="1700212" cy="2378075"/>
          </a:xfrm>
          <a:prstGeom prst="rect">
            <a:avLst/>
          </a:prstGeom>
          <a:solidFill>
            <a:schemeClr val="bg1"/>
          </a:solidFill>
          <a:ln w="476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7" name="Picture 5" descr="Абрамов"/>
          <p:cNvPicPr>
            <a:picLocks noChangeAspect="1" noChangeArrowheads="1"/>
          </p:cNvPicPr>
          <p:nvPr/>
        </p:nvPicPr>
        <p:blipFill>
          <a:blip r:embed="rId3" cstate="print"/>
          <a:srcRect r="3996"/>
          <a:stretch>
            <a:fillRect/>
          </a:stretch>
        </p:blipFill>
        <p:spPr bwMode="auto">
          <a:xfrm>
            <a:off x="2652713" y="908050"/>
            <a:ext cx="1631950" cy="2378075"/>
          </a:xfrm>
          <a:prstGeom prst="rect">
            <a:avLst/>
          </a:prstGeom>
          <a:solidFill>
            <a:schemeClr val="bg1"/>
          </a:solidFill>
          <a:ln w="476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8" name="Picture 6" descr="Лобан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6475" y="908050"/>
            <a:ext cx="1700213" cy="2378075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9" name="Picture 7" descr="Меркурье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076700"/>
            <a:ext cx="1544637" cy="2160588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0" name="Picture 8" descr="Сулим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0088" y="908050"/>
            <a:ext cx="1698625" cy="2376488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1" name="Picture 9" descr="Ячмене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38" y="4076700"/>
            <a:ext cx="1544637" cy="2160588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330325" y="260648"/>
            <a:ext cx="6205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000066"/>
                </a:solidFill>
                <a:latin typeface="Baltica" pitchFamily="2" charset="0"/>
              </a:rPr>
              <a:t> </a:t>
            </a:r>
            <a:endParaRPr lang="ru-RU" sz="32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ltica" pitchFamily="2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787900" y="4221163"/>
            <a:ext cx="30241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Герои 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Советского</a:t>
            </a:r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Союза</a:t>
            </a: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68275" y="3379788"/>
            <a:ext cx="1833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/>
              <a:t>Алексей Григорьевич</a:t>
            </a:r>
          </a:p>
          <a:p>
            <a:r>
              <a:rPr lang="ru-RU" sz="1200" b="1"/>
              <a:t> Махнев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4645025" y="3357563"/>
            <a:ext cx="215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Андрей Григорьевич</a:t>
            </a:r>
          </a:p>
          <a:p>
            <a:r>
              <a:rPr lang="ru-RU" sz="1200" b="1"/>
              <a:t> Лобанов</a:t>
            </a: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2640013" y="6308725"/>
            <a:ext cx="170973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 </a:t>
            </a:r>
            <a:r>
              <a:rPr lang="ru-RU" sz="1200" b="1"/>
              <a:t>Григорий Егорович</a:t>
            </a:r>
          </a:p>
          <a:p>
            <a:r>
              <a:rPr lang="ru-RU" sz="1200" b="1"/>
              <a:t> Ячменев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2555875" y="3357563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Илья Васильевич</a:t>
            </a:r>
          </a:p>
          <a:p>
            <a:r>
              <a:rPr lang="ru-RU" sz="1200" b="1"/>
              <a:t> Абрамов</a:t>
            </a:r>
          </a:p>
        </p:txBody>
      </p:sp>
      <p:sp>
        <p:nvSpPr>
          <p:cNvPr id="6158" name="Text Box 16"/>
          <p:cNvSpPr txBox="1">
            <a:spLocks noChangeArrowheads="1"/>
          </p:cNvSpPr>
          <p:nvPr/>
        </p:nvSpPr>
        <p:spPr bwMode="auto">
          <a:xfrm>
            <a:off x="7113588" y="3379788"/>
            <a:ext cx="1563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/>
              <a:t>Павел Федорович</a:t>
            </a:r>
          </a:p>
          <a:p>
            <a:r>
              <a:rPr lang="ru-RU" sz="1200" b="1"/>
              <a:t> Сулимов</a:t>
            </a:r>
          </a:p>
        </p:txBody>
      </p:sp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250825" y="6308725"/>
            <a:ext cx="1839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 </a:t>
            </a:r>
            <a:r>
              <a:rPr lang="ru-RU" sz="1200" b="1"/>
              <a:t>Валериан Антонович</a:t>
            </a:r>
          </a:p>
          <a:p>
            <a:r>
              <a:rPr lang="ru-RU" sz="1200" b="1"/>
              <a:t> Меркурьев</a:t>
            </a:r>
          </a:p>
        </p:txBody>
      </p:sp>
      <p:sp>
        <p:nvSpPr>
          <p:cNvPr id="6160" name="Text Box 18"/>
          <p:cNvSpPr txBox="1">
            <a:spLocks noChangeArrowheads="1"/>
          </p:cNvSpPr>
          <p:nvPr/>
        </p:nvSpPr>
        <p:spPr bwMode="auto">
          <a:xfrm>
            <a:off x="7180263" y="5805488"/>
            <a:ext cx="16668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Владимир</a:t>
            </a:r>
          </a:p>
          <a:p>
            <a:r>
              <a:rPr lang="ru-RU" sz="1400" b="1">
                <a:solidFill>
                  <a:schemeClr val="bg1"/>
                </a:solidFill>
              </a:rPr>
              <a:t> Александрович </a:t>
            </a:r>
          </a:p>
          <a:p>
            <a:r>
              <a:rPr lang="ru-RU" sz="1400" b="1">
                <a:solidFill>
                  <a:schemeClr val="bg1"/>
                </a:solidFill>
              </a:rPr>
              <a:t>Максименко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11663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Асбест – героический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92696"/>
            <a:ext cx="8388548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Герой Ордена Мужества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Вахлов Алексей Николаевич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800000"/>
                </a:solidFill>
              </a:rPr>
              <a:t> </a:t>
            </a:r>
            <a:r>
              <a:rPr lang="ru-RU" sz="3100" dirty="0" smtClean="0">
                <a:solidFill>
                  <a:srgbClr val="005024"/>
                </a:solidFill>
                <a:latin typeface="Times New Roman" pitchFamily="18" charset="0"/>
                <a:cs typeface="Times New Roman" pitchFamily="18" charset="0"/>
              </a:rPr>
              <a:t>12 июля 1976 года -20 декабря 1995 года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2051" name="Picture 6" descr="C:\Users\Пользователь\Desktop\герои\герой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3591619" cy="472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Пользователь\Desktop\к проекту\мой город (фото)\20180124_11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564904"/>
            <a:ext cx="5544616" cy="41490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Autofit/>
          </a:bodyPr>
          <a:lstStyle/>
          <a:p>
            <a:pPr algn="l"/>
            <a:endParaRPr lang="ru-RU" sz="2400" dirty="0"/>
          </a:p>
        </p:txBody>
      </p:sp>
      <p:pic>
        <p:nvPicPr>
          <p:cNvPr id="1026" name="Picture 2" descr="D:\User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56983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Асбест – творческий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борисо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577"/>
          <a:stretch>
            <a:fillRect/>
          </a:stretch>
        </p:blipFill>
        <p:spPr bwMode="auto">
          <a:xfrm>
            <a:off x="395536" y="1484784"/>
            <a:ext cx="1800200" cy="2592288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528" y="4149080"/>
            <a:ext cx="35168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Михаил Михайлович</a:t>
            </a:r>
          </a:p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БОРИСОВ</a:t>
            </a:r>
          </a:p>
        </p:txBody>
      </p:sp>
      <p:pic>
        <p:nvPicPr>
          <p:cNvPr id="6" name="Picture 7" descr="чечулин"/>
          <p:cNvPicPr>
            <a:picLocks noChangeAspect="1" noChangeArrowheads="1"/>
          </p:cNvPicPr>
          <p:nvPr/>
        </p:nvPicPr>
        <p:blipFill>
          <a:blip r:embed="rId3" cstate="print"/>
          <a:srcRect r="6908"/>
          <a:stretch>
            <a:fillRect/>
          </a:stretch>
        </p:blipFill>
        <p:spPr bwMode="auto">
          <a:xfrm>
            <a:off x="2627784" y="1988840"/>
            <a:ext cx="1921098" cy="2736304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55776" y="4941169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Алексей Иванович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ЧЕЧУЛИН</a:t>
            </a:r>
            <a:endParaRPr lang="ru-RU" b="1" i="1" dirty="0">
              <a:solidFill>
                <a:srgbClr val="0000FF"/>
              </a:solidFill>
              <a:latin typeface="Baltica" pitchFamily="2" charset="0"/>
            </a:endParaRPr>
          </a:p>
        </p:txBody>
      </p:sp>
      <p:pic>
        <p:nvPicPr>
          <p:cNvPr id="8" name="Picture 7" descr="абаскалов"/>
          <p:cNvPicPr>
            <a:picLocks noChangeAspect="1" noChangeArrowheads="1"/>
          </p:cNvPicPr>
          <p:nvPr/>
        </p:nvPicPr>
        <p:blipFill>
          <a:blip r:embed="rId4" cstate="print"/>
          <a:srcRect l="7224" t="7382" r="7224"/>
          <a:stretch>
            <a:fillRect/>
          </a:stretch>
        </p:blipFill>
        <p:spPr bwMode="auto">
          <a:xfrm>
            <a:off x="4932040" y="1484784"/>
            <a:ext cx="1870869" cy="2376263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788024" y="407707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Владимир Андреевич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Baltica" pitchFamily="2" charset="0"/>
              </a:rPr>
              <a:t>АБАСКАЛОВ</a:t>
            </a:r>
            <a:endParaRPr lang="ru-RU" b="1" i="1" dirty="0">
              <a:solidFill>
                <a:srgbClr val="0000FF"/>
              </a:solidFill>
              <a:latin typeface="Baltica" pitchFamily="2" charset="0"/>
            </a:endParaRPr>
          </a:p>
        </p:txBody>
      </p:sp>
      <p:pic>
        <p:nvPicPr>
          <p:cNvPr id="10" name="Рисунок 9" descr="C:\Users\Пользователь\Desktop\muzej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060848"/>
            <a:ext cx="1934716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660233" y="4869160"/>
            <a:ext cx="2304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Николай Михайлович АВВАКУМОВ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этап- заключительный</a:t>
            </a:r>
          </a:p>
          <a:p>
            <a:pPr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Оформление  презентации проекта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«Моя малая родина – город Асбест»</a:t>
            </a: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«Азбуки юных асбестовцев»</a:t>
            </a: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Выступление детей с проектом на родительском собрании</a:t>
            </a: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Участие детей в научно – практической конференции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:\User\Desktop\фото класс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33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122899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Муниципальный этап научно – практической конференции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Моя малая Родина – город Асбест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3794" name="Picture 2" descr="C:\Users\Пользователь\Desktop\ФОТО 1 а класс\ЗИП город, 1 А класс - 2018\IMG-20180418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00808"/>
            <a:ext cx="4953000" cy="37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Пользователь\Desktop\в биб-ке\домик из веток\20180206_133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1587">
            <a:off x="4783383" y="2201913"/>
            <a:ext cx="4067880" cy="323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19872" y="5791200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Защита исследовательского проекта, 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«А» класс – 2018 г 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920880" cy="1944215"/>
          </a:xfrm>
          <a:prstGeom prst="rect">
            <a:avLst/>
          </a:prstGeom>
          <a:noFill/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38437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6228184" y="4922921"/>
            <a:ext cx="27363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Составители: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учащиеся 2 «А» класса,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МАОУ «СОШ № 30» АГО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Зубова Р.А.,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начальных классов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4726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сбест-минерал, давший имя городу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асбест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753940">
            <a:off x="1113773" y="2157168"/>
            <a:ext cx="3256492" cy="2270247"/>
          </a:xfrm>
        </p:spPr>
      </p:pic>
      <p:pic>
        <p:nvPicPr>
          <p:cNvPr id="6" name="Рисунок 5" descr="асбест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69878">
            <a:off x="4772275" y="2571778"/>
            <a:ext cx="3474503" cy="2100012"/>
          </a:xfrm>
          <a:prstGeom prst="rect">
            <a:avLst/>
          </a:prstGeom>
        </p:spPr>
      </p:pic>
      <p:pic>
        <p:nvPicPr>
          <p:cNvPr id="5" name="Рисунок 4" descr="асбест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365104"/>
            <a:ext cx="3528392" cy="2376264"/>
          </a:xfrm>
          <a:prstGeom prst="rect">
            <a:avLst/>
          </a:prstGeom>
        </p:spPr>
      </p:pic>
      <p:pic>
        <p:nvPicPr>
          <p:cNvPr id="7" name="Рисунок 6" descr="ÐÐ°ÑÑÐ¸Ð½ÐºÐ¸ Ð¿Ð¾ Ð·Ð°Ð¿ÑÐ¾ÑÑ Ð±ÑÐºÐ²Ñ Ð°Ð»ÑÐ°Ð²Ð¸ÑÐ° Ð¼ÑÐ»ÑÑÑÑÐ½ÑÐµ Ð±ÑÐºÐ²Ð° Ð°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2038350" cy="1885950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373216"/>
            <a:ext cx="6347048" cy="576064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Символы города Асбеста</a:t>
            </a: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Герб города Асбест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25922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ity.asb.su/photo/fla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2896"/>
            <a:ext cx="36004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±ÑÐºÐ²Ñ Ð°Ð»ÑÐ°Ð²Ð¸ÑÐ° Ð¼ÑÐ»ÑÑÑÑÐ½ÑÐµ Ð±ÑÐºÐ²Ð° Ð³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32656"/>
            <a:ext cx="1795145" cy="177165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9632" y="40466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ерб города</a:t>
            </a:r>
            <a:endParaRPr lang="ru-RU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</p:spPr>
      </p:pic>
      <p:pic>
        <p:nvPicPr>
          <p:cNvPr id="5" name="Рисунок 4" descr="ÐÐ°ÑÑÐ¸Ð½ÐºÐ¸ Ð¿Ð¾ Ð·Ð°Ð¿ÑÐ¾ÑÑ Ð±ÑÐºÐ²Ð° Ðº Ð°Ð»ÑÐ°Ð²Ð¸ÑÐ° Ð¼ÑÐ»ÑÑÑÑÐ½ÑÐµ ÑÐµÐ¼Ð¿Ð¸Ð¾Ð½Ñ Ð¸ Ð¼Ð°Ð»ÐµÐ½ÑÐºÐ¸Ðµ Ð±ÑÐºÐ²Ð° Ð·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88640"/>
            <a:ext cx="1512168" cy="1440160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ральские горы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16832"/>
            <a:ext cx="8507288" cy="4209331"/>
          </a:xfrm>
        </p:spPr>
        <p:txBody>
          <a:bodyPr/>
          <a:lstStyle/>
          <a:p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«Урал» по-башкирски — пояс. Есть башкирская сказка о великане, который носил пояс с глубокими карманами. Он прятал в них все свои богатства. Пояс был огромный. Однажды великан растянул его, и пояс лег через всю землю, от холодного Карского моря на севере до песчаных берегов южного Каспийского моря. 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Так образовался Уральский хребет.</a:t>
            </a:r>
          </a:p>
          <a:p>
            <a:endParaRPr lang="ru-RU" dirty="0"/>
          </a:p>
        </p:txBody>
      </p:sp>
      <p:pic>
        <p:nvPicPr>
          <p:cNvPr id="4" name="Рисунок 3" descr="ÐÐ°ÑÑÐ¸Ð½ÐºÐ¸ Ð¿Ð¾ Ð·Ð°Ð¿ÑÐ¾ÑÑ Ð±ÑÐºÐ²Ð° Ñ Ð°Ð»ÑÐ°Ð²Ð¸ÑÐ° Ð¼ÑÐ»ÑÑÑÑÐ½ÑÐµ ÑÐµÐ¼Ð¿Ð¸Ð¾Ð½Ñ Ð¸ Ð¼Ð°Ð»ÐµÐ½ÑÐºÐ¸Ðµ Ð±ÑÐºÐ²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60648"/>
            <a:ext cx="1586865" cy="1781175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ÐÐ°ÑÑÐ¸Ð½ÐºÐ¸ Ð¿Ð¾ Ð·Ð°Ð¿ÑÐ¾ÑÑ ÐºÐ°ÑÑÐ¸Ð½ÐºÐ¸ ÑÑÐ°Ð»ÑÑÐºÐ¸Ñ Ð³Ð¾Ñ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437112"/>
            <a:ext cx="324036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D:\User\Desktop\i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5976" y="5085184"/>
            <a:ext cx="459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User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4" descr="IMG_0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WordArt 6"/>
          <p:cNvSpPr>
            <a:spLocks noChangeArrowheads="1" noChangeShapeType="1" noTextEdit="1"/>
          </p:cNvSpPr>
          <p:nvPr/>
        </p:nvSpPr>
        <p:spPr bwMode="auto">
          <a:xfrm>
            <a:off x="395288" y="908720"/>
            <a:ext cx="8353425" cy="496820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Какое счастье, что я родился </a:t>
            </a:r>
          </a:p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и живу на этой прекрасной земле!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  ЛИТЕРАТУРЫ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3816424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Александров С.Г., Яблонских П.В. «Золотые звёзды свердловчан»,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Средне-Уральское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Книжное Издательство, Свердловск, 1970</a:t>
            </a:r>
          </a:p>
          <a:p>
            <a:pPr lvl="0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Газета "Муниципальный вестник" № 6, от 9 июня 2005 года.</a:t>
            </a:r>
          </a:p>
          <a:p>
            <a:pPr lvl="0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Ожегов С.И. Словарь русского языка. – ООО «Издательство «Мир и Образование», 2007. – 1200 с.</a:t>
            </a:r>
          </a:p>
          <a:p>
            <a:pPr lvl="0"/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Коростина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Н.Г., «Мой ласковый город Асбест: материалы о городе», Асбест, 2005г.</a:t>
            </a:r>
          </a:p>
          <a:p>
            <a:pPr lvl="0"/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Коростина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Н.Д., «Город мой – моя отчизна и судьба», Асбест, 2005г.</a:t>
            </a:r>
          </a:p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Интернет источники:</a:t>
            </a:r>
          </a:p>
          <a:p>
            <a:r>
              <a:rPr lang="en-US" sz="1800" u="sng" dirty="0" smtClean="0">
                <a:hlinkClick r:id="rId2"/>
              </a:rPr>
              <a:t>https</a:t>
            </a:r>
            <a:r>
              <a:rPr lang="ru-RU" sz="1800" u="sng" dirty="0" smtClean="0">
                <a:hlinkClick r:id="rId2"/>
              </a:rPr>
              <a:t>://</a:t>
            </a:r>
            <a:r>
              <a:rPr lang="en-US" sz="1800" u="sng" dirty="0" err="1" smtClean="0">
                <a:hlinkClick r:id="rId2"/>
              </a:rPr>
              <a:t>ru</a:t>
            </a:r>
            <a:r>
              <a:rPr lang="ru-RU" sz="1800" u="sng" dirty="0" smtClean="0">
                <a:hlinkClick r:id="rId2"/>
              </a:rPr>
              <a:t>.</a:t>
            </a:r>
            <a:r>
              <a:rPr lang="en-US" sz="1800" u="sng" dirty="0" err="1" smtClean="0">
                <a:hlinkClick r:id="rId2"/>
              </a:rPr>
              <a:t>wikipedia</a:t>
            </a:r>
            <a:r>
              <a:rPr lang="ru-RU" sz="1800" u="sng" dirty="0" smtClean="0">
                <a:hlinkClick r:id="rId2"/>
              </a:rPr>
              <a:t>.</a:t>
            </a:r>
            <a:r>
              <a:rPr lang="en-US" sz="1800" u="sng" dirty="0" smtClean="0">
                <a:hlinkClick r:id="rId2"/>
              </a:rPr>
              <a:t>org</a:t>
            </a:r>
            <a:r>
              <a:rPr lang="ru-RU" sz="1800" u="sng" dirty="0" smtClean="0">
                <a:hlinkClick r:id="rId2"/>
              </a:rPr>
              <a:t>/</a:t>
            </a:r>
            <a:r>
              <a:rPr lang="en-US" sz="1800" u="sng" dirty="0" smtClean="0">
                <a:hlinkClick r:id="rId2"/>
              </a:rPr>
              <a:t>wiki</a:t>
            </a:r>
            <a:r>
              <a:rPr lang="ru-RU" sz="1800" u="sng" dirty="0" smtClean="0">
                <a:hlinkClick r:id="rId2"/>
              </a:rPr>
              <a:t>/</a:t>
            </a:r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182482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6315" y="1196752"/>
            <a:ext cx="809138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 </a:t>
            </a:r>
          </a:p>
          <a:p>
            <a:pPr algn="ctr"/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User\Desktop\817a0b87c8b4a5b09390d4c2ae24ca96_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5066"/>
            <a:ext cx="8568952" cy="6362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Актуальность исследования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1268760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1933 -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268760"/>
            <a:ext cx="3379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к проекту\Асбест раньше и сейчас\Асбест. Тогда и сейчас\Асбест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8784976" cy="2817440"/>
          </a:xfrm>
          <a:prstGeom prst="rect">
            <a:avLst/>
          </a:prstGeom>
          <a:noFill/>
        </p:spPr>
      </p:pic>
      <p:pic>
        <p:nvPicPr>
          <p:cNvPr id="7" name="Picture 13" descr="asb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412776"/>
            <a:ext cx="98583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Пользователь\Desktop\3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1656184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693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764704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Гипотеза исследования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79512" y="1790259"/>
            <a:ext cx="87849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Самое дорогое сердцу место на земле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его малая родина.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Пользователь\Desktop\к проекту\Асбест раньше и сейчас\10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5024"/>
            <a:ext cx="4435252" cy="3056409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к проекту\Асбест раньше и сейчас\Асбест. Тогда и сейчас\Асбест\asb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45024"/>
            <a:ext cx="4464496" cy="3048000"/>
          </a:xfrm>
          <a:prstGeom prst="rect">
            <a:avLst/>
          </a:prstGeom>
          <a:noFill/>
        </p:spPr>
      </p:pic>
      <p:pic>
        <p:nvPicPr>
          <p:cNvPr id="6" name="Picture 13" descr="asb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332656"/>
            <a:ext cx="9858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776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45382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12776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формирования у детей младшего школьного возраста 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представления 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 малой родине – городе – Асбесте. 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гор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645024"/>
            <a:ext cx="4536504" cy="3024335"/>
          </a:xfrm>
          <a:prstGeom prst="rect">
            <a:avLst/>
          </a:prstGeom>
          <a:solidFill>
            <a:schemeClr val="bg1"/>
          </a:solidFill>
          <a:ln w="476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26" name="Picture 2" descr="C:\Users\Пользователь\Desktop\к проекту\Асбест раньше и сейчас\старый Асбест\get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248472" cy="3052763"/>
          </a:xfrm>
          <a:prstGeom prst="rect">
            <a:avLst/>
          </a:prstGeom>
          <a:noFill/>
        </p:spPr>
      </p:pic>
      <p:pic>
        <p:nvPicPr>
          <p:cNvPr id="6" name="Picture 13" descr="asb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260648"/>
            <a:ext cx="9858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971600" y="303157"/>
            <a:ext cx="62646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3" descr="asb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260648"/>
            <a:ext cx="9858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23528" y="1455549"/>
            <a:ext cx="84969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1.Расширить знания детей об историческом прошлом, культурном и природном  облике родного города.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Формировать гражданскую позицию учащихся, чувства любви к малой 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Родине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уважения к людям труда.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Вовлечь родителей и обучающихся в совместный  активный, познавательный творческий проект.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51520" y="267929"/>
            <a:ext cx="8892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51520" y="763903"/>
            <a:ext cx="864096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Развитие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детского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воображения,  творческой активности и обогащение словарного запаса.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Изготовление  азбуки.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Проект может быть использован на уроках краеведения, классных часах и в повседневной жизни.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C:\Users\Тамара Николаевна\Desktop\I1PIT_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81128"/>
            <a:ext cx="89289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asb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260648"/>
            <a:ext cx="9858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528</Words>
  <Application>Microsoft Office PowerPoint</Application>
  <PresentationFormat>Экран (4:3)</PresentationFormat>
  <Paragraphs>108</Paragraphs>
  <Slides>32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Моя малая Родина – город Асбест  Эколого – краеведческий конкурс «Малая Родина» в рамках проекта  «Зеленый атлас Екатеринбургского горнозаводского Урала»</vt:lpstr>
      <vt:lpstr>Слайд 2</vt:lpstr>
      <vt:lpstr>Слайд 3</vt:lpstr>
      <vt:lpstr>Слайд 4</vt:lpstr>
      <vt:lpstr>Актуальность исследования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История города Асбеста  в рассказах старожил  </vt:lpstr>
      <vt:lpstr>Первые фабрики- сортировки 1904 - 1907 годы </vt:lpstr>
      <vt:lpstr>Слайд 15</vt:lpstr>
      <vt:lpstr>Слайд 16</vt:lpstr>
      <vt:lpstr>Слайд 17</vt:lpstr>
      <vt:lpstr>Слайд 18</vt:lpstr>
      <vt:lpstr> Герой Ордена Мужества  Вахлов Алексей Николаевич   12 июля 1976 года -20 декабря 1995 года   </vt:lpstr>
      <vt:lpstr>Асбест – творческий </vt:lpstr>
      <vt:lpstr>          </vt:lpstr>
      <vt:lpstr>Слайд 22</vt:lpstr>
      <vt:lpstr>Муниципальный этап научно – практической конференции «Моя малая Родина – город Асбест»</vt:lpstr>
      <vt:lpstr>Слайд 24</vt:lpstr>
      <vt:lpstr>Асбест-минерал, давший имя городу</vt:lpstr>
      <vt:lpstr>Символы города Асбеста </vt:lpstr>
      <vt:lpstr>Слайд 27</vt:lpstr>
      <vt:lpstr>       Уральские горы </vt:lpstr>
      <vt:lpstr>Слайд 29</vt:lpstr>
      <vt:lpstr>Слайд 30</vt:lpstr>
      <vt:lpstr>СПИСОК   ЛИТЕРАТУРЫ 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«Город 2»</dc:title>
  <dc:creator>Ольга</dc:creator>
  <cp:lastModifiedBy>User</cp:lastModifiedBy>
  <cp:revision>42</cp:revision>
  <dcterms:created xsi:type="dcterms:W3CDTF">2016-07-11T18:47:41Z</dcterms:created>
  <dcterms:modified xsi:type="dcterms:W3CDTF">2019-09-26T10:13:44Z</dcterms:modified>
</cp:coreProperties>
</file>