
<file path=[Content_Types].xml><?xml version="1.0" encoding="utf-8"?>
<Types xmlns="http://schemas.openxmlformats.org/package/2006/content-types">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diagrams/layout5.xml" ContentType="application/vnd.openxmlformats-officedocument.drawingml.diagramLayout+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diagrams/layout4.xml" ContentType="application/vnd.openxmlformats-officedocument.drawingml.diagramLayout+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Default Extension="tiff" ContentType="image/tiff"/>
  <Override PartName="/ppt/tags/tag15.xml" ContentType="application/vnd.openxmlformats-officedocument.presentationml.tags+xml"/>
  <Override PartName="/ppt/tags/tag24.xml" ContentType="application/vnd.openxmlformats-officedocument.presentationml.tags+xml"/>
  <Override PartName="/ppt/diagrams/layout2.xml" ContentType="application/vnd.openxmlformats-officedocument.drawingml.diagramLayout+xml"/>
  <Override PartName="/ppt/diagrams/data5.xml" ContentType="application/vnd.openxmlformats-officedocument.drawingml.diagramData+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0" r:id="rId2"/>
    <p:sldId id="280" r:id="rId3"/>
    <p:sldId id="303" r:id="rId4"/>
    <p:sldId id="301" r:id="rId5"/>
    <p:sldId id="308" r:id="rId6"/>
    <p:sldId id="310" r:id="rId7"/>
    <p:sldId id="311" r:id="rId8"/>
    <p:sldId id="312" r:id="rId9"/>
    <p:sldId id="314" r:id="rId10"/>
    <p:sldId id="316" r:id="rId11"/>
    <p:sldId id="317" r:id="rId12"/>
    <p:sldId id="319" r:id="rId13"/>
    <p:sldId id="288" r:id="rId14"/>
    <p:sldId id="32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D9F7DA"/>
    <a:srgbClr val="55B94D"/>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368" autoAdjust="0"/>
  </p:normalViewPr>
  <p:slideViewPr>
    <p:cSldViewPr>
      <p:cViewPr>
        <p:scale>
          <a:sx n="90" d="100"/>
          <a:sy n="90" d="100"/>
        </p:scale>
        <p:origin x="-594" y="-3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8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55530-1339-433A-9ADB-0335079A9A11}"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ru-RU"/>
        </a:p>
      </dgm:t>
    </dgm:pt>
    <dgm:pt modelId="{6FCFA8F5-A381-4A4A-BBD5-701AA62527F5}">
      <dgm:prSet custT="1"/>
      <dgm:spPr/>
      <dgm:t>
        <a:bodyPr/>
        <a:lstStyle/>
        <a:p>
          <a:pPr marL="72000" algn="l">
            <a:lnSpc>
              <a:spcPts val="800"/>
            </a:lnSpc>
          </a:pPr>
          <a:r>
            <a:rPr lang="ru-RU" sz="1100" dirty="0" smtClean="0">
              <a:latin typeface="Times New Roman" pitchFamily="18" charset="0"/>
              <a:cs typeface="Times New Roman" pitchFamily="18" charset="0"/>
            </a:rPr>
            <a:t>ЗАЯВКА ПО ПРОЕКТУ РЕГИОНАЛЬНОМУ КООРДИНАТОРУ </a:t>
          </a:r>
        </a:p>
      </dgm:t>
    </dgm:pt>
    <dgm:pt modelId="{1CCADCCA-918A-4ED3-B3CF-048E23B9E542}" type="parTrans" cxnId="{3523300E-D752-49AB-A7F4-3D301C8C0A34}">
      <dgm:prSet/>
      <dgm:spPr/>
      <dgm:t>
        <a:bodyPr/>
        <a:lstStyle/>
        <a:p>
          <a:pPr marL="72000" algn="l">
            <a:lnSpc>
              <a:spcPts val="800"/>
            </a:lnSpc>
          </a:pPr>
          <a:endParaRPr lang="ru-RU" sz="1100" dirty="0">
            <a:latin typeface="Times New Roman" pitchFamily="18" charset="0"/>
            <a:cs typeface="Times New Roman" pitchFamily="18" charset="0"/>
          </a:endParaRPr>
        </a:p>
      </dgm:t>
    </dgm:pt>
    <dgm:pt modelId="{6F8BEB90-1AAF-4ED6-8DB8-BC35C0EB6951}" type="sibTrans" cxnId="{3523300E-D752-49AB-A7F4-3D301C8C0A34}">
      <dgm:prSet/>
      <dgm:spPr/>
      <dgm:t>
        <a:bodyPr/>
        <a:lstStyle/>
        <a:p>
          <a:pPr marL="72000" algn="l">
            <a:lnSpc>
              <a:spcPts val="800"/>
            </a:lnSpc>
          </a:pPr>
          <a:endParaRPr lang="ru-RU" sz="1100" dirty="0">
            <a:latin typeface="Times New Roman" pitchFamily="18" charset="0"/>
            <a:cs typeface="Times New Roman" pitchFamily="18" charset="0"/>
          </a:endParaRPr>
        </a:p>
      </dgm:t>
    </dgm:pt>
    <dgm:pt modelId="{9EB43C0F-B5C2-4949-9297-65C9FEDD660A}">
      <dgm:prSet custT="1"/>
      <dgm:spPr/>
      <dgm:t>
        <a:bodyPr/>
        <a:lstStyle/>
        <a:p>
          <a:pPr marL="72000" algn="l">
            <a:lnSpc>
              <a:spcPts val="800"/>
            </a:lnSpc>
          </a:pPr>
          <a:r>
            <a:rPr lang="ru-RU" sz="1100" dirty="0" smtClean="0">
              <a:latin typeface="Times New Roman" pitchFamily="18" charset="0"/>
              <a:cs typeface="Times New Roman" pitchFamily="18" charset="0"/>
            </a:rPr>
            <a:t>ОБОБЩЕННАЯ ЗАЯВКА ИНВЕСТИЦИОННЫХ ПРОЕКТОВ ОТ СУБЪЕКТА В ОРГКОМИТЕТ</a:t>
          </a:r>
          <a:endParaRPr lang="ru-RU" sz="900" dirty="0" smtClean="0">
            <a:latin typeface="Times New Roman" pitchFamily="18" charset="0"/>
            <a:cs typeface="Times New Roman" pitchFamily="18" charset="0"/>
          </a:endParaRPr>
        </a:p>
      </dgm:t>
    </dgm:pt>
    <dgm:pt modelId="{4028CD4D-6FAD-4B4F-918B-95AA8D7BD3F1}" type="parTrans" cxnId="{5C42F7DE-00E9-4CE2-8DCF-EE100F56CA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97B3137F-DE02-425A-ABC8-CA6B87CE92A2}" type="sibTrans" cxnId="{5C42F7DE-00E9-4CE2-8DCF-EE100F56CA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23BB1DA4-8B96-441D-9130-048CECFC4EC9}">
      <dgm:prSet custT="1"/>
      <dgm:spPr/>
      <dgm:t>
        <a:bodyPr/>
        <a:lstStyle/>
        <a:p>
          <a:pPr marL="72000" algn="l">
            <a:lnSpc>
              <a:spcPts val="800"/>
            </a:lnSpc>
          </a:pPr>
          <a:r>
            <a:rPr lang="ru-RU" sz="1100" dirty="0" smtClean="0">
              <a:latin typeface="Times New Roman" pitchFamily="18" charset="0"/>
              <a:cs typeface="Times New Roman" pitchFamily="18" charset="0"/>
            </a:rPr>
            <a:t>ПАКЕТ ДОКУМЕНТОВ ПО ИНИЦИАТОРУ ПРОЕКТА (ЗАЕМЩИКУ)В ОРГКОМИТЕТ</a:t>
          </a:r>
        </a:p>
      </dgm:t>
    </dgm:pt>
    <dgm:pt modelId="{FBC64CDF-3758-4138-9361-86215B6EA8D5}" type="parTrans" cxnId="{DC7F5F93-3A8A-46FE-8E5C-83D7AD54E056}">
      <dgm:prSet/>
      <dgm:spPr/>
      <dgm:t>
        <a:bodyPr/>
        <a:lstStyle/>
        <a:p>
          <a:pPr marL="72000" algn="l">
            <a:lnSpc>
              <a:spcPts val="800"/>
            </a:lnSpc>
          </a:pPr>
          <a:endParaRPr lang="ru-RU" sz="1100" dirty="0">
            <a:latin typeface="Times New Roman" pitchFamily="18" charset="0"/>
            <a:cs typeface="Times New Roman" pitchFamily="18" charset="0"/>
          </a:endParaRPr>
        </a:p>
      </dgm:t>
    </dgm:pt>
    <dgm:pt modelId="{EB56D9FD-E5BD-4D96-8CAA-E81B50D95DC9}" type="sibTrans" cxnId="{DC7F5F93-3A8A-46FE-8E5C-83D7AD54E056}">
      <dgm:prSet/>
      <dgm:spPr/>
      <dgm:t>
        <a:bodyPr/>
        <a:lstStyle/>
        <a:p>
          <a:pPr marL="72000" algn="l">
            <a:lnSpc>
              <a:spcPts val="800"/>
            </a:lnSpc>
          </a:pPr>
          <a:endParaRPr lang="ru-RU" sz="1100" dirty="0">
            <a:latin typeface="Times New Roman" pitchFamily="18" charset="0"/>
            <a:cs typeface="Times New Roman" pitchFamily="18" charset="0"/>
          </a:endParaRPr>
        </a:p>
      </dgm:t>
    </dgm:pt>
    <dgm:pt modelId="{746364F4-5C6D-4E8C-844A-426F973647A8}">
      <dgm:prSet custT="1"/>
      <dgm:spPr/>
      <dgm:t>
        <a:bodyPr/>
        <a:lstStyle/>
        <a:p>
          <a:pPr marL="72000" algn="l">
            <a:lnSpc>
              <a:spcPts val="800"/>
            </a:lnSpc>
          </a:pPr>
          <a:r>
            <a:rPr lang="ru-RU" sz="1100" dirty="0" smtClean="0">
              <a:latin typeface="Times New Roman" pitchFamily="18" charset="0"/>
              <a:cs typeface="Times New Roman" pitchFamily="18" charset="0"/>
            </a:rPr>
            <a:t>ПЕРВИЧНЫЙ АНАЛИЗ ПРОЕКТА </a:t>
          </a:r>
          <a:endParaRPr lang="ru-RU" sz="900" dirty="0">
            <a:latin typeface="Times New Roman" pitchFamily="18" charset="0"/>
            <a:cs typeface="Times New Roman" pitchFamily="18" charset="0"/>
          </a:endParaRPr>
        </a:p>
      </dgm:t>
    </dgm:pt>
    <dgm:pt modelId="{83BBDF90-2D33-4866-9F95-C63444304A98}" type="parTrans" cxnId="{323444B5-41CF-4D4E-A820-CE11135A2AB6}">
      <dgm:prSet/>
      <dgm:spPr/>
      <dgm:t>
        <a:bodyPr/>
        <a:lstStyle/>
        <a:p>
          <a:pPr marL="72000" algn="l">
            <a:lnSpc>
              <a:spcPts val="800"/>
            </a:lnSpc>
          </a:pPr>
          <a:endParaRPr lang="ru-RU" sz="1100" dirty="0">
            <a:latin typeface="Times New Roman" pitchFamily="18" charset="0"/>
            <a:cs typeface="Times New Roman" pitchFamily="18" charset="0"/>
          </a:endParaRPr>
        </a:p>
      </dgm:t>
    </dgm:pt>
    <dgm:pt modelId="{1C2D0964-9743-4C9C-80B1-26CB11A86904}" type="sibTrans" cxnId="{323444B5-41CF-4D4E-A820-CE11135A2AB6}">
      <dgm:prSet/>
      <dgm:spPr/>
      <dgm:t>
        <a:bodyPr/>
        <a:lstStyle/>
        <a:p>
          <a:pPr marL="72000" algn="l">
            <a:lnSpc>
              <a:spcPts val="800"/>
            </a:lnSpc>
          </a:pPr>
          <a:endParaRPr lang="ru-RU" sz="1100" dirty="0">
            <a:latin typeface="Times New Roman" pitchFamily="18" charset="0"/>
            <a:cs typeface="Times New Roman" pitchFamily="18" charset="0"/>
          </a:endParaRPr>
        </a:p>
      </dgm:t>
    </dgm:pt>
    <dgm:pt modelId="{B1A7DBF8-6590-4FE7-BC95-F8C71F73A670}">
      <dgm:prSet custT="1"/>
      <dgm:spPr/>
      <dgm:t>
        <a:bodyPr/>
        <a:lstStyle/>
        <a:p>
          <a:pPr marL="72000" algn="l">
            <a:lnSpc>
              <a:spcPts val="800"/>
            </a:lnSpc>
          </a:pPr>
          <a:r>
            <a:rPr lang="ru-RU" sz="1100" dirty="0" smtClean="0">
              <a:latin typeface="Times New Roman" pitchFamily="18" charset="0"/>
              <a:cs typeface="Times New Roman" pitchFamily="18" charset="0"/>
            </a:rPr>
            <a:t>НАПРАВЛЕНИЕ (СПД) ОРГАНУ ИСПОЛНИТЕЛЬНОЙ ВЛАСТИ СУБЪЕКТА / ПОЛУЧЕНИЕ ЗАКЛЮЧЕНИЯ</a:t>
          </a:r>
          <a:endParaRPr lang="ru-RU" sz="1100" dirty="0">
            <a:latin typeface="Times New Roman" pitchFamily="18" charset="0"/>
            <a:cs typeface="Times New Roman" pitchFamily="18" charset="0"/>
          </a:endParaRPr>
        </a:p>
      </dgm:t>
    </dgm:pt>
    <dgm:pt modelId="{26C9E5E1-A2E0-43BC-9268-3A002EF888C0}" type="parTrans" cxnId="{86F0EE0C-4AFC-43D9-B464-0F53B8F05220}">
      <dgm:prSet/>
      <dgm:spPr/>
      <dgm:t>
        <a:bodyPr/>
        <a:lstStyle/>
        <a:p>
          <a:pPr marL="72000" algn="l">
            <a:lnSpc>
              <a:spcPts val="800"/>
            </a:lnSpc>
          </a:pPr>
          <a:endParaRPr lang="ru-RU" sz="1100" dirty="0">
            <a:latin typeface="Times New Roman" pitchFamily="18" charset="0"/>
            <a:cs typeface="Times New Roman" pitchFamily="18" charset="0"/>
          </a:endParaRPr>
        </a:p>
      </dgm:t>
    </dgm:pt>
    <dgm:pt modelId="{C0B1207F-8B24-4681-9024-F0F2B7BC4131}" type="sibTrans" cxnId="{86F0EE0C-4AFC-43D9-B464-0F53B8F05220}">
      <dgm:prSet/>
      <dgm:spPr/>
      <dgm:t>
        <a:bodyPr/>
        <a:lstStyle/>
        <a:p>
          <a:pPr marL="72000" algn="l">
            <a:lnSpc>
              <a:spcPts val="800"/>
            </a:lnSpc>
          </a:pPr>
          <a:endParaRPr lang="ru-RU" sz="1100" dirty="0">
            <a:latin typeface="Times New Roman" pitchFamily="18" charset="0"/>
            <a:cs typeface="Times New Roman" pitchFamily="18" charset="0"/>
          </a:endParaRPr>
        </a:p>
      </dgm:t>
    </dgm:pt>
    <dgm:pt modelId="{38F10CB6-49D2-4503-8B82-4E06A3B3E4D5}">
      <dgm:prSet custT="1"/>
      <dgm:spPr/>
      <dgm:t>
        <a:bodyPr/>
        <a:lstStyle/>
        <a:p>
          <a:pPr marL="72000" algn="l">
            <a:lnSpc>
              <a:spcPts val="800"/>
            </a:lnSpc>
          </a:pPr>
          <a:r>
            <a:rPr lang="ru-RU" sz="1100" dirty="0" smtClean="0">
              <a:latin typeface="Times New Roman" pitchFamily="18" charset="0"/>
              <a:cs typeface="Times New Roman" pitchFamily="18" charset="0"/>
            </a:rPr>
            <a:t>ПАКЕТ ДОКУМЕНТОВ ПО ПРОЕКТУ В ОРГКОМИТЕТ</a:t>
          </a:r>
          <a:endParaRPr lang="ru-RU" sz="900" dirty="0">
            <a:latin typeface="Times New Roman" pitchFamily="18" charset="0"/>
            <a:cs typeface="Times New Roman" pitchFamily="18" charset="0"/>
          </a:endParaRPr>
        </a:p>
      </dgm:t>
    </dgm:pt>
    <dgm:pt modelId="{8E943FC7-1D48-4A30-AFCC-39C7132ED855}" type="parTrans" cxnId="{CE53FFCB-A934-46A6-8EB7-14579202FF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8FA1D8D9-87B2-4E69-B2E3-27D869774E74}" type="sibTrans" cxnId="{CE53FFCB-A934-46A6-8EB7-14579202FF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92529774-12AA-48CF-8597-CE5F00AA1B70}">
      <dgm:prSet custT="1"/>
      <dgm:spPr/>
      <dgm:t>
        <a:bodyPr/>
        <a:lstStyle/>
        <a:p>
          <a:pPr marL="72000" algn="l">
            <a:lnSpc>
              <a:spcPts val="800"/>
            </a:lnSpc>
          </a:pPr>
          <a:r>
            <a:rPr lang="ru-RU" sz="900" dirty="0" smtClean="0">
              <a:latin typeface="Times New Roman" pitchFamily="18" charset="0"/>
              <a:cs typeface="Times New Roman" pitchFamily="18" charset="0"/>
            </a:rPr>
            <a:t>ПАКЕТ ДОКУМЕНТОВ ПО ПОДТВЕРЖДЕНИЮ СОБСТВЕННЫХ СРЕДСТВ  И РАНЕЕ ПОНЕСЕННЫХ ЗАТРАТ В ОРГКОМИТЕТ</a:t>
          </a:r>
          <a:endParaRPr lang="ru-RU" sz="900" dirty="0">
            <a:latin typeface="Times New Roman" pitchFamily="18" charset="0"/>
            <a:cs typeface="Times New Roman" pitchFamily="18" charset="0"/>
          </a:endParaRPr>
        </a:p>
      </dgm:t>
    </dgm:pt>
    <dgm:pt modelId="{1925AD76-2858-4597-9190-FAFDB058A4A7}" type="parTrans" cxnId="{2B20FBB9-D097-448C-8131-D4CBFA3F048A}">
      <dgm:prSet/>
      <dgm:spPr/>
      <dgm:t>
        <a:bodyPr/>
        <a:lstStyle/>
        <a:p>
          <a:pPr marL="72000" algn="l">
            <a:lnSpc>
              <a:spcPts val="800"/>
            </a:lnSpc>
          </a:pPr>
          <a:endParaRPr lang="ru-RU" sz="1100" dirty="0">
            <a:latin typeface="Times New Roman" pitchFamily="18" charset="0"/>
            <a:cs typeface="Times New Roman" pitchFamily="18" charset="0"/>
          </a:endParaRPr>
        </a:p>
      </dgm:t>
    </dgm:pt>
    <dgm:pt modelId="{F6FA8B3D-7132-4EC8-A23C-979FC87D89DE}" type="sibTrans" cxnId="{2B20FBB9-D097-448C-8131-D4CBFA3F048A}">
      <dgm:prSet/>
      <dgm:spPr/>
      <dgm:t>
        <a:bodyPr/>
        <a:lstStyle/>
        <a:p>
          <a:pPr marL="72000" algn="l">
            <a:lnSpc>
              <a:spcPts val="800"/>
            </a:lnSpc>
          </a:pPr>
          <a:endParaRPr lang="ru-RU" sz="1100" dirty="0">
            <a:latin typeface="Times New Roman" pitchFamily="18" charset="0"/>
            <a:cs typeface="Times New Roman" pitchFamily="18" charset="0"/>
          </a:endParaRPr>
        </a:p>
      </dgm:t>
    </dgm:pt>
    <dgm:pt modelId="{E4D39D32-F09A-42FC-8D30-ED3070F96021}">
      <dgm:prSet custT="1"/>
      <dgm:spPr/>
      <dgm:t>
        <a:bodyPr/>
        <a:lstStyle/>
        <a:p>
          <a:pPr marL="72000" algn="l">
            <a:lnSpc>
              <a:spcPts val="800"/>
            </a:lnSpc>
          </a:pPr>
          <a:r>
            <a:rPr lang="ru-RU" sz="1100" dirty="0" smtClean="0">
              <a:latin typeface="Times New Roman" pitchFamily="18" charset="0"/>
              <a:cs typeface="Times New Roman" pitchFamily="18" charset="0"/>
            </a:rPr>
            <a:t>ФОРМИРОВАНИЕ СТАНДАРТИЗИРОВАННОГО ПАКЕТА ДОКУМЕНТОВ (СПД)</a:t>
          </a:r>
          <a:endParaRPr lang="ru-RU" sz="1100" dirty="0">
            <a:latin typeface="Times New Roman" pitchFamily="18" charset="0"/>
            <a:cs typeface="Times New Roman" pitchFamily="18" charset="0"/>
          </a:endParaRPr>
        </a:p>
      </dgm:t>
    </dgm:pt>
    <dgm:pt modelId="{696CED4A-C7E9-46AF-8D61-5D7B7C80EAF8}" type="parTrans" cxnId="{B88FDE0E-788E-4A40-9645-4EF4C7DDF397}">
      <dgm:prSet/>
      <dgm:spPr/>
      <dgm:t>
        <a:bodyPr/>
        <a:lstStyle/>
        <a:p>
          <a:pPr marL="72000" algn="l">
            <a:lnSpc>
              <a:spcPts val="800"/>
            </a:lnSpc>
          </a:pPr>
          <a:endParaRPr lang="ru-RU" sz="1100" dirty="0">
            <a:latin typeface="Times New Roman" pitchFamily="18" charset="0"/>
            <a:cs typeface="Times New Roman" pitchFamily="18" charset="0"/>
          </a:endParaRPr>
        </a:p>
      </dgm:t>
    </dgm:pt>
    <dgm:pt modelId="{202B2CEB-FCB1-40A1-8813-AE867DC78BDE}" type="sibTrans" cxnId="{B88FDE0E-788E-4A40-9645-4EF4C7DDF397}">
      <dgm:prSet/>
      <dgm:spPr/>
      <dgm:t>
        <a:bodyPr/>
        <a:lstStyle/>
        <a:p>
          <a:pPr marL="72000" algn="l">
            <a:lnSpc>
              <a:spcPts val="800"/>
            </a:lnSpc>
          </a:pPr>
          <a:endParaRPr lang="ru-RU" sz="1100" dirty="0">
            <a:latin typeface="Times New Roman" pitchFamily="18" charset="0"/>
            <a:cs typeface="Times New Roman" pitchFamily="18" charset="0"/>
          </a:endParaRPr>
        </a:p>
      </dgm:t>
    </dgm:pt>
    <dgm:pt modelId="{449D0385-D93A-479F-B07D-C7043AD3CC3E}">
      <dgm:prSet custT="1"/>
      <dgm:spPr/>
      <dgm:t>
        <a:bodyPr/>
        <a:lstStyle/>
        <a:p>
          <a:pPr marL="72000" algn="l">
            <a:lnSpc>
              <a:spcPts val="800"/>
            </a:lnSpc>
          </a:pPr>
          <a:r>
            <a:rPr lang="ru-RU" sz="1100" dirty="0" smtClean="0">
              <a:latin typeface="Times New Roman" pitchFamily="18" charset="0"/>
              <a:cs typeface="Times New Roman" pitchFamily="18" charset="0"/>
            </a:rPr>
            <a:t>НАПРАВЛЕНИЕ (СПД) ВНЕШНЕМУ ЭКСПЕРТУ ПО ФИНАНСАМ / ПОЛУЧЕНИЕ ЗАКЛЮЧЕНИЯ</a:t>
          </a:r>
          <a:endParaRPr lang="ru-RU" sz="1100" dirty="0">
            <a:latin typeface="Times New Roman" pitchFamily="18" charset="0"/>
            <a:cs typeface="Times New Roman" pitchFamily="18" charset="0"/>
          </a:endParaRPr>
        </a:p>
      </dgm:t>
    </dgm:pt>
    <dgm:pt modelId="{BEE6D3DE-2375-4184-9F07-35D0B9B8D94F}" type="parTrans" cxnId="{5C5252A6-2323-4CA8-85AC-A7421121224C}">
      <dgm:prSet/>
      <dgm:spPr/>
      <dgm:t>
        <a:bodyPr/>
        <a:lstStyle/>
        <a:p>
          <a:pPr marL="72000" algn="l">
            <a:lnSpc>
              <a:spcPts val="800"/>
            </a:lnSpc>
          </a:pPr>
          <a:endParaRPr lang="ru-RU" sz="1100" dirty="0">
            <a:latin typeface="Times New Roman" pitchFamily="18" charset="0"/>
            <a:cs typeface="Times New Roman" pitchFamily="18" charset="0"/>
          </a:endParaRPr>
        </a:p>
      </dgm:t>
    </dgm:pt>
    <dgm:pt modelId="{F0AEFF54-2A1E-4025-B53C-2B8D13BF8315}" type="sibTrans" cxnId="{5C5252A6-2323-4CA8-85AC-A7421121224C}">
      <dgm:prSet/>
      <dgm:spPr/>
      <dgm:t>
        <a:bodyPr/>
        <a:lstStyle/>
        <a:p>
          <a:pPr marL="72000" algn="l">
            <a:lnSpc>
              <a:spcPts val="800"/>
            </a:lnSpc>
          </a:pPr>
          <a:endParaRPr lang="ru-RU" sz="1100" dirty="0">
            <a:latin typeface="Times New Roman" pitchFamily="18" charset="0"/>
            <a:cs typeface="Times New Roman" pitchFamily="18" charset="0"/>
          </a:endParaRPr>
        </a:p>
      </dgm:t>
    </dgm:pt>
    <dgm:pt modelId="{586BC212-5898-4E25-90F0-9A41271A34DF}">
      <dgm:prSet custT="1"/>
      <dgm:spPr/>
      <dgm:t>
        <a:bodyPr/>
        <a:lstStyle/>
        <a:p>
          <a:pPr marL="72000" algn="l">
            <a:lnSpc>
              <a:spcPts val="800"/>
            </a:lnSpc>
          </a:pPr>
          <a:r>
            <a:rPr lang="ru-RU" sz="1100" dirty="0" smtClean="0">
              <a:latin typeface="Times New Roman" pitchFamily="18" charset="0"/>
              <a:cs typeface="Times New Roman" pitchFamily="18" charset="0"/>
            </a:rPr>
            <a:t>НАПРАВЛЕНИЕ (СПД) СО-ИНВЕСТОРУ / ПОЛУЧЕНИЕ ЗАКЛЮЧЕНИЯ ПО ПРОЕКТУ </a:t>
          </a:r>
          <a:endParaRPr lang="ru-RU" sz="900" dirty="0">
            <a:latin typeface="Times New Roman" pitchFamily="18" charset="0"/>
            <a:cs typeface="Times New Roman" pitchFamily="18" charset="0"/>
          </a:endParaRPr>
        </a:p>
      </dgm:t>
    </dgm:pt>
    <dgm:pt modelId="{9B8DB7C7-0475-4D4F-B575-16A04680E704}" type="parTrans" cxnId="{9BFD91C1-7EE1-43E2-8C16-15CC900991B4}">
      <dgm:prSet/>
      <dgm:spPr/>
      <dgm:t>
        <a:bodyPr/>
        <a:lstStyle/>
        <a:p>
          <a:pPr marL="72000" algn="l">
            <a:lnSpc>
              <a:spcPts val="800"/>
            </a:lnSpc>
          </a:pPr>
          <a:endParaRPr lang="ru-RU" sz="1100" dirty="0">
            <a:latin typeface="Times New Roman" pitchFamily="18" charset="0"/>
            <a:cs typeface="Times New Roman" pitchFamily="18" charset="0"/>
          </a:endParaRPr>
        </a:p>
      </dgm:t>
    </dgm:pt>
    <dgm:pt modelId="{23D14024-C51F-4F83-81C6-9966784576DF}" type="sibTrans" cxnId="{9BFD91C1-7EE1-43E2-8C16-15CC900991B4}">
      <dgm:prSet/>
      <dgm:spPr/>
      <dgm:t>
        <a:bodyPr/>
        <a:lstStyle/>
        <a:p>
          <a:pPr marL="72000" algn="l">
            <a:lnSpc>
              <a:spcPts val="800"/>
            </a:lnSpc>
          </a:pPr>
          <a:endParaRPr lang="ru-RU" sz="1100" dirty="0">
            <a:latin typeface="Times New Roman" pitchFamily="18" charset="0"/>
            <a:cs typeface="Times New Roman" pitchFamily="18" charset="0"/>
          </a:endParaRPr>
        </a:p>
      </dgm:t>
    </dgm:pt>
    <dgm:pt modelId="{B2F0BF38-38E3-4A74-B825-7D63C46375C8}">
      <dgm:prSet custT="1"/>
      <dgm:spPr/>
      <dgm:t>
        <a:bodyPr/>
        <a:lstStyle/>
        <a:p>
          <a:r>
            <a:rPr lang="ru-RU" sz="1100" dirty="0" smtClean="0">
              <a:latin typeface="Times New Roman" pitchFamily="18" charset="0"/>
              <a:cs typeface="Times New Roman" pitchFamily="18" charset="0"/>
            </a:rPr>
            <a:t>НАПРАВЛЕНИЕ (СПД) ФЕДЕРАЛЬНОМУ ОРГАНУ ИСПОЛНИТЕЛЬНОЙ ВЛАСТИ / ПОЛУЧЕНИЕ ЗАКЛЮЧЕНИЯ</a:t>
          </a:r>
        </a:p>
      </dgm:t>
    </dgm:pt>
    <dgm:pt modelId="{D49AF652-3E0D-40C3-AD09-81CE33812BEF}" type="parTrans" cxnId="{77614C72-7FEF-4CD6-962C-2AB84F5A0A9C}">
      <dgm:prSet/>
      <dgm:spPr/>
      <dgm:t>
        <a:bodyPr/>
        <a:lstStyle/>
        <a:p>
          <a:endParaRPr lang="ru-RU"/>
        </a:p>
      </dgm:t>
    </dgm:pt>
    <dgm:pt modelId="{66A5D8F4-A397-4B79-A25A-E65EC2A50285}" type="sibTrans" cxnId="{77614C72-7FEF-4CD6-962C-2AB84F5A0A9C}">
      <dgm:prSet/>
      <dgm:spPr/>
      <dgm:t>
        <a:bodyPr/>
        <a:lstStyle/>
        <a:p>
          <a:endParaRPr lang="ru-RU"/>
        </a:p>
      </dgm:t>
    </dgm:pt>
    <dgm:pt modelId="{977C4AF3-8A5F-4FD7-A856-B55A98FF5FE3}" type="pres">
      <dgm:prSet presAssocID="{6A255530-1339-433A-9ADB-0335079A9A11}" presName="linear" presStyleCnt="0">
        <dgm:presLayoutVars>
          <dgm:animLvl val="lvl"/>
          <dgm:resizeHandles val="exact"/>
        </dgm:presLayoutVars>
      </dgm:prSet>
      <dgm:spPr/>
      <dgm:t>
        <a:bodyPr/>
        <a:lstStyle/>
        <a:p>
          <a:endParaRPr lang="ru-RU"/>
        </a:p>
      </dgm:t>
    </dgm:pt>
    <dgm:pt modelId="{50B5167D-D0DE-4828-BDB2-1011EF93CF1B}" type="pres">
      <dgm:prSet presAssocID="{6FCFA8F5-A381-4A4A-BBD5-701AA62527F5}" presName="parentText" presStyleLbl="node1" presStyleIdx="0" presStyleCnt="11" custLinFactNeighborX="-445">
        <dgm:presLayoutVars>
          <dgm:chMax val="0"/>
          <dgm:bulletEnabled val="1"/>
        </dgm:presLayoutVars>
      </dgm:prSet>
      <dgm:spPr/>
      <dgm:t>
        <a:bodyPr/>
        <a:lstStyle/>
        <a:p>
          <a:endParaRPr lang="ru-RU"/>
        </a:p>
      </dgm:t>
    </dgm:pt>
    <dgm:pt modelId="{F352A4E0-B5CA-40C6-90F9-B3B2977D0D78}" type="pres">
      <dgm:prSet presAssocID="{6F8BEB90-1AAF-4ED6-8DB8-BC35C0EB6951}" presName="spacer" presStyleCnt="0"/>
      <dgm:spPr/>
      <dgm:t>
        <a:bodyPr/>
        <a:lstStyle/>
        <a:p>
          <a:endParaRPr lang="ru-RU"/>
        </a:p>
      </dgm:t>
    </dgm:pt>
    <dgm:pt modelId="{8C641626-AE51-41FD-A2EC-C3DC60D9F43E}" type="pres">
      <dgm:prSet presAssocID="{9EB43C0F-B5C2-4949-9297-65C9FEDD660A}" presName="parentText" presStyleLbl="node1" presStyleIdx="1" presStyleCnt="11">
        <dgm:presLayoutVars>
          <dgm:chMax val="0"/>
          <dgm:bulletEnabled val="1"/>
        </dgm:presLayoutVars>
      </dgm:prSet>
      <dgm:spPr/>
      <dgm:t>
        <a:bodyPr/>
        <a:lstStyle/>
        <a:p>
          <a:endParaRPr lang="ru-RU"/>
        </a:p>
      </dgm:t>
    </dgm:pt>
    <dgm:pt modelId="{C840318B-BD89-44D8-8BA5-7B3BE67814FF}" type="pres">
      <dgm:prSet presAssocID="{97B3137F-DE02-425A-ABC8-CA6B87CE92A2}" presName="spacer" presStyleCnt="0"/>
      <dgm:spPr/>
      <dgm:t>
        <a:bodyPr/>
        <a:lstStyle/>
        <a:p>
          <a:endParaRPr lang="ru-RU"/>
        </a:p>
      </dgm:t>
    </dgm:pt>
    <dgm:pt modelId="{153C97EE-E724-4303-ABE8-1F3AF852EA31}" type="pres">
      <dgm:prSet presAssocID="{23BB1DA4-8B96-441D-9130-048CECFC4EC9}" presName="parentText" presStyleLbl="node1" presStyleIdx="2" presStyleCnt="11">
        <dgm:presLayoutVars>
          <dgm:chMax val="0"/>
          <dgm:bulletEnabled val="1"/>
        </dgm:presLayoutVars>
      </dgm:prSet>
      <dgm:spPr/>
      <dgm:t>
        <a:bodyPr/>
        <a:lstStyle/>
        <a:p>
          <a:endParaRPr lang="ru-RU"/>
        </a:p>
      </dgm:t>
    </dgm:pt>
    <dgm:pt modelId="{4F33D4C7-94D5-4EB9-BA23-080DE364803B}" type="pres">
      <dgm:prSet presAssocID="{EB56D9FD-E5BD-4D96-8CAA-E81B50D95DC9}" presName="spacer" presStyleCnt="0"/>
      <dgm:spPr/>
      <dgm:t>
        <a:bodyPr/>
        <a:lstStyle/>
        <a:p>
          <a:endParaRPr lang="ru-RU"/>
        </a:p>
      </dgm:t>
    </dgm:pt>
    <dgm:pt modelId="{A611A6D8-9265-4303-8F9E-6F7D2910FE12}" type="pres">
      <dgm:prSet presAssocID="{746364F4-5C6D-4E8C-844A-426F973647A8}" presName="parentText" presStyleLbl="node1" presStyleIdx="3" presStyleCnt="11">
        <dgm:presLayoutVars>
          <dgm:chMax val="0"/>
          <dgm:bulletEnabled val="1"/>
        </dgm:presLayoutVars>
      </dgm:prSet>
      <dgm:spPr/>
      <dgm:t>
        <a:bodyPr/>
        <a:lstStyle/>
        <a:p>
          <a:endParaRPr lang="ru-RU"/>
        </a:p>
      </dgm:t>
    </dgm:pt>
    <dgm:pt modelId="{457969C8-C0AC-4B0F-A896-B2C1D2B89EFA}" type="pres">
      <dgm:prSet presAssocID="{1C2D0964-9743-4C9C-80B1-26CB11A86904}" presName="spacer" presStyleCnt="0"/>
      <dgm:spPr/>
      <dgm:t>
        <a:bodyPr/>
        <a:lstStyle/>
        <a:p>
          <a:endParaRPr lang="ru-RU"/>
        </a:p>
      </dgm:t>
    </dgm:pt>
    <dgm:pt modelId="{EF9F4EAE-38DC-4C9A-A28E-6F3B0AE8E817}" type="pres">
      <dgm:prSet presAssocID="{38F10CB6-49D2-4503-8B82-4E06A3B3E4D5}" presName="parentText" presStyleLbl="node1" presStyleIdx="4" presStyleCnt="11">
        <dgm:presLayoutVars>
          <dgm:chMax val="0"/>
          <dgm:bulletEnabled val="1"/>
        </dgm:presLayoutVars>
      </dgm:prSet>
      <dgm:spPr/>
      <dgm:t>
        <a:bodyPr/>
        <a:lstStyle/>
        <a:p>
          <a:endParaRPr lang="ru-RU"/>
        </a:p>
      </dgm:t>
    </dgm:pt>
    <dgm:pt modelId="{ECB3941D-98BD-4D6D-85D2-4C2A7DD66601}" type="pres">
      <dgm:prSet presAssocID="{8FA1D8D9-87B2-4E69-B2E3-27D869774E74}" presName="spacer" presStyleCnt="0"/>
      <dgm:spPr/>
      <dgm:t>
        <a:bodyPr/>
        <a:lstStyle/>
        <a:p>
          <a:endParaRPr lang="ru-RU"/>
        </a:p>
      </dgm:t>
    </dgm:pt>
    <dgm:pt modelId="{DABF2491-B776-4F44-9AF5-836B553A73A9}" type="pres">
      <dgm:prSet presAssocID="{92529774-12AA-48CF-8597-CE5F00AA1B70}" presName="parentText" presStyleLbl="node1" presStyleIdx="5" presStyleCnt="11">
        <dgm:presLayoutVars>
          <dgm:chMax val="0"/>
          <dgm:bulletEnabled val="1"/>
        </dgm:presLayoutVars>
      </dgm:prSet>
      <dgm:spPr/>
      <dgm:t>
        <a:bodyPr/>
        <a:lstStyle/>
        <a:p>
          <a:endParaRPr lang="ru-RU"/>
        </a:p>
      </dgm:t>
    </dgm:pt>
    <dgm:pt modelId="{AE57A265-EC0B-41E3-A756-C992B6C1CE07}" type="pres">
      <dgm:prSet presAssocID="{F6FA8B3D-7132-4EC8-A23C-979FC87D89DE}" presName="spacer" presStyleCnt="0"/>
      <dgm:spPr/>
      <dgm:t>
        <a:bodyPr/>
        <a:lstStyle/>
        <a:p>
          <a:endParaRPr lang="ru-RU"/>
        </a:p>
      </dgm:t>
    </dgm:pt>
    <dgm:pt modelId="{A86782F2-550A-409A-9857-5B034668CA5E}" type="pres">
      <dgm:prSet presAssocID="{E4D39D32-F09A-42FC-8D30-ED3070F96021}" presName="parentText" presStyleLbl="node1" presStyleIdx="6" presStyleCnt="11">
        <dgm:presLayoutVars>
          <dgm:chMax val="0"/>
          <dgm:bulletEnabled val="1"/>
        </dgm:presLayoutVars>
      </dgm:prSet>
      <dgm:spPr/>
      <dgm:t>
        <a:bodyPr/>
        <a:lstStyle/>
        <a:p>
          <a:endParaRPr lang="ru-RU"/>
        </a:p>
      </dgm:t>
    </dgm:pt>
    <dgm:pt modelId="{0704A539-CAC5-420A-973C-80890AC378DB}" type="pres">
      <dgm:prSet presAssocID="{202B2CEB-FCB1-40A1-8813-AE867DC78BDE}" presName="spacer" presStyleCnt="0"/>
      <dgm:spPr/>
      <dgm:t>
        <a:bodyPr/>
        <a:lstStyle/>
        <a:p>
          <a:endParaRPr lang="ru-RU"/>
        </a:p>
      </dgm:t>
    </dgm:pt>
    <dgm:pt modelId="{EFF63E37-ADF9-493C-A3DC-90DDE6AFB658}" type="pres">
      <dgm:prSet presAssocID="{586BC212-5898-4E25-90F0-9A41271A34DF}" presName="parentText" presStyleLbl="node1" presStyleIdx="7" presStyleCnt="11">
        <dgm:presLayoutVars>
          <dgm:chMax val="0"/>
          <dgm:bulletEnabled val="1"/>
        </dgm:presLayoutVars>
      </dgm:prSet>
      <dgm:spPr/>
      <dgm:t>
        <a:bodyPr/>
        <a:lstStyle/>
        <a:p>
          <a:endParaRPr lang="ru-RU"/>
        </a:p>
      </dgm:t>
    </dgm:pt>
    <dgm:pt modelId="{9B685123-7C3C-4DC8-BC72-E7E53E47AAA4}" type="pres">
      <dgm:prSet presAssocID="{23D14024-C51F-4F83-81C6-9966784576DF}" presName="spacer" presStyleCnt="0"/>
      <dgm:spPr/>
      <dgm:t>
        <a:bodyPr/>
        <a:lstStyle/>
        <a:p>
          <a:endParaRPr lang="ru-RU"/>
        </a:p>
      </dgm:t>
    </dgm:pt>
    <dgm:pt modelId="{31CF6411-00ED-44B0-A3C1-FA64EBA5CEFB}" type="pres">
      <dgm:prSet presAssocID="{449D0385-D93A-479F-B07D-C7043AD3CC3E}" presName="parentText" presStyleLbl="node1" presStyleIdx="8" presStyleCnt="11">
        <dgm:presLayoutVars>
          <dgm:chMax val="0"/>
          <dgm:bulletEnabled val="1"/>
        </dgm:presLayoutVars>
      </dgm:prSet>
      <dgm:spPr/>
      <dgm:t>
        <a:bodyPr/>
        <a:lstStyle/>
        <a:p>
          <a:endParaRPr lang="ru-RU"/>
        </a:p>
      </dgm:t>
    </dgm:pt>
    <dgm:pt modelId="{AE137E10-5B6A-4097-B67D-1BDDE60F571B}" type="pres">
      <dgm:prSet presAssocID="{F0AEFF54-2A1E-4025-B53C-2B8D13BF8315}" presName="spacer" presStyleCnt="0"/>
      <dgm:spPr/>
      <dgm:t>
        <a:bodyPr/>
        <a:lstStyle/>
        <a:p>
          <a:endParaRPr lang="ru-RU"/>
        </a:p>
      </dgm:t>
    </dgm:pt>
    <dgm:pt modelId="{E822FD2F-919A-4606-B81C-C2780D684994}" type="pres">
      <dgm:prSet presAssocID="{B1A7DBF8-6590-4FE7-BC95-F8C71F73A670}" presName="parentText" presStyleLbl="node1" presStyleIdx="9" presStyleCnt="11">
        <dgm:presLayoutVars>
          <dgm:chMax val="0"/>
          <dgm:bulletEnabled val="1"/>
        </dgm:presLayoutVars>
      </dgm:prSet>
      <dgm:spPr/>
      <dgm:t>
        <a:bodyPr/>
        <a:lstStyle/>
        <a:p>
          <a:endParaRPr lang="ru-RU"/>
        </a:p>
      </dgm:t>
    </dgm:pt>
    <dgm:pt modelId="{6D8D5F4D-5ADF-40E2-990F-371E29BF7829}" type="pres">
      <dgm:prSet presAssocID="{C0B1207F-8B24-4681-9024-F0F2B7BC4131}" presName="spacer" presStyleCnt="0"/>
      <dgm:spPr/>
    </dgm:pt>
    <dgm:pt modelId="{0F8ADE29-A1C5-408F-B5F0-9D1933A0458F}" type="pres">
      <dgm:prSet presAssocID="{B2F0BF38-38E3-4A74-B825-7D63C46375C8}" presName="parentText" presStyleLbl="node1" presStyleIdx="10" presStyleCnt="11">
        <dgm:presLayoutVars>
          <dgm:chMax val="0"/>
          <dgm:bulletEnabled val="1"/>
        </dgm:presLayoutVars>
      </dgm:prSet>
      <dgm:spPr/>
      <dgm:t>
        <a:bodyPr/>
        <a:lstStyle/>
        <a:p>
          <a:endParaRPr lang="ru-RU"/>
        </a:p>
      </dgm:t>
    </dgm:pt>
  </dgm:ptLst>
  <dgm:cxnLst>
    <dgm:cxn modelId="{86F0EE0C-4AFC-43D9-B464-0F53B8F05220}" srcId="{6A255530-1339-433A-9ADB-0335079A9A11}" destId="{B1A7DBF8-6590-4FE7-BC95-F8C71F73A670}" srcOrd="9" destOrd="0" parTransId="{26C9E5E1-A2E0-43BC-9268-3A002EF888C0}" sibTransId="{C0B1207F-8B24-4681-9024-F0F2B7BC4131}"/>
    <dgm:cxn modelId="{B88FDE0E-788E-4A40-9645-4EF4C7DDF397}" srcId="{6A255530-1339-433A-9ADB-0335079A9A11}" destId="{E4D39D32-F09A-42FC-8D30-ED3070F96021}" srcOrd="6" destOrd="0" parTransId="{696CED4A-C7E9-46AF-8D61-5D7B7C80EAF8}" sibTransId="{202B2CEB-FCB1-40A1-8813-AE867DC78BDE}"/>
    <dgm:cxn modelId="{432E97A1-7D41-45E6-A230-BC9525B667E0}" type="presOf" srcId="{586BC212-5898-4E25-90F0-9A41271A34DF}" destId="{EFF63E37-ADF9-493C-A3DC-90DDE6AFB658}" srcOrd="0" destOrd="0" presId="urn:microsoft.com/office/officeart/2005/8/layout/vList2"/>
    <dgm:cxn modelId="{3523300E-D752-49AB-A7F4-3D301C8C0A34}" srcId="{6A255530-1339-433A-9ADB-0335079A9A11}" destId="{6FCFA8F5-A381-4A4A-BBD5-701AA62527F5}" srcOrd="0" destOrd="0" parTransId="{1CCADCCA-918A-4ED3-B3CF-048E23B9E542}" sibTransId="{6F8BEB90-1AAF-4ED6-8DB8-BC35C0EB6951}"/>
    <dgm:cxn modelId="{A73806F9-7AAD-47B2-A749-E955ED007EC7}" type="presOf" srcId="{38F10CB6-49D2-4503-8B82-4E06A3B3E4D5}" destId="{EF9F4EAE-38DC-4C9A-A28E-6F3B0AE8E817}" srcOrd="0" destOrd="0" presId="urn:microsoft.com/office/officeart/2005/8/layout/vList2"/>
    <dgm:cxn modelId="{77614C72-7FEF-4CD6-962C-2AB84F5A0A9C}" srcId="{6A255530-1339-433A-9ADB-0335079A9A11}" destId="{B2F0BF38-38E3-4A74-B825-7D63C46375C8}" srcOrd="10" destOrd="0" parTransId="{D49AF652-3E0D-40C3-AD09-81CE33812BEF}" sibTransId="{66A5D8F4-A397-4B79-A25A-E65EC2A50285}"/>
    <dgm:cxn modelId="{323444B5-41CF-4D4E-A820-CE11135A2AB6}" srcId="{6A255530-1339-433A-9ADB-0335079A9A11}" destId="{746364F4-5C6D-4E8C-844A-426F973647A8}" srcOrd="3" destOrd="0" parTransId="{83BBDF90-2D33-4866-9F95-C63444304A98}" sibTransId="{1C2D0964-9743-4C9C-80B1-26CB11A86904}"/>
    <dgm:cxn modelId="{483B940B-D8E2-42DF-A3D0-9F21C50E4636}" type="presOf" srcId="{9EB43C0F-B5C2-4949-9297-65C9FEDD660A}" destId="{8C641626-AE51-41FD-A2EC-C3DC60D9F43E}" srcOrd="0" destOrd="0" presId="urn:microsoft.com/office/officeart/2005/8/layout/vList2"/>
    <dgm:cxn modelId="{DC7F5F93-3A8A-46FE-8E5C-83D7AD54E056}" srcId="{6A255530-1339-433A-9ADB-0335079A9A11}" destId="{23BB1DA4-8B96-441D-9130-048CECFC4EC9}" srcOrd="2" destOrd="0" parTransId="{FBC64CDF-3758-4138-9361-86215B6EA8D5}" sibTransId="{EB56D9FD-E5BD-4D96-8CAA-E81B50D95DC9}"/>
    <dgm:cxn modelId="{23FEC532-4B05-4E67-9BA8-FF6C0614A5C6}" type="presOf" srcId="{6A255530-1339-433A-9ADB-0335079A9A11}" destId="{977C4AF3-8A5F-4FD7-A856-B55A98FF5FE3}" srcOrd="0" destOrd="0" presId="urn:microsoft.com/office/officeart/2005/8/layout/vList2"/>
    <dgm:cxn modelId="{678BA64B-DC90-4CD1-ACA2-2846C0A3507F}" type="presOf" srcId="{6FCFA8F5-A381-4A4A-BBD5-701AA62527F5}" destId="{50B5167D-D0DE-4828-BDB2-1011EF93CF1B}" srcOrd="0" destOrd="0" presId="urn:microsoft.com/office/officeart/2005/8/layout/vList2"/>
    <dgm:cxn modelId="{5C42F7DE-00E9-4CE2-8DCF-EE100F56CA50}" srcId="{6A255530-1339-433A-9ADB-0335079A9A11}" destId="{9EB43C0F-B5C2-4949-9297-65C9FEDD660A}" srcOrd="1" destOrd="0" parTransId="{4028CD4D-6FAD-4B4F-918B-95AA8D7BD3F1}" sibTransId="{97B3137F-DE02-425A-ABC8-CA6B87CE92A2}"/>
    <dgm:cxn modelId="{2B20FBB9-D097-448C-8131-D4CBFA3F048A}" srcId="{6A255530-1339-433A-9ADB-0335079A9A11}" destId="{92529774-12AA-48CF-8597-CE5F00AA1B70}" srcOrd="5" destOrd="0" parTransId="{1925AD76-2858-4597-9190-FAFDB058A4A7}" sibTransId="{F6FA8B3D-7132-4EC8-A23C-979FC87D89DE}"/>
    <dgm:cxn modelId="{1ADEBF0F-0D85-4B5A-8126-A54F5DB20D62}" type="presOf" srcId="{746364F4-5C6D-4E8C-844A-426F973647A8}" destId="{A611A6D8-9265-4303-8F9E-6F7D2910FE12}" srcOrd="0" destOrd="0" presId="urn:microsoft.com/office/officeart/2005/8/layout/vList2"/>
    <dgm:cxn modelId="{4775E196-3D38-4120-9985-5E20327167C0}" type="presOf" srcId="{B1A7DBF8-6590-4FE7-BC95-F8C71F73A670}" destId="{E822FD2F-919A-4606-B81C-C2780D684994}" srcOrd="0" destOrd="0" presId="urn:microsoft.com/office/officeart/2005/8/layout/vList2"/>
    <dgm:cxn modelId="{9BFD91C1-7EE1-43E2-8C16-15CC900991B4}" srcId="{6A255530-1339-433A-9ADB-0335079A9A11}" destId="{586BC212-5898-4E25-90F0-9A41271A34DF}" srcOrd="7" destOrd="0" parTransId="{9B8DB7C7-0475-4D4F-B575-16A04680E704}" sibTransId="{23D14024-C51F-4F83-81C6-9966784576DF}"/>
    <dgm:cxn modelId="{1F5E2CE4-F1AB-4959-BC92-1CDD41811C0F}" type="presOf" srcId="{E4D39D32-F09A-42FC-8D30-ED3070F96021}" destId="{A86782F2-550A-409A-9857-5B034668CA5E}" srcOrd="0" destOrd="0" presId="urn:microsoft.com/office/officeart/2005/8/layout/vList2"/>
    <dgm:cxn modelId="{1127DEC5-6BE6-40B0-B9A4-33AFA9F5DC79}" type="presOf" srcId="{449D0385-D93A-479F-B07D-C7043AD3CC3E}" destId="{31CF6411-00ED-44B0-A3C1-FA64EBA5CEFB}" srcOrd="0" destOrd="0" presId="urn:microsoft.com/office/officeart/2005/8/layout/vList2"/>
    <dgm:cxn modelId="{F78F58AB-DA1E-40C5-A809-995F1E044C8F}" type="presOf" srcId="{92529774-12AA-48CF-8597-CE5F00AA1B70}" destId="{DABF2491-B776-4F44-9AF5-836B553A73A9}" srcOrd="0" destOrd="0" presId="urn:microsoft.com/office/officeart/2005/8/layout/vList2"/>
    <dgm:cxn modelId="{57132BAA-86F8-4080-A8E4-C3C0E91E52FF}" type="presOf" srcId="{23BB1DA4-8B96-441D-9130-048CECFC4EC9}" destId="{153C97EE-E724-4303-ABE8-1F3AF852EA31}" srcOrd="0" destOrd="0" presId="urn:microsoft.com/office/officeart/2005/8/layout/vList2"/>
    <dgm:cxn modelId="{5C5252A6-2323-4CA8-85AC-A7421121224C}" srcId="{6A255530-1339-433A-9ADB-0335079A9A11}" destId="{449D0385-D93A-479F-B07D-C7043AD3CC3E}" srcOrd="8" destOrd="0" parTransId="{BEE6D3DE-2375-4184-9F07-35D0B9B8D94F}" sibTransId="{F0AEFF54-2A1E-4025-B53C-2B8D13BF8315}"/>
    <dgm:cxn modelId="{CE53FFCB-A934-46A6-8EB7-14579202FF50}" srcId="{6A255530-1339-433A-9ADB-0335079A9A11}" destId="{38F10CB6-49D2-4503-8B82-4E06A3B3E4D5}" srcOrd="4" destOrd="0" parTransId="{8E943FC7-1D48-4A30-AFCC-39C7132ED855}" sibTransId="{8FA1D8D9-87B2-4E69-B2E3-27D869774E74}"/>
    <dgm:cxn modelId="{4D729B55-1BDB-44A9-BF36-EFAE03627AF7}" type="presOf" srcId="{B2F0BF38-38E3-4A74-B825-7D63C46375C8}" destId="{0F8ADE29-A1C5-408F-B5F0-9D1933A0458F}" srcOrd="0" destOrd="0" presId="urn:microsoft.com/office/officeart/2005/8/layout/vList2"/>
    <dgm:cxn modelId="{FA7BC583-94C9-400A-A9AB-17C7DA95A8E5}" type="presParOf" srcId="{977C4AF3-8A5F-4FD7-A856-B55A98FF5FE3}" destId="{50B5167D-D0DE-4828-BDB2-1011EF93CF1B}" srcOrd="0" destOrd="0" presId="urn:microsoft.com/office/officeart/2005/8/layout/vList2"/>
    <dgm:cxn modelId="{F481D6C3-AF1E-4956-BEB4-8422131ECEB3}" type="presParOf" srcId="{977C4AF3-8A5F-4FD7-A856-B55A98FF5FE3}" destId="{F352A4E0-B5CA-40C6-90F9-B3B2977D0D78}" srcOrd="1" destOrd="0" presId="urn:microsoft.com/office/officeart/2005/8/layout/vList2"/>
    <dgm:cxn modelId="{D9291FDF-0225-4A64-BAA4-4DC3007D62F3}" type="presParOf" srcId="{977C4AF3-8A5F-4FD7-A856-B55A98FF5FE3}" destId="{8C641626-AE51-41FD-A2EC-C3DC60D9F43E}" srcOrd="2" destOrd="0" presId="urn:microsoft.com/office/officeart/2005/8/layout/vList2"/>
    <dgm:cxn modelId="{749002C3-53B0-4D2C-9E58-C78517CFB197}" type="presParOf" srcId="{977C4AF3-8A5F-4FD7-A856-B55A98FF5FE3}" destId="{C840318B-BD89-44D8-8BA5-7B3BE67814FF}" srcOrd="3" destOrd="0" presId="urn:microsoft.com/office/officeart/2005/8/layout/vList2"/>
    <dgm:cxn modelId="{87028FB0-B6DF-4108-BDBC-7C4BB20C8DDF}" type="presParOf" srcId="{977C4AF3-8A5F-4FD7-A856-B55A98FF5FE3}" destId="{153C97EE-E724-4303-ABE8-1F3AF852EA31}" srcOrd="4" destOrd="0" presId="urn:microsoft.com/office/officeart/2005/8/layout/vList2"/>
    <dgm:cxn modelId="{BFEFA2DC-E63D-46AB-9E04-48C07DDF8958}" type="presParOf" srcId="{977C4AF3-8A5F-4FD7-A856-B55A98FF5FE3}" destId="{4F33D4C7-94D5-4EB9-BA23-080DE364803B}" srcOrd="5" destOrd="0" presId="urn:microsoft.com/office/officeart/2005/8/layout/vList2"/>
    <dgm:cxn modelId="{C6EA80FE-A95E-45FF-9E16-4B3E7636ED04}" type="presParOf" srcId="{977C4AF3-8A5F-4FD7-A856-B55A98FF5FE3}" destId="{A611A6D8-9265-4303-8F9E-6F7D2910FE12}" srcOrd="6" destOrd="0" presId="urn:microsoft.com/office/officeart/2005/8/layout/vList2"/>
    <dgm:cxn modelId="{A8DBCDB8-D583-442A-9B30-BA6F25C0BD9E}" type="presParOf" srcId="{977C4AF3-8A5F-4FD7-A856-B55A98FF5FE3}" destId="{457969C8-C0AC-4B0F-A896-B2C1D2B89EFA}" srcOrd="7" destOrd="0" presId="urn:microsoft.com/office/officeart/2005/8/layout/vList2"/>
    <dgm:cxn modelId="{6CC7B405-E3F8-4A4C-9DB7-F5063D85FB7F}" type="presParOf" srcId="{977C4AF3-8A5F-4FD7-A856-B55A98FF5FE3}" destId="{EF9F4EAE-38DC-4C9A-A28E-6F3B0AE8E817}" srcOrd="8" destOrd="0" presId="urn:microsoft.com/office/officeart/2005/8/layout/vList2"/>
    <dgm:cxn modelId="{453A5811-A209-406D-99C0-437A3EE5ECB9}" type="presParOf" srcId="{977C4AF3-8A5F-4FD7-A856-B55A98FF5FE3}" destId="{ECB3941D-98BD-4D6D-85D2-4C2A7DD66601}" srcOrd="9" destOrd="0" presId="urn:microsoft.com/office/officeart/2005/8/layout/vList2"/>
    <dgm:cxn modelId="{2E790F2A-0A6A-4D23-8FCF-ACD5AE1495D0}" type="presParOf" srcId="{977C4AF3-8A5F-4FD7-A856-B55A98FF5FE3}" destId="{DABF2491-B776-4F44-9AF5-836B553A73A9}" srcOrd="10" destOrd="0" presId="urn:microsoft.com/office/officeart/2005/8/layout/vList2"/>
    <dgm:cxn modelId="{66D3B143-E2C1-4F6A-980A-177CD3791AB2}" type="presParOf" srcId="{977C4AF3-8A5F-4FD7-A856-B55A98FF5FE3}" destId="{AE57A265-EC0B-41E3-A756-C992B6C1CE07}" srcOrd="11" destOrd="0" presId="urn:microsoft.com/office/officeart/2005/8/layout/vList2"/>
    <dgm:cxn modelId="{DCC688BB-9696-4ADA-BC4C-1D94B413CF79}" type="presParOf" srcId="{977C4AF3-8A5F-4FD7-A856-B55A98FF5FE3}" destId="{A86782F2-550A-409A-9857-5B034668CA5E}" srcOrd="12" destOrd="0" presId="urn:microsoft.com/office/officeart/2005/8/layout/vList2"/>
    <dgm:cxn modelId="{B36CC807-D1FC-460E-AE2D-C841E8C980A5}" type="presParOf" srcId="{977C4AF3-8A5F-4FD7-A856-B55A98FF5FE3}" destId="{0704A539-CAC5-420A-973C-80890AC378DB}" srcOrd="13" destOrd="0" presId="urn:microsoft.com/office/officeart/2005/8/layout/vList2"/>
    <dgm:cxn modelId="{9365FD69-FC63-46DC-BFDD-C4EF4483CCE9}" type="presParOf" srcId="{977C4AF3-8A5F-4FD7-A856-B55A98FF5FE3}" destId="{EFF63E37-ADF9-493C-A3DC-90DDE6AFB658}" srcOrd="14" destOrd="0" presId="urn:microsoft.com/office/officeart/2005/8/layout/vList2"/>
    <dgm:cxn modelId="{40EBF6A4-24E4-422A-BC31-15C68ADF550A}" type="presParOf" srcId="{977C4AF3-8A5F-4FD7-A856-B55A98FF5FE3}" destId="{9B685123-7C3C-4DC8-BC72-E7E53E47AAA4}" srcOrd="15" destOrd="0" presId="urn:microsoft.com/office/officeart/2005/8/layout/vList2"/>
    <dgm:cxn modelId="{4E5ADF20-C361-432B-8D38-A54F0AC0C8D5}" type="presParOf" srcId="{977C4AF3-8A5F-4FD7-A856-B55A98FF5FE3}" destId="{31CF6411-00ED-44B0-A3C1-FA64EBA5CEFB}" srcOrd="16" destOrd="0" presId="urn:microsoft.com/office/officeart/2005/8/layout/vList2"/>
    <dgm:cxn modelId="{63D75867-FC3B-43BC-AE77-49416D0CB669}" type="presParOf" srcId="{977C4AF3-8A5F-4FD7-A856-B55A98FF5FE3}" destId="{AE137E10-5B6A-4097-B67D-1BDDE60F571B}" srcOrd="17" destOrd="0" presId="urn:microsoft.com/office/officeart/2005/8/layout/vList2"/>
    <dgm:cxn modelId="{78D82BB2-DA9D-4354-88C2-E5FD7FC98BC1}" type="presParOf" srcId="{977C4AF3-8A5F-4FD7-A856-B55A98FF5FE3}" destId="{E822FD2F-919A-4606-B81C-C2780D684994}" srcOrd="18" destOrd="0" presId="urn:microsoft.com/office/officeart/2005/8/layout/vList2"/>
    <dgm:cxn modelId="{0AD99819-F7D8-473A-BDE9-09BBEF82D9CE}" type="presParOf" srcId="{977C4AF3-8A5F-4FD7-A856-B55A98FF5FE3}" destId="{6D8D5F4D-5ADF-40E2-990F-371E29BF7829}" srcOrd="19" destOrd="0" presId="urn:microsoft.com/office/officeart/2005/8/layout/vList2"/>
    <dgm:cxn modelId="{6D9FD722-2BE1-4152-A702-36AEFB7776B2}" type="presParOf" srcId="{977C4AF3-8A5F-4FD7-A856-B55A98FF5FE3}" destId="{0F8ADE29-A1C5-408F-B5F0-9D1933A0458F}" srcOrd="2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55530-1339-433A-9ADB-0335079A9A11}"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ru-RU"/>
        </a:p>
      </dgm:t>
    </dgm:pt>
    <dgm:pt modelId="{6FCFA8F5-A381-4A4A-BBD5-701AA62527F5}">
      <dgm:prSet custT="1"/>
      <dgm:spPr>
        <a:solidFill>
          <a:srgbClr val="55B94D"/>
        </a:solidFill>
      </dgm:spPr>
      <dgm:t>
        <a:bodyPr/>
        <a:lstStyle/>
        <a:p>
          <a:pPr marL="72000" algn="l">
            <a:lnSpc>
              <a:spcPts val="800"/>
            </a:lnSpc>
          </a:pPr>
          <a:r>
            <a:rPr lang="ru-RU" sz="1100" dirty="0" smtClean="0">
              <a:latin typeface="Times New Roman" pitchFamily="18" charset="0"/>
              <a:cs typeface="Times New Roman" pitchFamily="18" charset="0"/>
            </a:rPr>
            <a:t>ЗАЯВКА ПО ПРОЕКТУ РЕГИОНАЛЬНОМУ КООРДИНАТОРУ </a:t>
          </a:r>
        </a:p>
      </dgm:t>
    </dgm:pt>
    <dgm:pt modelId="{1CCADCCA-918A-4ED3-B3CF-048E23B9E542}" type="parTrans" cxnId="{3523300E-D752-49AB-A7F4-3D301C8C0A34}">
      <dgm:prSet/>
      <dgm:spPr/>
      <dgm:t>
        <a:bodyPr/>
        <a:lstStyle/>
        <a:p>
          <a:pPr marL="72000" algn="l">
            <a:lnSpc>
              <a:spcPts val="800"/>
            </a:lnSpc>
          </a:pPr>
          <a:endParaRPr lang="ru-RU" sz="1100" dirty="0">
            <a:latin typeface="Times New Roman" pitchFamily="18" charset="0"/>
            <a:cs typeface="Times New Roman" pitchFamily="18" charset="0"/>
          </a:endParaRPr>
        </a:p>
      </dgm:t>
    </dgm:pt>
    <dgm:pt modelId="{6F8BEB90-1AAF-4ED6-8DB8-BC35C0EB6951}" type="sibTrans" cxnId="{3523300E-D752-49AB-A7F4-3D301C8C0A34}">
      <dgm:prSet/>
      <dgm:spPr/>
      <dgm:t>
        <a:bodyPr/>
        <a:lstStyle/>
        <a:p>
          <a:pPr marL="72000" algn="l">
            <a:lnSpc>
              <a:spcPts val="800"/>
            </a:lnSpc>
          </a:pPr>
          <a:endParaRPr lang="ru-RU" sz="1100" dirty="0">
            <a:latin typeface="Times New Roman" pitchFamily="18" charset="0"/>
            <a:cs typeface="Times New Roman" pitchFamily="18" charset="0"/>
          </a:endParaRPr>
        </a:p>
      </dgm:t>
    </dgm:pt>
    <dgm:pt modelId="{E4D39D32-F09A-42FC-8D30-ED3070F96021}">
      <dgm:prSet custT="1"/>
      <dgm:spPr/>
      <dgm:t>
        <a:bodyPr/>
        <a:lstStyle/>
        <a:p>
          <a:pPr marL="72000" algn="l">
            <a:lnSpc>
              <a:spcPts val="800"/>
            </a:lnSpc>
          </a:pPr>
          <a:r>
            <a:rPr lang="ru-RU" sz="1100" dirty="0" smtClean="0">
              <a:latin typeface="Times New Roman" pitchFamily="18" charset="0"/>
              <a:cs typeface="Times New Roman" pitchFamily="18" charset="0"/>
            </a:rPr>
            <a:t>ФОРМИРОВАНИЕ СТАНДАРТИЗИРОВАННОГО ПАКЕТА ДОКУМЕНТОВ (СПД)</a:t>
          </a:r>
          <a:endParaRPr lang="ru-RU" sz="1100" dirty="0">
            <a:latin typeface="Times New Roman" pitchFamily="18" charset="0"/>
            <a:cs typeface="Times New Roman" pitchFamily="18" charset="0"/>
          </a:endParaRPr>
        </a:p>
      </dgm:t>
    </dgm:pt>
    <dgm:pt modelId="{202B2CEB-FCB1-40A1-8813-AE867DC78BDE}" type="sibTrans" cxnId="{B88FDE0E-788E-4A40-9645-4EF4C7DDF397}">
      <dgm:prSet/>
      <dgm:spPr/>
      <dgm:t>
        <a:bodyPr/>
        <a:lstStyle/>
        <a:p>
          <a:pPr marL="72000" algn="l">
            <a:lnSpc>
              <a:spcPts val="800"/>
            </a:lnSpc>
          </a:pPr>
          <a:endParaRPr lang="ru-RU" sz="1100" dirty="0">
            <a:latin typeface="Times New Roman" pitchFamily="18" charset="0"/>
            <a:cs typeface="Times New Roman" pitchFamily="18" charset="0"/>
          </a:endParaRPr>
        </a:p>
      </dgm:t>
    </dgm:pt>
    <dgm:pt modelId="{696CED4A-C7E9-46AF-8D61-5D7B7C80EAF8}" type="parTrans" cxnId="{B88FDE0E-788E-4A40-9645-4EF4C7DDF397}">
      <dgm:prSet/>
      <dgm:spPr/>
      <dgm:t>
        <a:bodyPr/>
        <a:lstStyle/>
        <a:p>
          <a:pPr marL="72000" algn="l">
            <a:lnSpc>
              <a:spcPts val="800"/>
            </a:lnSpc>
          </a:pPr>
          <a:endParaRPr lang="ru-RU" sz="1100" dirty="0">
            <a:latin typeface="Times New Roman" pitchFamily="18" charset="0"/>
            <a:cs typeface="Times New Roman" pitchFamily="18" charset="0"/>
          </a:endParaRPr>
        </a:p>
      </dgm:t>
    </dgm:pt>
    <dgm:pt modelId="{92529774-12AA-48CF-8597-CE5F00AA1B70}">
      <dgm:prSet custT="1"/>
      <dgm:spPr/>
      <dgm:t>
        <a:bodyPr/>
        <a:lstStyle/>
        <a:p>
          <a:pPr marL="72000" algn="l">
            <a:lnSpc>
              <a:spcPts val="800"/>
            </a:lnSpc>
          </a:pPr>
          <a:r>
            <a:rPr lang="ru-RU" sz="900" dirty="0" smtClean="0">
              <a:latin typeface="Times New Roman" pitchFamily="18" charset="0"/>
              <a:cs typeface="Times New Roman" pitchFamily="18" charset="0"/>
            </a:rPr>
            <a:t>ПАКЕТ ДОКУМЕНТОВ ПО ПОДТВЕРЖДЕНИЮ СОБСТВЕННЫХ СРЕДСТВ В ОРГКОМИТЕТ</a:t>
          </a:r>
          <a:endParaRPr lang="ru-RU" sz="900" dirty="0">
            <a:latin typeface="Times New Roman" pitchFamily="18" charset="0"/>
            <a:cs typeface="Times New Roman" pitchFamily="18" charset="0"/>
          </a:endParaRPr>
        </a:p>
      </dgm:t>
    </dgm:pt>
    <dgm:pt modelId="{F6FA8B3D-7132-4EC8-A23C-979FC87D89DE}" type="sibTrans" cxnId="{2B20FBB9-D097-448C-8131-D4CBFA3F048A}">
      <dgm:prSet/>
      <dgm:spPr/>
      <dgm:t>
        <a:bodyPr/>
        <a:lstStyle/>
        <a:p>
          <a:pPr marL="72000" algn="l">
            <a:lnSpc>
              <a:spcPts val="800"/>
            </a:lnSpc>
          </a:pPr>
          <a:endParaRPr lang="ru-RU" sz="1100" dirty="0">
            <a:latin typeface="Times New Roman" pitchFamily="18" charset="0"/>
            <a:cs typeface="Times New Roman" pitchFamily="18" charset="0"/>
          </a:endParaRPr>
        </a:p>
      </dgm:t>
    </dgm:pt>
    <dgm:pt modelId="{1925AD76-2858-4597-9190-FAFDB058A4A7}" type="parTrans" cxnId="{2B20FBB9-D097-448C-8131-D4CBFA3F048A}">
      <dgm:prSet/>
      <dgm:spPr/>
      <dgm:t>
        <a:bodyPr/>
        <a:lstStyle/>
        <a:p>
          <a:pPr marL="72000" algn="l">
            <a:lnSpc>
              <a:spcPts val="800"/>
            </a:lnSpc>
          </a:pPr>
          <a:endParaRPr lang="ru-RU" sz="1100" dirty="0">
            <a:latin typeface="Times New Roman" pitchFamily="18" charset="0"/>
            <a:cs typeface="Times New Roman" pitchFamily="18" charset="0"/>
          </a:endParaRPr>
        </a:p>
      </dgm:t>
    </dgm:pt>
    <dgm:pt modelId="{38F10CB6-49D2-4503-8B82-4E06A3B3E4D5}">
      <dgm:prSet custT="1"/>
      <dgm:spPr/>
      <dgm:t>
        <a:bodyPr/>
        <a:lstStyle/>
        <a:p>
          <a:pPr marL="72000" algn="l">
            <a:lnSpc>
              <a:spcPts val="800"/>
            </a:lnSpc>
          </a:pPr>
          <a:r>
            <a:rPr lang="ru-RU" sz="1100" dirty="0" smtClean="0">
              <a:latin typeface="Times New Roman" pitchFamily="18" charset="0"/>
              <a:cs typeface="Times New Roman" pitchFamily="18" charset="0"/>
            </a:rPr>
            <a:t>ПАКЕТ ДОКУМЕНТОВ ПО ПРОЕКТУ В ОРГКОМИТЕТ</a:t>
          </a:r>
          <a:endParaRPr lang="ru-RU" sz="900" dirty="0">
            <a:latin typeface="Times New Roman" pitchFamily="18" charset="0"/>
            <a:cs typeface="Times New Roman" pitchFamily="18" charset="0"/>
          </a:endParaRPr>
        </a:p>
      </dgm:t>
    </dgm:pt>
    <dgm:pt modelId="{8FA1D8D9-87B2-4E69-B2E3-27D869774E74}" type="sibTrans" cxnId="{CE53FFCB-A934-46A6-8EB7-14579202FF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8E943FC7-1D48-4A30-AFCC-39C7132ED855}" type="parTrans" cxnId="{CE53FFCB-A934-46A6-8EB7-14579202FF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746364F4-5C6D-4E8C-844A-426F973647A8}">
      <dgm:prSet custT="1"/>
      <dgm:spPr/>
      <dgm:t>
        <a:bodyPr/>
        <a:lstStyle/>
        <a:p>
          <a:pPr marL="72000" algn="l">
            <a:lnSpc>
              <a:spcPts val="800"/>
            </a:lnSpc>
          </a:pPr>
          <a:r>
            <a:rPr lang="ru-RU" sz="1100" dirty="0" smtClean="0">
              <a:latin typeface="Times New Roman" pitchFamily="18" charset="0"/>
              <a:cs typeface="Times New Roman" pitchFamily="18" charset="0"/>
            </a:rPr>
            <a:t>ПЕРВИЧНЫЙ АНАЛИЗ ПРОЕКТА </a:t>
          </a:r>
          <a:endParaRPr lang="ru-RU" sz="900" dirty="0">
            <a:latin typeface="Times New Roman" pitchFamily="18" charset="0"/>
            <a:cs typeface="Times New Roman" pitchFamily="18" charset="0"/>
          </a:endParaRPr>
        </a:p>
      </dgm:t>
    </dgm:pt>
    <dgm:pt modelId="{1C2D0964-9743-4C9C-80B1-26CB11A86904}" type="sibTrans" cxnId="{323444B5-41CF-4D4E-A820-CE11135A2AB6}">
      <dgm:prSet/>
      <dgm:spPr/>
      <dgm:t>
        <a:bodyPr/>
        <a:lstStyle/>
        <a:p>
          <a:pPr marL="72000" algn="l">
            <a:lnSpc>
              <a:spcPts val="800"/>
            </a:lnSpc>
          </a:pPr>
          <a:endParaRPr lang="ru-RU" sz="1100" dirty="0">
            <a:latin typeface="Times New Roman" pitchFamily="18" charset="0"/>
            <a:cs typeface="Times New Roman" pitchFamily="18" charset="0"/>
          </a:endParaRPr>
        </a:p>
      </dgm:t>
    </dgm:pt>
    <dgm:pt modelId="{83BBDF90-2D33-4866-9F95-C63444304A98}" type="parTrans" cxnId="{323444B5-41CF-4D4E-A820-CE11135A2AB6}">
      <dgm:prSet/>
      <dgm:spPr/>
      <dgm:t>
        <a:bodyPr/>
        <a:lstStyle/>
        <a:p>
          <a:pPr marL="72000" algn="l">
            <a:lnSpc>
              <a:spcPts val="800"/>
            </a:lnSpc>
          </a:pPr>
          <a:endParaRPr lang="ru-RU" sz="1100" dirty="0">
            <a:latin typeface="Times New Roman" pitchFamily="18" charset="0"/>
            <a:cs typeface="Times New Roman" pitchFamily="18" charset="0"/>
          </a:endParaRPr>
        </a:p>
      </dgm:t>
    </dgm:pt>
    <dgm:pt modelId="{23BB1DA4-8B96-441D-9130-048CECFC4EC9}">
      <dgm:prSet custT="1"/>
      <dgm:spPr/>
      <dgm:t>
        <a:bodyPr/>
        <a:lstStyle/>
        <a:p>
          <a:pPr marL="72000" algn="l">
            <a:lnSpc>
              <a:spcPts val="800"/>
            </a:lnSpc>
          </a:pPr>
          <a:r>
            <a:rPr lang="ru-RU" sz="900" dirty="0" smtClean="0">
              <a:latin typeface="Times New Roman" pitchFamily="18" charset="0"/>
              <a:cs typeface="Times New Roman" pitchFamily="18" charset="0"/>
            </a:rPr>
            <a:t>ПАКЕТ ДОКУМЕНТОВ ПО ИНИЦИАТОРУ ПРОЕКТА (ЗАЕМЩИКУ)В ОРГКОМИТЕТ</a:t>
          </a:r>
        </a:p>
      </dgm:t>
    </dgm:pt>
    <dgm:pt modelId="{EB56D9FD-E5BD-4D96-8CAA-E81B50D95DC9}" type="sibTrans" cxnId="{DC7F5F93-3A8A-46FE-8E5C-83D7AD54E056}">
      <dgm:prSet/>
      <dgm:spPr/>
      <dgm:t>
        <a:bodyPr/>
        <a:lstStyle/>
        <a:p>
          <a:pPr marL="72000" algn="l">
            <a:lnSpc>
              <a:spcPts val="800"/>
            </a:lnSpc>
          </a:pPr>
          <a:endParaRPr lang="ru-RU" sz="1100" dirty="0">
            <a:latin typeface="Times New Roman" pitchFamily="18" charset="0"/>
            <a:cs typeface="Times New Roman" pitchFamily="18" charset="0"/>
          </a:endParaRPr>
        </a:p>
      </dgm:t>
    </dgm:pt>
    <dgm:pt modelId="{FBC64CDF-3758-4138-9361-86215B6EA8D5}" type="parTrans" cxnId="{DC7F5F93-3A8A-46FE-8E5C-83D7AD54E056}">
      <dgm:prSet/>
      <dgm:spPr/>
      <dgm:t>
        <a:bodyPr/>
        <a:lstStyle/>
        <a:p>
          <a:pPr marL="72000" algn="l">
            <a:lnSpc>
              <a:spcPts val="800"/>
            </a:lnSpc>
          </a:pPr>
          <a:endParaRPr lang="ru-RU" sz="1100" dirty="0">
            <a:latin typeface="Times New Roman" pitchFamily="18" charset="0"/>
            <a:cs typeface="Times New Roman" pitchFamily="18" charset="0"/>
          </a:endParaRPr>
        </a:p>
      </dgm:t>
    </dgm:pt>
    <dgm:pt modelId="{9EB43C0F-B5C2-4949-9297-65C9FEDD660A}">
      <dgm:prSet custT="1"/>
      <dgm:spPr/>
      <dgm:t>
        <a:bodyPr/>
        <a:lstStyle/>
        <a:p>
          <a:pPr marL="72000" algn="l">
            <a:lnSpc>
              <a:spcPts val="800"/>
            </a:lnSpc>
          </a:pPr>
          <a:r>
            <a:rPr lang="ru-RU" sz="900" dirty="0" smtClean="0">
              <a:latin typeface="Times New Roman" pitchFamily="18" charset="0"/>
              <a:cs typeface="Times New Roman" pitchFamily="18" charset="0"/>
            </a:rPr>
            <a:t>ОБОБЩЕННАЯ ЗАЯВКА ИНВЕСТИЦИОННЫХ ПРОЕКТОВ ОТ СУБЪЕКТА В ОРГКОМИТЕТ</a:t>
          </a:r>
        </a:p>
      </dgm:t>
    </dgm:pt>
    <dgm:pt modelId="{97B3137F-DE02-425A-ABC8-CA6B87CE92A2}" type="sibTrans" cxnId="{5C42F7DE-00E9-4CE2-8DCF-EE100F56CA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4028CD4D-6FAD-4B4F-918B-95AA8D7BD3F1}" type="parTrans" cxnId="{5C42F7DE-00E9-4CE2-8DCF-EE100F56CA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977C4AF3-8A5F-4FD7-A856-B55A98FF5FE3}" type="pres">
      <dgm:prSet presAssocID="{6A255530-1339-433A-9ADB-0335079A9A11}" presName="linear" presStyleCnt="0">
        <dgm:presLayoutVars>
          <dgm:animLvl val="lvl"/>
          <dgm:resizeHandles val="exact"/>
        </dgm:presLayoutVars>
      </dgm:prSet>
      <dgm:spPr/>
      <dgm:t>
        <a:bodyPr/>
        <a:lstStyle/>
        <a:p>
          <a:endParaRPr lang="ru-RU"/>
        </a:p>
      </dgm:t>
    </dgm:pt>
    <dgm:pt modelId="{50B5167D-D0DE-4828-BDB2-1011EF93CF1B}" type="pres">
      <dgm:prSet presAssocID="{6FCFA8F5-A381-4A4A-BBD5-701AA62527F5}" presName="parentText" presStyleLbl="node1" presStyleIdx="0" presStyleCnt="7" custLinFactNeighborX="-445">
        <dgm:presLayoutVars>
          <dgm:chMax val="0"/>
          <dgm:bulletEnabled val="1"/>
        </dgm:presLayoutVars>
      </dgm:prSet>
      <dgm:spPr/>
      <dgm:t>
        <a:bodyPr/>
        <a:lstStyle/>
        <a:p>
          <a:endParaRPr lang="ru-RU"/>
        </a:p>
      </dgm:t>
    </dgm:pt>
    <dgm:pt modelId="{F352A4E0-B5CA-40C6-90F9-B3B2977D0D78}" type="pres">
      <dgm:prSet presAssocID="{6F8BEB90-1AAF-4ED6-8DB8-BC35C0EB6951}" presName="spacer" presStyleCnt="0"/>
      <dgm:spPr/>
      <dgm:t>
        <a:bodyPr/>
        <a:lstStyle/>
        <a:p>
          <a:endParaRPr lang="ru-RU"/>
        </a:p>
      </dgm:t>
    </dgm:pt>
    <dgm:pt modelId="{8C641626-AE51-41FD-A2EC-C3DC60D9F43E}" type="pres">
      <dgm:prSet presAssocID="{9EB43C0F-B5C2-4949-9297-65C9FEDD660A}" presName="parentText" presStyleLbl="node1" presStyleIdx="1" presStyleCnt="7">
        <dgm:presLayoutVars>
          <dgm:chMax val="0"/>
          <dgm:bulletEnabled val="1"/>
        </dgm:presLayoutVars>
      </dgm:prSet>
      <dgm:spPr/>
      <dgm:t>
        <a:bodyPr/>
        <a:lstStyle/>
        <a:p>
          <a:endParaRPr lang="ru-RU"/>
        </a:p>
      </dgm:t>
    </dgm:pt>
    <dgm:pt modelId="{C840318B-BD89-44D8-8BA5-7B3BE67814FF}" type="pres">
      <dgm:prSet presAssocID="{97B3137F-DE02-425A-ABC8-CA6B87CE92A2}" presName="spacer" presStyleCnt="0"/>
      <dgm:spPr/>
      <dgm:t>
        <a:bodyPr/>
        <a:lstStyle/>
        <a:p>
          <a:endParaRPr lang="ru-RU"/>
        </a:p>
      </dgm:t>
    </dgm:pt>
    <dgm:pt modelId="{153C97EE-E724-4303-ABE8-1F3AF852EA31}" type="pres">
      <dgm:prSet presAssocID="{23BB1DA4-8B96-441D-9130-048CECFC4EC9}" presName="parentText" presStyleLbl="node1" presStyleIdx="2" presStyleCnt="7">
        <dgm:presLayoutVars>
          <dgm:chMax val="0"/>
          <dgm:bulletEnabled val="1"/>
        </dgm:presLayoutVars>
      </dgm:prSet>
      <dgm:spPr/>
      <dgm:t>
        <a:bodyPr/>
        <a:lstStyle/>
        <a:p>
          <a:endParaRPr lang="ru-RU"/>
        </a:p>
      </dgm:t>
    </dgm:pt>
    <dgm:pt modelId="{4F33D4C7-94D5-4EB9-BA23-080DE364803B}" type="pres">
      <dgm:prSet presAssocID="{EB56D9FD-E5BD-4D96-8CAA-E81B50D95DC9}" presName="spacer" presStyleCnt="0"/>
      <dgm:spPr/>
      <dgm:t>
        <a:bodyPr/>
        <a:lstStyle/>
        <a:p>
          <a:endParaRPr lang="ru-RU"/>
        </a:p>
      </dgm:t>
    </dgm:pt>
    <dgm:pt modelId="{A611A6D8-9265-4303-8F9E-6F7D2910FE12}" type="pres">
      <dgm:prSet presAssocID="{746364F4-5C6D-4E8C-844A-426F973647A8}" presName="parentText" presStyleLbl="node1" presStyleIdx="3" presStyleCnt="7">
        <dgm:presLayoutVars>
          <dgm:chMax val="0"/>
          <dgm:bulletEnabled val="1"/>
        </dgm:presLayoutVars>
      </dgm:prSet>
      <dgm:spPr/>
      <dgm:t>
        <a:bodyPr/>
        <a:lstStyle/>
        <a:p>
          <a:endParaRPr lang="ru-RU"/>
        </a:p>
      </dgm:t>
    </dgm:pt>
    <dgm:pt modelId="{457969C8-C0AC-4B0F-A896-B2C1D2B89EFA}" type="pres">
      <dgm:prSet presAssocID="{1C2D0964-9743-4C9C-80B1-26CB11A86904}" presName="spacer" presStyleCnt="0"/>
      <dgm:spPr/>
      <dgm:t>
        <a:bodyPr/>
        <a:lstStyle/>
        <a:p>
          <a:endParaRPr lang="ru-RU"/>
        </a:p>
      </dgm:t>
    </dgm:pt>
    <dgm:pt modelId="{EF9F4EAE-38DC-4C9A-A28E-6F3B0AE8E817}" type="pres">
      <dgm:prSet presAssocID="{38F10CB6-49D2-4503-8B82-4E06A3B3E4D5}" presName="parentText" presStyleLbl="node1" presStyleIdx="4" presStyleCnt="7">
        <dgm:presLayoutVars>
          <dgm:chMax val="0"/>
          <dgm:bulletEnabled val="1"/>
        </dgm:presLayoutVars>
      </dgm:prSet>
      <dgm:spPr/>
      <dgm:t>
        <a:bodyPr/>
        <a:lstStyle/>
        <a:p>
          <a:endParaRPr lang="ru-RU"/>
        </a:p>
      </dgm:t>
    </dgm:pt>
    <dgm:pt modelId="{ECB3941D-98BD-4D6D-85D2-4C2A7DD66601}" type="pres">
      <dgm:prSet presAssocID="{8FA1D8D9-87B2-4E69-B2E3-27D869774E74}" presName="spacer" presStyleCnt="0"/>
      <dgm:spPr/>
      <dgm:t>
        <a:bodyPr/>
        <a:lstStyle/>
        <a:p>
          <a:endParaRPr lang="ru-RU"/>
        </a:p>
      </dgm:t>
    </dgm:pt>
    <dgm:pt modelId="{DABF2491-B776-4F44-9AF5-836B553A73A9}" type="pres">
      <dgm:prSet presAssocID="{92529774-12AA-48CF-8597-CE5F00AA1B70}" presName="parentText" presStyleLbl="node1" presStyleIdx="5" presStyleCnt="7">
        <dgm:presLayoutVars>
          <dgm:chMax val="0"/>
          <dgm:bulletEnabled val="1"/>
        </dgm:presLayoutVars>
      </dgm:prSet>
      <dgm:spPr/>
      <dgm:t>
        <a:bodyPr/>
        <a:lstStyle/>
        <a:p>
          <a:endParaRPr lang="ru-RU"/>
        </a:p>
      </dgm:t>
    </dgm:pt>
    <dgm:pt modelId="{AE57A265-EC0B-41E3-A756-C992B6C1CE07}" type="pres">
      <dgm:prSet presAssocID="{F6FA8B3D-7132-4EC8-A23C-979FC87D89DE}" presName="spacer" presStyleCnt="0"/>
      <dgm:spPr/>
      <dgm:t>
        <a:bodyPr/>
        <a:lstStyle/>
        <a:p>
          <a:endParaRPr lang="ru-RU"/>
        </a:p>
      </dgm:t>
    </dgm:pt>
    <dgm:pt modelId="{A86782F2-550A-409A-9857-5B034668CA5E}" type="pres">
      <dgm:prSet presAssocID="{E4D39D32-F09A-42FC-8D30-ED3070F96021}" presName="parentText" presStyleLbl="node1" presStyleIdx="6" presStyleCnt="7">
        <dgm:presLayoutVars>
          <dgm:chMax val="0"/>
          <dgm:bulletEnabled val="1"/>
        </dgm:presLayoutVars>
      </dgm:prSet>
      <dgm:spPr/>
      <dgm:t>
        <a:bodyPr/>
        <a:lstStyle/>
        <a:p>
          <a:endParaRPr lang="ru-RU"/>
        </a:p>
      </dgm:t>
    </dgm:pt>
  </dgm:ptLst>
  <dgm:cxnLst>
    <dgm:cxn modelId="{B88FDE0E-788E-4A40-9645-4EF4C7DDF397}" srcId="{6A255530-1339-433A-9ADB-0335079A9A11}" destId="{E4D39D32-F09A-42FC-8D30-ED3070F96021}" srcOrd="6" destOrd="0" parTransId="{696CED4A-C7E9-46AF-8D61-5D7B7C80EAF8}" sibTransId="{202B2CEB-FCB1-40A1-8813-AE867DC78BDE}"/>
    <dgm:cxn modelId="{3523300E-D752-49AB-A7F4-3D301C8C0A34}" srcId="{6A255530-1339-433A-9ADB-0335079A9A11}" destId="{6FCFA8F5-A381-4A4A-BBD5-701AA62527F5}" srcOrd="0" destOrd="0" parTransId="{1CCADCCA-918A-4ED3-B3CF-048E23B9E542}" sibTransId="{6F8BEB90-1AAF-4ED6-8DB8-BC35C0EB6951}"/>
    <dgm:cxn modelId="{323444B5-41CF-4D4E-A820-CE11135A2AB6}" srcId="{6A255530-1339-433A-9ADB-0335079A9A11}" destId="{746364F4-5C6D-4E8C-844A-426F973647A8}" srcOrd="3" destOrd="0" parTransId="{83BBDF90-2D33-4866-9F95-C63444304A98}" sibTransId="{1C2D0964-9743-4C9C-80B1-26CB11A86904}"/>
    <dgm:cxn modelId="{DC7F5F93-3A8A-46FE-8E5C-83D7AD54E056}" srcId="{6A255530-1339-433A-9ADB-0335079A9A11}" destId="{23BB1DA4-8B96-441D-9130-048CECFC4EC9}" srcOrd="2" destOrd="0" parTransId="{FBC64CDF-3758-4138-9361-86215B6EA8D5}" sibTransId="{EB56D9FD-E5BD-4D96-8CAA-E81B50D95DC9}"/>
    <dgm:cxn modelId="{0E9E07A0-B866-4CF3-BA3A-84BB3520F202}" type="presOf" srcId="{38F10CB6-49D2-4503-8B82-4E06A3B3E4D5}" destId="{EF9F4EAE-38DC-4C9A-A28E-6F3B0AE8E817}" srcOrd="0" destOrd="0" presId="urn:microsoft.com/office/officeart/2005/8/layout/vList2"/>
    <dgm:cxn modelId="{0391A898-B9A0-474F-AFDF-82A4E5892668}" type="presOf" srcId="{6FCFA8F5-A381-4A4A-BBD5-701AA62527F5}" destId="{50B5167D-D0DE-4828-BDB2-1011EF93CF1B}" srcOrd="0" destOrd="0" presId="urn:microsoft.com/office/officeart/2005/8/layout/vList2"/>
    <dgm:cxn modelId="{5C42F7DE-00E9-4CE2-8DCF-EE100F56CA50}" srcId="{6A255530-1339-433A-9ADB-0335079A9A11}" destId="{9EB43C0F-B5C2-4949-9297-65C9FEDD660A}" srcOrd="1" destOrd="0" parTransId="{4028CD4D-6FAD-4B4F-918B-95AA8D7BD3F1}" sibTransId="{97B3137F-DE02-425A-ABC8-CA6B87CE92A2}"/>
    <dgm:cxn modelId="{2B20FBB9-D097-448C-8131-D4CBFA3F048A}" srcId="{6A255530-1339-433A-9ADB-0335079A9A11}" destId="{92529774-12AA-48CF-8597-CE5F00AA1B70}" srcOrd="5" destOrd="0" parTransId="{1925AD76-2858-4597-9190-FAFDB058A4A7}" sibTransId="{F6FA8B3D-7132-4EC8-A23C-979FC87D89DE}"/>
    <dgm:cxn modelId="{413087B4-C644-41DF-9402-4575CDB334DE}" type="presOf" srcId="{6A255530-1339-433A-9ADB-0335079A9A11}" destId="{977C4AF3-8A5F-4FD7-A856-B55A98FF5FE3}" srcOrd="0" destOrd="0" presId="urn:microsoft.com/office/officeart/2005/8/layout/vList2"/>
    <dgm:cxn modelId="{160ACBDA-4760-4EE6-A2D4-67496D5A302A}" type="presOf" srcId="{746364F4-5C6D-4E8C-844A-426F973647A8}" destId="{A611A6D8-9265-4303-8F9E-6F7D2910FE12}" srcOrd="0" destOrd="0" presId="urn:microsoft.com/office/officeart/2005/8/layout/vList2"/>
    <dgm:cxn modelId="{26E823BD-A9A3-462F-A4C4-97523BAB288A}" type="presOf" srcId="{E4D39D32-F09A-42FC-8D30-ED3070F96021}" destId="{A86782F2-550A-409A-9857-5B034668CA5E}" srcOrd="0" destOrd="0" presId="urn:microsoft.com/office/officeart/2005/8/layout/vList2"/>
    <dgm:cxn modelId="{E98AC536-C851-4721-AEC6-E18E907A2463}" type="presOf" srcId="{9EB43C0F-B5C2-4949-9297-65C9FEDD660A}" destId="{8C641626-AE51-41FD-A2EC-C3DC60D9F43E}" srcOrd="0" destOrd="0" presId="urn:microsoft.com/office/officeart/2005/8/layout/vList2"/>
    <dgm:cxn modelId="{8DB5067B-855E-42AB-8798-F27FBA7DD447}" type="presOf" srcId="{23BB1DA4-8B96-441D-9130-048CECFC4EC9}" destId="{153C97EE-E724-4303-ABE8-1F3AF852EA31}" srcOrd="0" destOrd="0" presId="urn:microsoft.com/office/officeart/2005/8/layout/vList2"/>
    <dgm:cxn modelId="{945C3F8E-621F-47AA-846F-E5EB2BB873A7}" type="presOf" srcId="{92529774-12AA-48CF-8597-CE5F00AA1B70}" destId="{DABF2491-B776-4F44-9AF5-836B553A73A9}" srcOrd="0" destOrd="0" presId="urn:microsoft.com/office/officeart/2005/8/layout/vList2"/>
    <dgm:cxn modelId="{CE53FFCB-A934-46A6-8EB7-14579202FF50}" srcId="{6A255530-1339-433A-9ADB-0335079A9A11}" destId="{38F10CB6-49D2-4503-8B82-4E06A3B3E4D5}" srcOrd="4" destOrd="0" parTransId="{8E943FC7-1D48-4A30-AFCC-39C7132ED855}" sibTransId="{8FA1D8D9-87B2-4E69-B2E3-27D869774E74}"/>
    <dgm:cxn modelId="{5F12476A-0C34-442D-BC55-898F3A4A9EB4}" type="presParOf" srcId="{977C4AF3-8A5F-4FD7-A856-B55A98FF5FE3}" destId="{50B5167D-D0DE-4828-BDB2-1011EF93CF1B}" srcOrd="0" destOrd="0" presId="urn:microsoft.com/office/officeart/2005/8/layout/vList2"/>
    <dgm:cxn modelId="{6D842C44-2A1D-4A32-822E-04A3E3814941}" type="presParOf" srcId="{977C4AF3-8A5F-4FD7-A856-B55A98FF5FE3}" destId="{F352A4E0-B5CA-40C6-90F9-B3B2977D0D78}" srcOrd="1" destOrd="0" presId="urn:microsoft.com/office/officeart/2005/8/layout/vList2"/>
    <dgm:cxn modelId="{F6938C5D-C998-4668-A5FE-4C22DE0C2C87}" type="presParOf" srcId="{977C4AF3-8A5F-4FD7-A856-B55A98FF5FE3}" destId="{8C641626-AE51-41FD-A2EC-C3DC60D9F43E}" srcOrd="2" destOrd="0" presId="urn:microsoft.com/office/officeart/2005/8/layout/vList2"/>
    <dgm:cxn modelId="{5319088F-EE09-4E7A-A993-B2F790015EA4}" type="presParOf" srcId="{977C4AF3-8A5F-4FD7-A856-B55A98FF5FE3}" destId="{C840318B-BD89-44D8-8BA5-7B3BE67814FF}" srcOrd="3" destOrd="0" presId="urn:microsoft.com/office/officeart/2005/8/layout/vList2"/>
    <dgm:cxn modelId="{294BC6D7-0E59-4A41-9B17-F7C8BA123E36}" type="presParOf" srcId="{977C4AF3-8A5F-4FD7-A856-B55A98FF5FE3}" destId="{153C97EE-E724-4303-ABE8-1F3AF852EA31}" srcOrd="4" destOrd="0" presId="urn:microsoft.com/office/officeart/2005/8/layout/vList2"/>
    <dgm:cxn modelId="{3CAADE0D-A5EB-4BA7-B2EF-E75E152D5AED}" type="presParOf" srcId="{977C4AF3-8A5F-4FD7-A856-B55A98FF5FE3}" destId="{4F33D4C7-94D5-4EB9-BA23-080DE364803B}" srcOrd="5" destOrd="0" presId="urn:microsoft.com/office/officeart/2005/8/layout/vList2"/>
    <dgm:cxn modelId="{18F14A37-99C2-4B05-9741-4777A7BBCE81}" type="presParOf" srcId="{977C4AF3-8A5F-4FD7-A856-B55A98FF5FE3}" destId="{A611A6D8-9265-4303-8F9E-6F7D2910FE12}" srcOrd="6" destOrd="0" presId="urn:microsoft.com/office/officeart/2005/8/layout/vList2"/>
    <dgm:cxn modelId="{94696E5E-0283-4120-ABFE-67387136A790}" type="presParOf" srcId="{977C4AF3-8A5F-4FD7-A856-B55A98FF5FE3}" destId="{457969C8-C0AC-4B0F-A896-B2C1D2B89EFA}" srcOrd="7" destOrd="0" presId="urn:microsoft.com/office/officeart/2005/8/layout/vList2"/>
    <dgm:cxn modelId="{BD1F435D-31C9-44F6-AB61-AE7D4E53804C}" type="presParOf" srcId="{977C4AF3-8A5F-4FD7-A856-B55A98FF5FE3}" destId="{EF9F4EAE-38DC-4C9A-A28E-6F3B0AE8E817}" srcOrd="8" destOrd="0" presId="urn:microsoft.com/office/officeart/2005/8/layout/vList2"/>
    <dgm:cxn modelId="{4D002360-E153-4BEE-BB1A-6BF64FDE3E62}" type="presParOf" srcId="{977C4AF3-8A5F-4FD7-A856-B55A98FF5FE3}" destId="{ECB3941D-98BD-4D6D-85D2-4C2A7DD66601}" srcOrd="9" destOrd="0" presId="urn:microsoft.com/office/officeart/2005/8/layout/vList2"/>
    <dgm:cxn modelId="{4B2D94F1-D410-4677-BE16-34A48298481C}" type="presParOf" srcId="{977C4AF3-8A5F-4FD7-A856-B55A98FF5FE3}" destId="{DABF2491-B776-4F44-9AF5-836B553A73A9}" srcOrd="10" destOrd="0" presId="urn:microsoft.com/office/officeart/2005/8/layout/vList2"/>
    <dgm:cxn modelId="{838D01CA-07BF-45EE-A795-796C8673C644}" type="presParOf" srcId="{977C4AF3-8A5F-4FD7-A856-B55A98FF5FE3}" destId="{AE57A265-EC0B-41E3-A756-C992B6C1CE07}" srcOrd="11" destOrd="0" presId="urn:microsoft.com/office/officeart/2005/8/layout/vList2"/>
    <dgm:cxn modelId="{6AE30ED1-715B-4234-BB50-D67743B43697}" type="presParOf" srcId="{977C4AF3-8A5F-4FD7-A856-B55A98FF5FE3}" destId="{A86782F2-550A-409A-9857-5B034668CA5E}"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92170-97B3-4F89-9D7D-8C78A5AE6970}" type="doc">
      <dgm:prSet loTypeId="urn:microsoft.com/office/officeart/2005/8/layout/chevron1" loCatId="process" qsTypeId="urn:microsoft.com/office/officeart/2005/8/quickstyle/simple4" qsCatId="simple" csTypeId="urn:microsoft.com/office/officeart/2005/8/colors/accent3_2" csCatId="accent3" phldr="1"/>
      <dgm:spPr/>
    </dgm:pt>
    <dgm:pt modelId="{4E9B0192-AFAD-4752-80CB-8CD80D6218D1}">
      <dgm:prSet phldrT="[Текст]" custT="1"/>
      <dgm:spPr/>
      <dgm:t>
        <a:bodyPr/>
        <a:lstStyle/>
        <a:p>
          <a:r>
            <a:rPr lang="ru-RU" sz="1000" b="1" dirty="0" smtClean="0">
              <a:solidFill>
                <a:srgbClr val="FF0000"/>
              </a:solidFill>
              <a:latin typeface="Times New Roman" pitchFamily="18" charset="0"/>
              <a:cs typeface="Times New Roman" pitchFamily="18" charset="0"/>
            </a:rPr>
            <a:t>НЕ  ЧЕТКО</a:t>
          </a:r>
        </a:p>
        <a:p>
          <a:r>
            <a:rPr lang="ru-RU" sz="1000" b="1" dirty="0" smtClean="0">
              <a:latin typeface="Times New Roman" pitchFamily="18" charset="0"/>
              <a:cs typeface="Times New Roman" pitchFamily="18" charset="0"/>
            </a:rPr>
            <a:t>УКАЗАНА  ТЕКУЩАЯ СТАДИЯ ПРОЕКТА </a:t>
          </a:r>
        </a:p>
        <a:p>
          <a:r>
            <a:rPr lang="ru-RU" sz="1000" b="1" dirty="0" smtClean="0">
              <a:latin typeface="Times New Roman" pitchFamily="18" charset="0"/>
              <a:cs typeface="Times New Roman" pitchFamily="18" charset="0"/>
            </a:rPr>
            <a:t>(ИРД, ПСД, НЕЗАВЕРЕШННОЙ СТРОИТЕЛЬСТВО)</a:t>
          </a:r>
          <a:endParaRPr lang="ru-RU" sz="1000" b="1" dirty="0">
            <a:latin typeface="Times New Roman" pitchFamily="18" charset="0"/>
            <a:cs typeface="Times New Roman" pitchFamily="18" charset="0"/>
          </a:endParaRPr>
        </a:p>
      </dgm:t>
    </dgm:pt>
    <dgm:pt modelId="{A4FF8FE7-316F-48C7-909F-DA483E2DC70F}" type="parTrans" cxnId="{20EF29CE-2FED-4087-8459-09B8501B8007}">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4709146C-F70E-49D8-8B7B-F743FA1879C0}" type="sibTrans" cxnId="{20EF29CE-2FED-4087-8459-09B8501B8007}">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C28D6B34-D412-42CF-B20F-8ACE4D6DFCA9}">
      <dgm:prSet phldrT="[Текст]" custT="1"/>
      <dgm:spPr/>
      <dgm:t>
        <a:bodyPr/>
        <a:lstStyle/>
        <a:p>
          <a:r>
            <a:rPr lang="ru-RU" sz="1000" b="1" dirty="0" smtClean="0">
              <a:solidFill>
                <a:srgbClr val="FF0000"/>
              </a:solidFill>
              <a:latin typeface="Times New Roman" pitchFamily="18" charset="0"/>
              <a:cs typeface="Times New Roman" pitchFamily="18" charset="0"/>
            </a:rPr>
            <a:t>НЕТ ПОНИМАНИЯ </a:t>
          </a:r>
        </a:p>
        <a:p>
          <a:r>
            <a:rPr lang="ru-RU" sz="1000" b="1" dirty="0" smtClean="0">
              <a:latin typeface="Times New Roman" pitchFamily="18" charset="0"/>
              <a:cs typeface="Times New Roman" pitchFamily="18" charset="0"/>
            </a:rPr>
            <a:t>ПО  МОЩНОСТИ БУДУЮЩЕГО ОБЪЕКТА</a:t>
          </a:r>
          <a:endParaRPr lang="ru-RU" sz="1000" b="1" dirty="0">
            <a:latin typeface="Times New Roman" pitchFamily="18" charset="0"/>
            <a:cs typeface="Times New Roman" pitchFamily="18" charset="0"/>
          </a:endParaRPr>
        </a:p>
      </dgm:t>
    </dgm:pt>
    <dgm:pt modelId="{54B17EFE-2AF4-47F6-95B9-CADCA335133F}" type="parTrans" cxnId="{3E6D7C45-E7F8-4807-A126-560290F52ED4}">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5BA082FC-1A22-45B2-A234-84AEDD50CD92}" type="sibTrans" cxnId="{3E6D7C45-E7F8-4807-A126-560290F52ED4}">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3850964C-23D1-47B2-9D1C-A5CBBF93CE2E}">
      <dgm:prSet phldrT="[Текст]" custT="1"/>
      <dgm:spPr/>
      <dgm:t>
        <a:bodyPr/>
        <a:lstStyle/>
        <a:p>
          <a:r>
            <a:rPr lang="ru-RU" sz="1000" b="1" dirty="0" smtClean="0">
              <a:solidFill>
                <a:srgbClr val="FF0000"/>
              </a:solidFill>
              <a:latin typeface="Times New Roman" pitchFamily="18" charset="0"/>
              <a:cs typeface="Times New Roman" pitchFamily="18" charset="0"/>
            </a:rPr>
            <a:t>НЕТ ПОНИМАНИЯ </a:t>
          </a:r>
        </a:p>
        <a:p>
          <a:r>
            <a:rPr lang="ru-RU" sz="1000" b="1" dirty="0" smtClean="0">
              <a:latin typeface="Times New Roman" pitchFamily="18" charset="0"/>
              <a:cs typeface="Times New Roman" pitchFamily="18" charset="0"/>
            </a:rPr>
            <a:t>ПО ПОТРЕБНОСТИ НА РЫНКЕ БУДУЮЩЕЙ ПРОДУКЦИИ</a:t>
          </a:r>
          <a:endParaRPr lang="ru-RU" sz="1000" b="1" dirty="0">
            <a:latin typeface="Times New Roman" pitchFamily="18" charset="0"/>
            <a:cs typeface="Times New Roman" pitchFamily="18" charset="0"/>
          </a:endParaRPr>
        </a:p>
      </dgm:t>
    </dgm:pt>
    <dgm:pt modelId="{4C8D2985-63AA-4B08-98D8-67565D771B0A}" type="parTrans" cxnId="{728C2697-2F8B-49C7-9C5F-62BE543123FA}">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3010E7F9-8E9A-4E18-A7DA-CFCB0D409505}" type="sibTrans" cxnId="{728C2697-2F8B-49C7-9C5F-62BE543123FA}">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48D804E7-1491-40C2-B691-4DB27E9D2B55}">
      <dgm:prSet phldrT="[Текст]" custT="1"/>
      <dgm:spPr/>
      <dgm:t>
        <a:bodyPr/>
        <a:lstStyle/>
        <a:p>
          <a:r>
            <a:rPr lang="ru-RU" sz="1000" b="1" dirty="0" smtClean="0">
              <a:solidFill>
                <a:srgbClr val="FF0000"/>
              </a:solidFill>
              <a:latin typeface="Times New Roman" pitchFamily="18" charset="0"/>
              <a:cs typeface="Times New Roman" pitchFamily="18" charset="0"/>
            </a:rPr>
            <a:t>НЕТ ПОНИМАНИЯ </a:t>
          </a:r>
        </a:p>
        <a:p>
          <a:r>
            <a:rPr lang="ru-RU" sz="1000" b="1" dirty="0" smtClean="0">
              <a:latin typeface="Times New Roman" pitchFamily="18" charset="0"/>
              <a:cs typeface="Times New Roman" pitchFamily="18" charset="0"/>
            </a:rPr>
            <a:t>ПО РЕАЛЬНОЙ ДОЛИ СОБТВЕННЫХ СРЕДСТВ</a:t>
          </a:r>
          <a:endParaRPr lang="ru-RU" sz="1000" b="1" dirty="0">
            <a:latin typeface="Times New Roman" pitchFamily="18" charset="0"/>
            <a:cs typeface="Times New Roman" pitchFamily="18" charset="0"/>
          </a:endParaRPr>
        </a:p>
      </dgm:t>
    </dgm:pt>
    <dgm:pt modelId="{4F58CAD3-9404-4204-8A2C-ED624BD492A5}" type="parTrans" cxnId="{245909D9-4A90-4942-9BC6-C4D6A7A181FA}">
      <dgm:prSet/>
      <dgm:spPr/>
      <dgm:t>
        <a:bodyPr/>
        <a:lstStyle/>
        <a:p>
          <a:endParaRPr lang="ru-RU" sz="1000"/>
        </a:p>
      </dgm:t>
    </dgm:pt>
    <dgm:pt modelId="{FE1879EB-8282-475B-B25D-7262567A78A6}" type="sibTrans" cxnId="{245909D9-4A90-4942-9BC6-C4D6A7A181FA}">
      <dgm:prSet/>
      <dgm:spPr/>
      <dgm:t>
        <a:bodyPr/>
        <a:lstStyle/>
        <a:p>
          <a:endParaRPr lang="ru-RU" sz="1000"/>
        </a:p>
      </dgm:t>
    </dgm:pt>
    <dgm:pt modelId="{0A399B38-0267-4B17-B851-9BEFEADD4BCB}" type="pres">
      <dgm:prSet presAssocID="{3F592170-97B3-4F89-9D7D-8C78A5AE6970}" presName="Name0" presStyleCnt="0">
        <dgm:presLayoutVars>
          <dgm:dir/>
          <dgm:animLvl val="lvl"/>
          <dgm:resizeHandles val="exact"/>
        </dgm:presLayoutVars>
      </dgm:prSet>
      <dgm:spPr/>
    </dgm:pt>
    <dgm:pt modelId="{BE1C35FD-B1D4-4AC9-BA67-75009D067D27}" type="pres">
      <dgm:prSet presAssocID="{4E9B0192-AFAD-4752-80CB-8CD80D6218D1}" presName="parTxOnly" presStyleLbl="node1" presStyleIdx="0" presStyleCnt="4" custScaleX="89620" custScaleY="104262" custLinFactNeighborX="24254" custLinFactNeighborY="-1757">
        <dgm:presLayoutVars>
          <dgm:chMax val="0"/>
          <dgm:chPref val="0"/>
          <dgm:bulletEnabled val="1"/>
        </dgm:presLayoutVars>
      </dgm:prSet>
      <dgm:spPr/>
      <dgm:t>
        <a:bodyPr/>
        <a:lstStyle/>
        <a:p>
          <a:endParaRPr lang="ru-RU"/>
        </a:p>
      </dgm:t>
    </dgm:pt>
    <dgm:pt modelId="{529E3110-B392-41C1-B800-B6D36CF1A0FE}" type="pres">
      <dgm:prSet presAssocID="{4709146C-F70E-49D8-8B7B-F743FA1879C0}" presName="parTxOnlySpace" presStyleCnt="0"/>
      <dgm:spPr/>
    </dgm:pt>
    <dgm:pt modelId="{A2986D17-1320-4238-B989-F6BC70ECDAF7}" type="pres">
      <dgm:prSet presAssocID="{C28D6B34-D412-42CF-B20F-8ACE4D6DFCA9}" presName="parTxOnly" presStyleLbl="node1" presStyleIdx="1" presStyleCnt="4" custScaleX="79312" custScaleY="104292" custLinFactNeighborX="39545" custLinFactNeighborY="-1742">
        <dgm:presLayoutVars>
          <dgm:chMax val="0"/>
          <dgm:chPref val="0"/>
          <dgm:bulletEnabled val="1"/>
        </dgm:presLayoutVars>
      </dgm:prSet>
      <dgm:spPr/>
      <dgm:t>
        <a:bodyPr/>
        <a:lstStyle/>
        <a:p>
          <a:endParaRPr lang="ru-RU"/>
        </a:p>
      </dgm:t>
    </dgm:pt>
    <dgm:pt modelId="{8F31E575-AB9F-4A3A-9D90-511ECA472F3E}" type="pres">
      <dgm:prSet presAssocID="{5BA082FC-1A22-45B2-A234-84AEDD50CD92}" presName="parTxOnlySpace" presStyleCnt="0"/>
      <dgm:spPr/>
    </dgm:pt>
    <dgm:pt modelId="{BEE45DA0-9C66-4BF2-B812-5B4C939398D2}" type="pres">
      <dgm:prSet presAssocID="{3850964C-23D1-47B2-9D1C-A5CBBF93CE2E}" presName="parTxOnly" presStyleLbl="node1" presStyleIdx="2" presStyleCnt="4" custScaleX="83884" custScaleY="110548" custLinFactNeighborX="36428" custLinFactNeighborY="2484">
        <dgm:presLayoutVars>
          <dgm:chMax val="0"/>
          <dgm:chPref val="0"/>
          <dgm:bulletEnabled val="1"/>
        </dgm:presLayoutVars>
      </dgm:prSet>
      <dgm:spPr/>
      <dgm:t>
        <a:bodyPr/>
        <a:lstStyle/>
        <a:p>
          <a:endParaRPr lang="ru-RU"/>
        </a:p>
      </dgm:t>
    </dgm:pt>
    <dgm:pt modelId="{C3AEB87D-684F-45C7-A1EE-AC8696A07989}" type="pres">
      <dgm:prSet presAssocID="{3010E7F9-8E9A-4E18-A7DA-CFCB0D409505}" presName="parTxOnlySpace" presStyleCnt="0"/>
      <dgm:spPr/>
    </dgm:pt>
    <dgm:pt modelId="{86D9B11D-311A-4908-8652-70A06F0CC9BF}" type="pres">
      <dgm:prSet presAssocID="{48D804E7-1491-40C2-B691-4DB27E9D2B55}" presName="parTxOnly" presStyleLbl="node1" presStyleIdx="3" presStyleCnt="4" custScaleX="86432" custScaleY="117091" custLinFactNeighborX="3217" custLinFactNeighborY="-1682">
        <dgm:presLayoutVars>
          <dgm:chMax val="0"/>
          <dgm:chPref val="0"/>
          <dgm:bulletEnabled val="1"/>
        </dgm:presLayoutVars>
      </dgm:prSet>
      <dgm:spPr/>
      <dgm:t>
        <a:bodyPr/>
        <a:lstStyle/>
        <a:p>
          <a:endParaRPr lang="ru-RU"/>
        </a:p>
      </dgm:t>
    </dgm:pt>
  </dgm:ptLst>
  <dgm:cxnLst>
    <dgm:cxn modelId="{EC37772F-83D9-4970-9DE2-86A71A65C0EA}" type="presOf" srcId="{3850964C-23D1-47B2-9D1C-A5CBBF93CE2E}" destId="{BEE45DA0-9C66-4BF2-B812-5B4C939398D2}" srcOrd="0" destOrd="0" presId="urn:microsoft.com/office/officeart/2005/8/layout/chevron1"/>
    <dgm:cxn modelId="{4AE41F17-2EC9-4C7F-9F64-B4D99D3510EB}" type="presOf" srcId="{4E9B0192-AFAD-4752-80CB-8CD80D6218D1}" destId="{BE1C35FD-B1D4-4AC9-BA67-75009D067D27}" srcOrd="0" destOrd="0" presId="urn:microsoft.com/office/officeart/2005/8/layout/chevron1"/>
    <dgm:cxn modelId="{728C2697-2F8B-49C7-9C5F-62BE543123FA}" srcId="{3F592170-97B3-4F89-9D7D-8C78A5AE6970}" destId="{3850964C-23D1-47B2-9D1C-A5CBBF93CE2E}" srcOrd="2" destOrd="0" parTransId="{4C8D2985-63AA-4B08-98D8-67565D771B0A}" sibTransId="{3010E7F9-8E9A-4E18-A7DA-CFCB0D409505}"/>
    <dgm:cxn modelId="{F5F36241-D90F-4CD6-AE92-28E57CADD7F7}" type="presOf" srcId="{C28D6B34-D412-42CF-B20F-8ACE4D6DFCA9}" destId="{A2986D17-1320-4238-B989-F6BC70ECDAF7}" srcOrd="0" destOrd="0" presId="urn:microsoft.com/office/officeart/2005/8/layout/chevron1"/>
    <dgm:cxn modelId="{20EF29CE-2FED-4087-8459-09B8501B8007}" srcId="{3F592170-97B3-4F89-9D7D-8C78A5AE6970}" destId="{4E9B0192-AFAD-4752-80CB-8CD80D6218D1}" srcOrd="0" destOrd="0" parTransId="{A4FF8FE7-316F-48C7-909F-DA483E2DC70F}" sibTransId="{4709146C-F70E-49D8-8B7B-F743FA1879C0}"/>
    <dgm:cxn modelId="{6E30B5E4-5157-4660-AB6F-A62B838D71F8}" type="presOf" srcId="{3F592170-97B3-4F89-9D7D-8C78A5AE6970}" destId="{0A399B38-0267-4B17-B851-9BEFEADD4BCB}" srcOrd="0" destOrd="0" presId="urn:microsoft.com/office/officeart/2005/8/layout/chevron1"/>
    <dgm:cxn modelId="{3E6D7C45-E7F8-4807-A126-560290F52ED4}" srcId="{3F592170-97B3-4F89-9D7D-8C78A5AE6970}" destId="{C28D6B34-D412-42CF-B20F-8ACE4D6DFCA9}" srcOrd="1" destOrd="0" parTransId="{54B17EFE-2AF4-47F6-95B9-CADCA335133F}" sibTransId="{5BA082FC-1A22-45B2-A234-84AEDD50CD92}"/>
    <dgm:cxn modelId="{245909D9-4A90-4942-9BC6-C4D6A7A181FA}" srcId="{3F592170-97B3-4F89-9D7D-8C78A5AE6970}" destId="{48D804E7-1491-40C2-B691-4DB27E9D2B55}" srcOrd="3" destOrd="0" parTransId="{4F58CAD3-9404-4204-8A2C-ED624BD492A5}" sibTransId="{FE1879EB-8282-475B-B25D-7262567A78A6}"/>
    <dgm:cxn modelId="{E3CCD963-4A15-439D-A3EB-18F368B08396}" type="presOf" srcId="{48D804E7-1491-40C2-B691-4DB27E9D2B55}" destId="{86D9B11D-311A-4908-8652-70A06F0CC9BF}" srcOrd="0" destOrd="0" presId="urn:microsoft.com/office/officeart/2005/8/layout/chevron1"/>
    <dgm:cxn modelId="{A7A0C027-6281-4AD6-A5A1-BE842237078D}" type="presParOf" srcId="{0A399B38-0267-4B17-B851-9BEFEADD4BCB}" destId="{BE1C35FD-B1D4-4AC9-BA67-75009D067D27}" srcOrd="0" destOrd="0" presId="urn:microsoft.com/office/officeart/2005/8/layout/chevron1"/>
    <dgm:cxn modelId="{2C5AF086-1F7A-4D22-A5C4-193293EE50A7}" type="presParOf" srcId="{0A399B38-0267-4B17-B851-9BEFEADD4BCB}" destId="{529E3110-B392-41C1-B800-B6D36CF1A0FE}" srcOrd="1" destOrd="0" presId="urn:microsoft.com/office/officeart/2005/8/layout/chevron1"/>
    <dgm:cxn modelId="{61F2F5FC-0221-465F-95F6-E8FE66952D78}" type="presParOf" srcId="{0A399B38-0267-4B17-B851-9BEFEADD4BCB}" destId="{A2986D17-1320-4238-B989-F6BC70ECDAF7}" srcOrd="2" destOrd="0" presId="urn:microsoft.com/office/officeart/2005/8/layout/chevron1"/>
    <dgm:cxn modelId="{1E14E3F5-7972-4DA0-9ABC-5400033B80DC}" type="presParOf" srcId="{0A399B38-0267-4B17-B851-9BEFEADD4BCB}" destId="{8F31E575-AB9F-4A3A-9D90-511ECA472F3E}" srcOrd="3" destOrd="0" presId="urn:microsoft.com/office/officeart/2005/8/layout/chevron1"/>
    <dgm:cxn modelId="{4001A3F8-1AA3-4588-8C2F-A915595CDB98}" type="presParOf" srcId="{0A399B38-0267-4B17-B851-9BEFEADD4BCB}" destId="{BEE45DA0-9C66-4BF2-B812-5B4C939398D2}" srcOrd="4" destOrd="0" presId="urn:microsoft.com/office/officeart/2005/8/layout/chevron1"/>
    <dgm:cxn modelId="{2748D811-2C9A-43A9-B1A9-23CC02AB6AFC}" type="presParOf" srcId="{0A399B38-0267-4B17-B851-9BEFEADD4BCB}" destId="{C3AEB87D-684F-45C7-A1EE-AC8696A07989}" srcOrd="5" destOrd="0" presId="urn:microsoft.com/office/officeart/2005/8/layout/chevron1"/>
    <dgm:cxn modelId="{788F21EC-0A3F-4E27-9642-0F4C963F3AF4}" type="presParOf" srcId="{0A399B38-0267-4B17-B851-9BEFEADD4BCB}" destId="{86D9B11D-311A-4908-8652-70A06F0CC9BF}"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255530-1339-433A-9ADB-0335079A9A11}"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ru-RU"/>
        </a:p>
      </dgm:t>
    </dgm:pt>
    <dgm:pt modelId="{E4D39D32-F09A-42FC-8D30-ED3070F96021}">
      <dgm:prSet custT="1"/>
      <dgm:spPr/>
      <dgm:t>
        <a:bodyPr/>
        <a:lstStyle/>
        <a:p>
          <a:pPr marL="72000" algn="l">
            <a:lnSpc>
              <a:spcPts val="800"/>
            </a:lnSpc>
          </a:pPr>
          <a:r>
            <a:rPr lang="ru-RU" sz="1100" dirty="0" smtClean="0">
              <a:latin typeface="Times New Roman" pitchFamily="18" charset="0"/>
              <a:cs typeface="Times New Roman" pitchFamily="18" charset="0"/>
            </a:rPr>
            <a:t>ФОРМИРОВАНИЕ СТАНДАРТИЗИРОВАННОГО ПАКЕТА ДОКУМЕНТОВ (СПД)</a:t>
          </a:r>
          <a:endParaRPr lang="ru-RU" sz="1100" dirty="0">
            <a:latin typeface="Times New Roman" pitchFamily="18" charset="0"/>
            <a:cs typeface="Times New Roman" pitchFamily="18" charset="0"/>
          </a:endParaRPr>
        </a:p>
      </dgm:t>
    </dgm:pt>
    <dgm:pt modelId="{202B2CEB-FCB1-40A1-8813-AE867DC78BDE}" type="sibTrans" cxnId="{B88FDE0E-788E-4A40-9645-4EF4C7DDF397}">
      <dgm:prSet/>
      <dgm:spPr/>
      <dgm:t>
        <a:bodyPr/>
        <a:lstStyle/>
        <a:p>
          <a:pPr marL="72000" algn="l">
            <a:lnSpc>
              <a:spcPts val="800"/>
            </a:lnSpc>
          </a:pPr>
          <a:endParaRPr lang="ru-RU" sz="1100" dirty="0">
            <a:latin typeface="Times New Roman" pitchFamily="18" charset="0"/>
            <a:cs typeface="Times New Roman" pitchFamily="18" charset="0"/>
          </a:endParaRPr>
        </a:p>
      </dgm:t>
    </dgm:pt>
    <dgm:pt modelId="{696CED4A-C7E9-46AF-8D61-5D7B7C80EAF8}" type="parTrans" cxnId="{B88FDE0E-788E-4A40-9645-4EF4C7DDF397}">
      <dgm:prSet/>
      <dgm:spPr/>
      <dgm:t>
        <a:bodyPr/>
        <a:lstStyle/>
        <a:p>
          <a:pPr marL="72000" algn="l">
            <a:lnSpc>
              <a:spcPts val="800"/>
            </a:lnSpc>
          </a:pPr>
          <a:endParaRPr lang="ru-RU" sz="1100" dirty="0">
            <a:latin typeface="Times New Roman" pitchFamily="18" charset="0"/>
            <a:cs typeface="Times New Roman" pitchFamily="18" charset="0"/>
          </a:endParaRPr>
        </a:p>
      </dgm:t>
    </dgm:pt>
    <dgm:pt modelId="{92529774-12AA-48CF-8597-CE5F00AA1B70}">
      <dgm:prSet custT="1"/>
      <dgm:spPr/>
      <dgm:t>
        <a:bodyPr/>
        <a:lstStyle/>
        <a:p>
          <a:pPr marL="72000" algn="l">
            <a:lnSpc>
              <a:spcPts val="800"/>
            </a:lnSpc>
          </a:pPr>
          <a:r>
            <a:rPr lang="ru-RU" sz="900" dirty="0" smtClean="0">
              <a:latin typeface="Times New Roman" pitchFamily="18" charset="0"/>
              <a:cs typeface="Times New Roman" pitchFamily="18" charset="0"/>
            </a:rPr>
            <a:t>ПАКЕТ ДОКУМЕНТОВ ПО ПОДТВЕРЖДЕНИЮ СОБСТВЕННЫХ СРЕДСТВ В ОРГКОМИТЕТ</a:t>
          </a:r>
          <a:endParaRPr lang="ru-RU" sz="900" dirty="0">
            <a:latin typeface="Times New Roman" pitchFamily="18" charset="0"/>
            <a:cs typeface="Times New Roman" pitchFamily="18" charset="0"/>
          </a:endParaRPr>
        </a:p>
      </dgm:t>
    </dgm:pt>
    <dgm:pt modelId="{F6FA8B3D-7132-4EC8-A23C-979FC87D89DE}" type="sibTrans" cxnId="{2B20FBB9-D097-448C-8131-D4CBFA3F048A}">
      <dgm:prSet/>
      <dgm:spPr/>
      <dgm:t>
        <a:bodyPr/>
        <a:lstStyle/>
        <a:p>
          <a:pPr marL="72000" algn="l">
            <a:lnSpc>
              <a:spcPts val="800"/>
            </a:lnSpc>
          </a:pPr>
          <a:endParaRPr lang="ru-RU" sz="1100" dirty="0">
            <a:latin typeface="Times New Roman" pitchFamily="18" charset="0"/>
            <a:cs typeface="Times New Roman" pitchFamily="18" charset="0"/>
          </a:endParaRPr>
        </a:p>
      </dgm:t>
    </dgm:pt>
    <dgm:pt modelId="{1925AD76-2858-4597-9190-FAFDB058A4A7}" type="parTrans" cxnId="{2B20FBB9-D097-448C-8131-D4CBFA3F048A}">
      <dgm:prSet/>
      <dgm:spPr/>
      <dgm:t>
        <a:bodyPr/>
        <a:lstStyle/>
        <a:p>
          <a:pPr marL="72000" algn="l">
            <a:lnSpc>
              <a:spcPts val="800"/>
            </a:lnSpc>
          </a:pPr>
          <a:endParaRPr lang="ru-RU" sz="1100" dirty="0">
            <a:latin typeface="Times New Roman" pitchFamily="18" charset="0"/>
            <a:cs typeface="Times New Roman" pitchFamily="18" charset="0"/>
          </a:endParaRPr>
        </a:p>
      </dgm:t>
    </dgm:pt>
    <dgm:pt modelId="{38F10CB6-49D2-4503-8B82-4E06A3B3E4D5}">
      <dgm:prSet custT="1"/>
      <dgm:spPr/>
      <dgm:t>
        <a:bodyPr/>
        <a:lstStyle/>
        <a:p>
          <a:pPr marL="72000" algn="l">
            <a:lnSpc>
              <a:spcPts val="800"/>
            </a:lnSpc>
          </a:pPr>
          <a:r>
            <a:rPr lang="ru-RU" sz="1100" dirty="0" smtClean="0">
              <a:latin typeface="Times New Roman" pitchFamily="18" charset="0"/>
              <a:cs typeface="Times New Roman" pitchFamily="18" charset="0"/>
            </a:rPr>
            <a:t>ПАКЕТ ДОКУМЕНТОВ ПО ПРОЕКТУ В ОРГКОМИТЕТ</a:t>
          </a:r>
          <a:endParaRPr lang="ru-RU" sz="900" dirty="0">
            <a:latin typeface="Times New Roman" pitchFamily="18" charset="0"/>
            <a:cs typeface="Times New Roman" pitchFamily="18" charset="0"/>
          </a:endParaRPr>
        </a:p>
      </dgm:t>
    </dgm:pt>
    <dgm:pt modelId="{8FA1D8D9-87B2-4E69-B2E3-27D869774E74}" type="sibTrans" cxnId="{CE53FFCB-A934-46A6-8EB7-14579202FF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8E943FC7-1D48-4A30-AFCC-39C7132ED855}" type="parTrans" cxnId="{CE53FFCB-A934-46A6-8EB7-14579202FF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746364F4-5C6D-4E8C-844A-426F973647A8}">
      <dgm:prSet custT="1"/>
      <dgm:spPr/>
      <dgm:t>
        <a:bodyPr/>
        <a:lstStyle/>
        <a:p>
          <a:pPr marL="72000" algn="l">
            <a:lnSpc>
              <a:spcPts val="800"/>
            </a:lnSpc>
          </a:pPr>
          <a:r>
            <a:rPr lang="ru-RU" sz="1100" dirty="0" smtClean="0">
              <a:latin typeface="Times New Roman" pitchFamily="18" charset="0"/>
              <a:cs typeface="Times New Roman" pitchFamily="18" charset="0"/>
            </a:rPr>
            <a:t>ПЕРВИЧНЫЙ АНАЛИЗ ПРОЕКТА </a:t>
          </a:r>
          <a:endParaRPr lang="ru-RU" sz="900" dirty="0">
            <a:latin typeface="Times New Roman" pitchFamily="18" charset="0"/>
            <a:cs typeface="Times New Roman" pitchFamily="18" charset="0"/>
          </a:endParaRPr>
        </a:p>
      </dgm:t>
    </dgm:pt>
    <dgm:pt modelId="{1C2D0964-9743-4C9C-80B1-26CB11A86904}" type="sibTrans" cxnId="{323444B5-41CF-4D4E-A820-CE11135A2AB6}">
      <dgm:prSet/>
      <dgm:spPr/>
      <dgm:t>
        <a:bodyPr/>
        <a:lstStyle/>
        <a:p>
          <a:pPr marL="72000" algn="l">
            <a:lnSpc>
              <a:spcPts val="800"/>
            </a:lnSpc>
          </a:pPr>
          <a:endParaRPr lang="ru-RU" sz="1100" dirty="0">
            <a:latin typeface="Times New Roman" pitchFamily="18" charset="0"/>
            <a:cs typeface="Times New Roman" pitchFamily="18" charset="0"/>
          </a:endParaRPr>
        </a:p>
      </dgm:t>
    </dgm:pt>
    <dgm:pt modelId="{83BBDF90-2D33-4866-9F95-C63444304A98}" type="parTrans" cxnId="{323444B5-41CF-4D4E-A820-CE11135A2AB6}">
      <dgm:prSet/>
      <dgm:spPr/>
      <dgm:t>
        <a:bodyPr/>
        <a:lstStyle/>
        <a:p>
          <a:pPr marL="72000" algn="l">
            <a:lnSpc>
              <a:spcPts val="800"/>
            </a:lnSpc>
          </a:pPr>
          <a:endParaRPr lang="ru-RU" sz="1100" dirty="0">
            <a:latin typeface="Times New Roman" pitchFamily="18" charset="0"/>
            <a:cs typeface="Times New Roman" pitchFamily="18" charset="0"/>
          </a:endParaRPr>
        </a:p>
      </dgm:t>
    </dgm:pt>
    <dgm:pt modelId="{23BB1DA4-8B96-441D-9130-048CECFC4EC9}">
      <dgm:prSet custT="1"/>
      <dgm:spPr>
        <a:solidFill>
          <a:srgbClr val="55B94D"/>
        </a:solidFill>
      </dgm:spPr>
      <dgm:t>
        <a:bodyPr/>
        <a:lstStyle/>
        <a:p>
          <a:pPr marL="72000" algn="l">
            <a:lnSpc>
              <a:spcPts val="800"/>
            </a:lnSpc>
          </a:pPr>
          <a:r>
            <a:rPr lang="ru-RU" sz="900" dirty="0" smtClean="0">
              <a:latin typeface="Times New Roman" pitchFamily="18" charset="0"/>
              <a:cs typeface="Times New Roman" pitchFamily="18" charset="0"/>
            </a:rPr>
            <a:t>ПАКЕТ ДОКУМЕНТОВ ПО ИНИЦИАТОРУ ПРОЕКТА (ЗАЕМЩИКУ)В ОРГКОМИТЕТ</a:t>
          </a:r>
        </a:p>
      </dgm:t>
    </dgm:pt>
    <dgm:pt modelId="{EB56D9FD-E5BD-4D96-8CAA-E81B50D95DC9}" type="sibTrans" cxnId="{DC7F5F93-3A8A-46FE-8E5C-83D7AD54E056}">
      <dgm:prSet/>
      <dgm:spPr/>
      <dgm:t>
        <a:bodyPr/>
        <a:lstStyle/>
        <a:p>
          <a:pPr marL="72000" algn="l">
            <a:lnSpc>
              <a:spcPts val="800"/>
            </a:lnSpc>
          </a:pPr>
          <a:endParaRPr lang="ru-RU" sz="1100" dirty="0">
            <a:latin typeface="Times New Roman" pitchFamily="18" charset="0"/>
            <a:cs typeface="Times New Roman" pitchFamily="18" charset="0"/>
          </a:endParaRPr>
        </a:p>
      </dgm:t>
    </dgm:pt>
    <dgm:pt modelId="{FBC64CDF-3758-4138-9361-86215B6EA8D5}" type="parTrans" cxnId="{DC7F5F93-3A8A-46FE-8E5C-83D7AD54E056}">
      <dgm:prSet/>
      <dgm:spPr/>
      <dgm:t>
        <a:bodyPr/>
        <a:lstStyle/>
        <a:p>
          <a:pPr marL="72000" algn="l">
            <a:lnSpc>
              <a:spcPts val="800"/>
            </a:lnSpc>
          </a:pPr>
          <a:endParaRPr lang="ru-RU" sz="1100" dirty="0">
            <a:latin typeface="Times New Roman" pitchFamily="18" charset="0"/>
            <a:cs typeface="Times New Roman" pitchFamily="18" charset="0"/>
          </a:endParaRPr>
        </a:p>
      </dgm:t>
    </dgm:pt>
    <dgm:pt modelId="{9EB43C0F-B5C2-4949-9297-65C9FEDD660A}">
      <dgm:prSet custT="1"/>
      <dgm:spPr/>
      <dgm:t>
        <a:bodyPr/>
        <a:lstStyle/>
        <a:p>
          <a:pPr marL="72000" algn="l">
            <a:lnSpc>
              <a:spcPts val="800"/>
            </a:lnSpc>
          </a:pPr>
          <a:r>
            <a:rPr lang="ru-RU" sz="900" dirty="0" smtClean="0">
              <a:latin typeface="Times New Roman" pitchFamily="18" charset="0"/>
              <a:cs typeface="Times New Roman" pitchFamily="18" charset="0"/>
            </a:rPr>
            <a:t>ОБОБЩЕННАЯ ЗАЯВКА ИНВЕСТИЦИОННЫХ ПРОЕКТОВ ОТ СУБЪЕКТА В ОРГКОМИТЕТ</a:t>
          </a:r>
        </a:p>
      </dgm:t>
    </dgm:pt>
    <dgm:pt modelId="{97B3137F-DE02-425A-ABC8-CA6B87CE92A2}" type="sibTrans" cxnId="{5C42F7DE-00E9-4CE2-8DCF-EE100F56CA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4028CD4D-6FAD-4B4F-918B-95AA8D7BD3F1}" type="parTrans" cxnId="{5C42F7DE-00E9-4CE2-8DCF-EE100F56CA50}">
      <dgm:prSet/>
      <dgm:spPr/>
      <dgm:t>
        <a:bodyPr/>
        <a:lstStyle/>
        <a:p>
          <a:pPr marL="72000" algn="l">
            <a:lnSpc>
              <a:spcPts val="800"/>
            </a:lnSpc>
          </a:pPr>
          <a:endParaRPr lang="ru-RU" sz="1100" dirty="0">
            <a:latin typeface="Times New Roman" pitchFamily="18" charset="0"/>
            <a:cs typeface="Times New Roman" pitchFamily="18" charset="0"/>
          </a:endParaRPr>
        </a:p>
      </dgm:t>
    </dgm:pt>
    <dgm:pt modelId="{0A1B62A8-6C6D-4EDA-BEAB-7B778D46B0AB}">
      <dgm:prSet custT="1"/>
      <dgm:spPr/>
      <dgm:t>
        <a:bodyPr/>
        <a:lstStyle/>
        <a:p>
          <a:r>
            <a:rPr lang="en-US" sz="900" dirty="0" smtClean="0">
              <a:latin typeface="Times New Roman" pitchFamily="18" charset="0"/>
              <a:cs typeface="Times New Roman" pitchFamily="18" charset="0"/>
            </a:rPr>
            <a:t>  </a:t>
          </a:r>
          <a:r>
            <a:rPr lang="ru-RU" sz="900" dirty="0" smtClean="0">
              <a:latin typeface="Times New Roman" pitchFamily="18" charset="0"/>
              <a:cs typeface="Times New Roman" pitchFamily="18" charset="0"/>
            </a:rPr>
            <a:t>ЗАЯВКА ПО ПРОЕКТУ РЕГИОНАЛЬНОМУ КООРДИНАТОРУ</a:t>
          </a:r>
          <a:endParaRPr lang="ru-RU" sz="900" dirty="0">
            <a:latin typeface="Times New Roman" pitchFamily="18" charset="0"/>
            <a:cs typeface="Times New Roman" pitchFamily="18" charset="0"/>
          </a:endParaRPr>
        </a:p>
      </dgm:t>
    </dgm:pt>
    <dgm:pt modelId="{51EDAE9D-6AC8-44E8-BC9A-C2CD3EEDB916}" type="parTrans" cxnId="{4111D1F7-786E-4BF8-AC74-E16B3B3B7606}">
      <dgm:prSet/>
      <dgm:spPr/>
      <dgm:t>
        <a:bodyPr/>
        <a:lstStyle/>
        <a:p>
          <a:endParaRPr lang="ru-RU"/>
        </a:p>
      </dgm:t>
    </dgm:pt>
    <dgm:pt modelId="{23B65E01-3362-4A53-BEF4-F8351913316D}" type="sibTrans" cxnId="{4111D1F7-786E-4BF8-AC74-E16B3B3B7606}">
      <dgm:prSet/>
      <dgm:spPr/>
      <dgm:t>
        <a:bodyPr/>
        <a:lstStyle/>
        <a:p>
          <a:endParaRPr lang="ru-RU"/>
        </a:p>
      </dgm:t>
    </dgm:pt>
    <dgm:pt modelId="{977C4AF3-8A5F-4FD7-A856-B55A98FF5FE3}" type="pres">
      <dgm:prSet presAssocID="{6A255530-1339-433A-9ADB-0335079A9A11}" presName="linear" presStyleCnt="0">
        <dgm:presLayoutVars>
          <dgm:animLvl val="lvl"/>
          <dgm:resizeHandles val="exact"/>
        </dgm:presLayoutVars>
      </dgm:prSet>
      <dgm:spPr/>
      <dgm:t>
        <a:bodyPr/>
        <a:lstStyle/>
        <a:p>
          <a:endParaRPr lang="ru-RU"/>
        </a:p>
      </dgm:t>
    </dgm:pt>
    <dgm:pt modelId="{5D9CD0D3-637E-4DC1-8BFD-5C943598F2E0}" type="pres">
      <dgm:prSet presAssocID="{0A1B62A8-6C6D-4EDA-BEAB-7B778D46B0AB}" presName="parentText" presStyleLbl="node1" presStyleIdx="0" presStyleCnt="7">
        <dgm:presLayoutVars>
          <dgm:chMax val="0"/>
          <dgm:bulletEnabled val="1"/>
        </dgm:presLayoutVars>
      </dgm:prSet>
      <dgm:spPr/>
      <dgm:t>
        <a:bodyPr/>
        <a:lstStyle/>
        <a:p>
          <a:endParaRPr lang="ru-RU"/>
        </a:p>
      </dgm:t>
    </dgm:pt>
    <dgm:pt modelId="{19672678-C6D1-4E2E-8E0A-51A9162912B4}" type="pres">
      <dgm:prSet presAssocID="{23B65E01-3362-4A53-BEF4-F8351913316D}" presName="spacer" presStyleCnt="0"/>
      <dgm:spPr/>
    </dgm:pt>
    <dgm:pt modelId="{8C641626-AE51-41FD-A2EC-C3DC60D9F43E}" type="pres">
      <dgm:prSet presAssocID="{9EB43C0F-B5C2-4949-9297-65C9FEDD660A}" presName="parentText" presStyleLbl="node1" presStyleIdx="1" presStyleCnt="7">
        <dgm:presLayoutVars>
          <dgm:chMax val="0"/>
          <dgm:bulletEnabled val="1"/>
        </dgm:presLayoutVars>
      </dgm:prSet>
      <dgm:spPr/>
      <dgm:t>
        <a:bodyPr/>
        <a:lstStyle/>
        <a:p>
          <a:endParaRPr lang="ru-RU"/>
        </a:p>
      </dgm:t>
    </dgm:pt>
    <dgm:pt modelId="{C840318B-BD89-44D8-8BA5-7B3BE67814FF}" type="pres">
      <dgm:prSet presAssocID="{97B3137F-DE02-425A-ABC8-CA6B87CE92A2}" presName="spacer" presStyleCnt="0"/>
      <dgm:spPr/>
      <dgm:t>
        <a:bodyPr/>
        <a:lstStyle/>
        <a:p>
          <a:endParaRPr lang="ru-RU"/>
        </a:p>
      </dgm:t>
    </dgm:pt>
    <dgm:pt modelId="{153C97EE-E724-4303-ABE8-1F3AF852EA31}" type="pres">
      <dgm:prSet presAssocID="{23BB1DA4-8B96-441D-9130-048CECFC4EC9}" presName="parentText" presStyleLbl="node1" presStyleIdx="2" presStyleCnt="7">
        <dgm:presLayoutVars>
          <dgm:chMax val="0"/>
          <dgm:bulletEnabled val="1"/>
        </dgm:presLayoutVars>
      </dgm:prSet>
      <dgm:spPr/>
      <dgm:t>
        <a:bodyPr/>
        <a:lstStyle/>
        <a:p>
          <a:endParaRPr lang="ru-RU"/>
        </a:p>
      </dgm:t>
    </dgm:pt>
    <dgm:pt modelId="{4F33D4C7-94D5-4EB9-BA23-080DE364803B}" type="pres">
      <dgm:prSet presAssocID="{EB56D9FD-E5BD-4D96-8CAA-E81B50D95DC9}" presName="spacer" presStyleCnt="0"/>
      <dgm:spPr/>
      <dgm:t>
        <a:bodyPr/>
        <a:lstStyle/>
        <a:p>
          <a:endParaRPr lang="ru-RU"/>
        </a:p>
      </dgm:t>
    </dgm:pt>
    <dgm:pt modelId="{A611A6D8-9265-4303-8F9E-6F7D2910FE12}" type="pres">
      <dgm:prSet presAssocID="{746364F4-5C6D-4E8C-844A-426F973647A8}" presName="parentText" presStyleLbl="node1" presStyleIdx="3" presStyleCnt="7">
        <dgm:presLayoutVars>
          <dgm:chMax val="0"/>
          <dgm:bulletEnabled val="1"/>
        </dgm:presLayoutVars>
      </dgm:prSet>
      <dgm:spPr/>
      <dgm:t>
        <a:bodyPr/>
        <a:lstStyle/>
        <a:p>
          <a:endParaRPr lang="ru-RU"/>
        </a:p>
      </dgm:t>
    </dgm:pt>
    <dgm:pt modelId="{457969C8-C0AC-4B0F-A896-B2C1D2B89EFA}" type="pres">
      <dgm:prSet presAssocID="{1C2D0964-9743-4C9C-80B1-26CB11A86904}" presName="spacer" presStyleCnt="0"/>
      <dgm:spPr/>
      <dgm:t>
        <a:bodyPr/>
        <a:lstStyle/>
        <a:p>
          <a:endParaRPr lang="ru-RU"/>
        </a:p>
      </dgm:t>
    </dgm:pt>
    <dgm:pt modelId="{EF9F4EAE-38DC-4C9A-A28E-6F3B0AE8E817}" type="pres">
      <dgm:prSet presAssocID="{38F10CB6-49D2-4503-8B82-4E06A3B3E4D5}" presName="parentText" presStyleLbl="node1" presStyleIdx="4" presStyleCnt="7">
        <dgm:presLayoutVars>
          <dgm:chMax val="0"/>
          <dgm:bulletEnabled val="1"/>
        </dgm:presLayoutVars>
      </dgm:prSet>
      <dgm:spPr/>
      <dgm:t>
        <a:bodyPr/>
        <a:lstStyle/>
        <a:p>
          <a:endParaRPr lang="ru-RU"/>
        </a:p>
      </dgm:t>
    </dgm:pt>
    <dgm:pt modelId="{ECB3941D-98BD-4D6D-85D2-4C2A7DD66601}" type="pres">
      <dgm:prSet presAssocID="{8FA1D8D9-87B2-4E69-B2E3-27D869774E74}" presName="spacer" presStyleCnt="0"/>
      <dgm:spPr/>
      <dgm:t>
        <a:bodyPr/>
        <a:lstStyle/>
        <a:p>
          <a:endParaRPr lang="ru-RU"/>
        </a:p>
      </dgm:t>
    </dgm:pt>
    <dgm:pt modelId="{DABF2491-B776-4F44-9AF5-836B553A73A9}" type="pres">
      <dgm:prSet presAssocID="{92529774-12AA-48CF-8597-CE5F00AA1B70}" presName="parentText" presStyleLbl="node1" presStyleIdx="5" presStyleCnt="7">
        <dgm:presLayoutVars>
          <dgm:chMax val="0"/>
          <dgm:bulletEnabled val="1"/>
        </dgm:presLayoutVars>
      </dgm:prSet>
      <dgm:spPr/>
      <dgm:t>
        <a:bodyPr/>
        <a:lstStyle/>
        <a:p>
          <a:endParaRPr lang="ru-RU"/>
        </a:p>
      </dgm:t>
    </dgm:pt>
    <dgm:pt modelId="{AE57A265-EC0B-41E3-A756-C992B6C1CE07}" type="pres">
      <dgm:prSet presAssocID="{F6FA8B3D-7132-4EC8-A23C-979FC87D89DE}" presName="spacer" presStyleCnt="0"/>
      <dgm:spPr/>
      <dgm:t>
        <a:bodyPr/>
        <a:lstStyle/>
        <a:p>
          <a:endParaRPr lang="ru-RU"/>
        </a:p>
      </dgm:t>
    </dgm:pt>
    <dgm:pt modelId="{A86782F2-550A-409A-9857-5B034668CA5E}" type="pres">
      <dgm:prSet presAssocID="{E4D39D32-F09A-42FC-8D30-ED3070F96021}" presName="parentText" presStyleLbl="node1" presStyleIdx="6" presStyleCnt="7">
        <dgm:presLayoutVars>
          <dgm:chMax val="0"/>
          <dgm:bulletEnabled val="1"/>
        </dgm:presLayoutVars>
      </dgm:prSet>
      <dgm:spPr/>
      <dgm:t>
        <a:bodyPr/>
        <a:lstStyle/>
        <a:p>
          <a:endParaRPr lang="ru-RU"/>
        </a:p>
      </dgm:t>
    </dgm:pt>
  </dgm:ptLst>
  <dgm:cxnLst>
    <dgm:cxn modelId="{B88FDE0E-788E-4A40-9645-4EF4C7DDF397}" srcId="{6A255530-1339-433A-9ADB-0335079A9A11}" destId="{E4D39D32-F09A-42FC-8D30-ED3070F96021}" srcOrd="6" destOrd="0" parTransId="{696CED4A-C7E9-46AF-8D61-5D7B7C80EAF8}" sibTransId="{202B2CEB-FCB1-40A1-8813-AE867DC78BDE}"/>
    <dgm:cxn modelId="{564F1B0D-9E3C-4E98-848C-00CFB5B72F5F}" type="presOf" srcId="{746364F4-5C6D-4E8C-844A-426F973647A8}" destId="{A611A6D8-9265-4303-8F9E-6F7D2910FE12}" srcOrd="0" destOrd="0" presId="urn:microsoft.com/office/officeart/2005/8/layout/vList2"/>
    <dgm:cxn modelId="{4B923083-7242-4E1A-B738-F4259DF26C0F}" type="presOf" srcId="{E4D39D32-F09A-42FC-8D30-ED3070F96021}" destId="{A86782F2-550A-409A-9857-5B034668CA5E}" srcOrd="0" destOrd="0" presId="urn:microsoft.com/office/officeart/2005/8/layout/vList2"/>
    <dgm:cxn modelId="{223AD1E5-FF5E-44D7-B7E6-15E6C12FBBDA}" type="presOf" srcId="{0A1B62A8-6C6D-4EDA-BEAB-7B778D46B0AB}" destId="{5D9CD0D3-637E-4DC1-8BFD-5C943598F2E0}" srcOrd="0" destOrd="0" presId="urn:microsoft.com/office/officeart/2005/8/layout/vList2"/>
    <dgm:cxn modelId="{323444B5-41CF-4D4E-A820-CE11135A2AB6}" srcId="{6A255530-1339-433A-9ADB-0335079A9A11}" destId="{746364F4-5C6D-4E8C-844A-426F973647A8}" srcOrd="3" destOrd="0" parTransId="{83BBDF90-2D33-4866-9F95-C63444304A98}" sibTransId="{1C2D0964-9743-4C9C-80B1-26CB11A86904}"/>
    <dgm:cxn modelId="{DC7F5F93-3A8A-46FE-8E5C-83D7AD54E056}" srcId="{6A255530-1339-433A-9ADB-0335079A9A11}" destId="{23BB1DA4-8B96-441D-9130-048CECFC4EC9}" srcOrd="2" destOrd="0" parTransId="{FBC64CDF-3758-4138-9361-86215B6EA8D5}" sibTransId="{EB56D9FD-E5BD-4D96-8CAA-E81B50D95DC9}"/>
    <dgm:cxn modelId="{5C42F7DE-00E9-4CE2-8DCF-EE100F56CA50}" srcId="{6A255530-1339-433A-9ADB-0335079A9A11}" destId="{9EB43C0F-B5C2-4949-9297-65C9FEDD660A}" srcOrd="1" destOrd="0" parTransId="{4028CD4D-6FAD-4B4F-918B-95AA8D7BD3F1}" sibTransId="{97B3137F-DE02-425A-ABC8-CA6B87CE92A2}"/>
    <dgm:cxn modelId="{2B20FBB9-D097-448C-8131-D4CBFA3F048A}" srcId="{6A255530-1339-433A-9ADB-0335079A9A11}" destId="{92529774-12AA-48CF-8597-CE5F00AA1B70}" srcOrd="5" destOrd="0" parTransId="{1925AD76-2858-4597-9190-FAFDB058A4A7}" sibTransId="{F6FA8B3D-7132-4EC8-A23C-979FC87D89DE}"/>
    <dgm:cxn modelId="{E610A32B-0DC8-44A5-BABE-AA866E9F5135}" type="presOf" srcId="{23BB1DA4-8B96-441D-9130-048CECFC4EC9}" destId="{153C97EE-E724-4303-ABE8-1F3AF852EA31}" srcOrd="0" destOrd="0" presId="urn:microsoft.com/office/officeart/2005/8/layout/vList2"/>
    <dgm:cxn modelId="{5A7BB493-24C2-46A7-817F-B00119FB1069}" type="presOf" srcId="{6A255530-1339-433A-9ADB-0335079A9A11}" destId="{977C4AF3-8A5F-4FD7-A856-B55A98FF5FE3}" srcOrd="0" destOrd="0" presId="urn:microsoft.com/office/officeart/2005/8/layout/vList2"/>
    <dgm:cxn modelId="{1F126AA0-ED50-4B77-B204-AC4D7456C21B}" type="presOf" srcId="{92529774-12AA-48CF-8597-CE5F00AA1B70}" destId="{DABF2491-B776-4F44-9AF5-836B553A73A9}" srcOrd="0" destOrd="0" presId="urn:microsoft.com/office/officeart/2005/8/layout/vList2"/>
    <dgm:cxn modelId="{4111D1F7-786E-4BF8-AC74-E16B3B3B7606}" srcId="{6A255530-1339-433A-9ADB-0335079A9A11}" destId="{0A1B62A8-6C6D-4EDA-BEAB-7B778D46B0AB}" srcOrd="0" destOrd="0" parTransId="{51EDAE9D-6AC8-44E8-BC9A-C2CD3EEDB916}" sibTransId="{23B65E01-3362-4A53-BEF4-F8351913316D}"/>
    <dgm:cxn modelId="{1A789A8F-BE2D-4745-A396-6257CA3FF628}" type="presOf" srcId="{38F10CB6-49D2-4503-8B82-4E06A3B3E4D5}" destId="{EF9F4EAE-38DC-4C9A-A28E-6F3B0AE8E817}" srcOrd="0" destOrd="0" presId="urn:microsoft.com/office/officeart/2005/8/layout/vList2"/>
    <dgm:cxn modelId="{CE53FFCB-A934-46A6-8EB7-14579202FF50}" srcId="{6A255530-1339-433A-9ADB-0335079A9A11}" destId="{38F10CB6-49D2-4503-8B82-4E06A3B3E4D5}" srcOrd="4" destOrd="0" parTransId="{8E943FC7-1D48-4A30-AFCC-39C7132ED855}" sibTransId="{8FA1D8D9-87B2-4E69-B2E3-27D869774E74}"/>
    <dgm:cxn modelId="{91C4F823-3AE6-473A-A51B-3774828521C5}" type="presOf" srcId="{9EB43C0F-B5C2-4949-9297-65C9FEDD660A}" destId="{8C641626-AE51-41FD-A2EC-C3DC60D9F43E}" srcOrd="0" destOrd="0" presId="urn:microsoft.com/office/officeart/2005/8/layout/vList2"/>
    <dgm:cxn modelId="{C8797D8D-7582-4EA9-9E52-6CBB0F0C419E}" type="presParOf" srcId="{977C4AF3-8A5F-4FD7-A856-B55A98FF5FE3}" destId="{5D9CD0D3-637E-4DC1-8BFD-5C943598F2E0}" srcOrd="0" destOrd="0" presId="urn:microsoft.com/office/officeart/2005/8/layout/vList2"/>
    <dgm:cxn modelId="{A06B5C05-6783-4A1E-AB4C-EC45535D113C}" type="presParOf" srcId="{977C4AF3-8A5F-4FD7-A856-B55A98FF5FE3}" destId="{19672678-C6D1-4E2E-8E0A-51A9162912B4}" srcOrd="1" destOrd="0" presId="urn:microsoft.com/office/officeart/2005/8/layout/vList2"/>
    <dgm:cxn modelId="{089AAE97-748C-4EFB-8D2B-EA8474D2824F}" type="presParOf" srcId="{977C4AF3-8A5F-4FD7-A856-B55A98FF5FE3}" destId="{8C641626-AE51-41FD-A2EC-C3DC60D9F43E}" srcOrd="2" destOrd="0" presId="urn:microsoft.com/office/officeart/2005/8/layout/vList2"/>
    <dgm:cxn modelId="{25EB5E7E-8F5E-4163-9EF7-62C6E759E351}" type="presParOf" srcId="{977C4AF3-8A5F-4FD7-A856-B55A98FF5FE3}" destId="{C840318B-BD89-44D8-8BA5-7B3BE67814FF}" srcOrd="3" destOrd="0" presId="urn:microsoft.com/office/officeart/2005/8/layout/vList2"/>
    <dgm:cxn modelId="{CDAD570B-8BF2-41C3-BD1E-3378EF25511A}" type="presParOf" srcId="{977C4AF3-8A5F-4FD7-A856-B55A98FF5FE3}" destId="{153C97EE-E724-4303-ABE8-1F3AF852EA31}" srcOrd="4" destOrd="0" presId="urn:microsoft.com/office/officeart/2005/8/layout/vList2"/>
    <dgm:cxn modelId="{D3B827CE-DEAF-4D58-B3B4-DDF6CB30F1D3}" type="presParOf" srcId="{977C4AF3-8A5F-4FD7-A856-B55A98FF5FE3}" destId="{4F33D4C7-94D5-4EB9-BA23-080DE364803B}" srcOrd="5" destOrd="0" presId="urn:microsoft.com/office/officeart/2005/8/layout/vList2"/>
    <dgm:cxn modelId="{D060CB83-83E3-451E-B71F-99BA16F0978F}" type="presParOf" srcId="{977C4AF3-8A5F-4FD7-A856-B55A98FF5FE3}" destId="{A611A6D8-9265-4303-8F9E-6F7D2910FE12}" srcOrd="6" destOrd="0" presId="urn:microsoft.com/office/officeart/2005/8/layout/vList2"/>
    <dgm:cxn modelId="{17FBA9FC-71DB-47A5-A14B-3DFCCC115BBB}" type="presParOf" srcId="{977C4AF3-8A5F-4FD7-A856-B55A98FF5FE3}" destId="{457969C8-C0AC-4B0F-A896-B2C1D2B89EFA}" srcOrd="7" destOrd="0" presId="urn:microsoft.com/office/officeart/2005/8/layout/vList2"/>
    <dgm:cxn modelId="{9F034B2A-B1CD-486A-ABA4-DDBC5CA19F78}" type="presParOf" srcId="{977C4AF3-8A5F-4FD7-A856-B55A98FF5FE3}" destId="{EF9F4EAE-38DC-4C9A-A28E-6F3B0AE8E817}" srcOrd="8" destOrd="0" presId="urn:microsoft.com/office/officeart/2005/8/layout/vList2"/>
    <dgm:cxn modelId="{7F47EEEE-5FDD-4CDA-882B-E6BC1C25566A}" type="presParOf" srcId="{977C4AF3-8A5F-4FD7-A856-B55A98FF5FE3}" destId="{ECB3941D-98BD-4D6D-85D2-4C2A7DD66601}" srcOrd="9" destOrd="0" presId="urn:microsoft.com/office/officeart/2005/8/layout/vList2"/>
    <dgm:cxn modelId="{7C7FE5DB-8579-4367-94DC-26715FAF2CB5}" type="presParOf" srcId="{977C4AF3-8A5F-4FD7-A856-B55A98FF5FE3}" destId="{DABF2491-B776-4F44-9AF5-836B553A73A9}" srcOrd="10" destOrd="0" presId="urn:microsoft.com/office/officeart/2005/8/layout/vList2"/>
    <dgm:cxn modelId="{1DC62BA5-5F42-4B7F-BE7A-7DC8DD5B6E30}" type="presParOf" srcId="{977C4AF3-8A5F-4FD7-A856-B55A98FF5FE3}" destId="{AE57A265-EC0B-41E3-A756-C992B6C1CE07}" srcOrd="11" destOrd="0" presId="urn:microsoft.com/office/officeart/2005/8/layout/vList2"/>
    <dgm:cxn modelId="{EED01D64-8C0E-4BCF-B37B-26BC9492B3EA}" type="presParOf" srcId="{977C4AF3-8A5F-4FD7-A856-B55A98FF5FE3}" destId="{A86782F2-550A-409A-9857-5B034668CA5E}"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592170-97B3-4F89-9D7D-8C78A5AE6970}" type="doc">
      <dgm:prSet loTypeId="urn:microsoft.com/office/officeart/2005/8/layout/chevron1" loCatId="process" qsTypeId="urn:microsoft.com/office/officeart/2005/8/quickstyle/simple4" qsCatId="simple" csTypeId="urn:microsoft.com/office/officeart/2005/8/colors/accent3_2" csCatId="accent3" phldr="1"/>
      <dgm:spPr/>
    </dgm:pt>
    <dgm:pt modelId="{4E9B0192-AFAD-4752-80CB-8CD80D6218D1}">
      <dgm:prSet phldrT="[Текст]" custT="1"/>
      <dgm:spPr/>
      <dgm:t>
        <a:bodyPr/>
        <a:lstStyle/>
        <a:p>
          <a:r>
            <a:rPr lang="ru-RU" sz="1000" b="1" dirty="0" smtClean="0">
              <a:solidFill>
                <a:srgbClr val="FF0000"/>
              </a:solidFill>
              <a:latin typeface="Times New Roman" pitchFamily="18" charset="0"/>
              <a:cs typeface="Times New Roman" pitchFamily="18" charset="0"/>
            </a:rPr>
            <a:t>НЕ  ВЕРНО</a:t>
          </a:r>
        </a:p>
        <a:p>
          <a:r>
            <a:rPr lang="ru-RU" sz="1000" b="1" dirty="0" smtClean="0">
              <a:latin typeface="Times New Roman" pitchFamily="18" charset="0"/>
              <a:cs typeface="Times New Roman" pitchFamily="18" charset="0"/>
            </a:rPr>
            <a:t>ОФОРМЛЕННЫЕ ДОКУМЕНТЫ (ПЕЧАТИ, ПОДПИСИ, ПОДЛИННОСТЬ)</a:t>
          </a:r>
          <a:endParaRPr lang="ru-RU" sz="1000" b="1" dirty="0">
            <a:latin typeface="Times New Roman" pitchFamily="18" charset="0"/>
            <a:cs typeface="Times New Roman" pitchFamily="18" charset="0"/>
          </a:endParaRPr>
        </a:p>
      </dgm:t>
    </dgm:pt>
    <dgm:pt modelId="{A4FF8FE7-316F-48C7-909F-DA483E2DC70F}" type="parTrans" cxnId="{20EF29CE-2FED-4087-8459-09B8501B8007}">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4709146C-F70E-49D8-8B7B-F743FA1879C0}" type="sibTrans" cxnId="{20EF29CE-2FED-4087-8459-09B8501B8007}">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C28D6B34-D412-42CF-B20F-8ACE4D6DFCA9}">
      <dgm:prSet phldrT="[Текст]" custT="1"/>
      <dgm:spPr/>
      <dgm:t>
        <a:bodyPr/>
        <a:lstStyle/>
        <a:p>
          <a:r>
            <a:rPr lang="ru-RU" sz="1000" b="1" dirty="0" smtClean="0">
              <a:solidFill>
                <a:srgbClr val="FF0000"/>
              </a:solidFill>
              <a:latin typeface="Times New Roman" pitchFamily="18" charset="0"/>
              <a:cs typeface="Times New Roman" pitchFamily="18" charset="0"/>
            </a:rPr>
            <a:t>НЕ СООТВЕТСТВИЕ </a:t>
          </a:r>
        </a:p>
        <a:p>
          <a:r>
            <a:rPr lang="ru-RU" sz="1000" b="1" dirty="0" smtClean="0">
              <a:solidFill>
                <a:schemeClr val="bg1"/>
              </a:solidFill>
              <a:latin typeface="Times New Roman" pitchFamily="18" charset="0"/>
              <a:cs typeface="Times New Roman" pitchFamily="18" charset="0"/>
            </a:rPr>
            <a:t>ДОКУМЕНТОВ </a:t>
          </a:r>
        </a:p>
        <a:p>
          <a:r>
            <a:rPr lang="ru-RU" sz="1000" b="1" dirty="0" smtClean="0">
              <a:solidFill>
                <a:schemeClr val="bg1"/>
              </a:solidFill>
              <a:latin typeface="Times New Roman" pitchFamily="18" charset="0"/>
              <a:cs typeface="Times New Roman" pitchFamily="18" charset="0"/>
            </a:rPr>
            <a:t>МЕЖДУ СОБОЙ</a:t>
          </a:r>
          <a:endParaRPr lang="ru-RU" sz="1000" b="1" dirty="0">
            <a:solidFill>
              <a:schemeClr val="bg1"/>
            </a:solidFill>
            <a:latin typeface="Times New Roman" pitchFamily="18" charset="0"/>
            <a:cs typeface="Times New Roman" pitchFamily="18" charset="0"/>
          </a:endParaRPr>
        </a:p>
      </dgm:t>
    </dgm:pt>
    <dgm:pt modelId="{54B17EFE-2AF4-47F6-95B9-CADCA335133F}" type="parTrans" cxnId="{3E6D7C45-E7F8-4807-A126-560290F52ED4}">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5BA082FC-1A22-45B2-A234-84AEDD50CD92}" type="sibTrans" cxnId="{3E6D7C45-E7F8-4807-A126-560290F52ED4}">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3850964C-23D1-47B2-9D1C-A5CBBF93CE2E}">
      <dgm:prSet phldrT="[Текст]" custT="1"/>
      <dgm:spPr/>
      <dgm:t>
        <a:bodyPr/>
        <a:lstStyle/>
        <a:p>
          <a:r>
            <a:rPr lang="ru-RU" sz="1000" b="1" dirty="0" smtClean="0">
              <a:solidFill>
                <a:srgbClr val="FF0000"/>
              </a:solidFill>
              <a:latin typeface="Times New Roman" pitchFamily="18" charset="0"/>
              <a:cs typeface="Times New Roman" pitchFamily="18" charset="0"/>
            </a:rPr>
            <a:t>НАРУШЕНИЕ СРОКОВ</a:t>
          </a:r>
          <a:endParaRPr lang="ru-RU" sz="1000" b="1" dirty="0" smtClean="0">
            <a:solidFill>
              <a:schemeClr val="bg1"/>
            </a:solidFill>
            <a:latin typeface="Times New Roman" pitchFamily="18" charset="0"/>
            <a:cs typeface="Times New Roman" pitchFamily="18" charset="0"/>
          </a:endParaRPr>
        </a:p>
        <a:p>
          <a:r>
            <a:rPr lang="ru-RU" sz="1000" b="1" dirty="0" smtClean="0">
              <a:solidFill>
                <a:schemeClr val="bg1"/>
              </a:solidFill>
              <a:latin typeface="Times New Roman" pitchFamily="18" charset="0"/>
              <a:cs typeface="Times New Roman" pitchFamily="18" charset="0"/>
            </a:rPr>
            <a:t>ПРЕДОСТАВЛЕНИЯ ДОКУМЕНТОВ</a:t>
          </a:r>
        </a:p>
      </dgm:t>
    </dgm:pt>
    <dgm:pt modelId="{4C8D2985-63AA-4B08-98D8-67565D771B0A}" type="parTrans" cxnId="{728C2697-2F8B-49C7-9C5F-62BE543123FA}">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3010E7F9-8E9A-4E18-A7DA-CFCB0D409505}" type="sibTrans" cxnId="{728C2697-2F8B-49C7-9C5F-62BE543123FA}">
      <dgm:prSet/>
      <dgm:spPr/>
      <dgm:t>
        <a:bodyPr/>
        <a:lstStyle/>
        <a:p>
          <a:endParaRPr lang="ru-RU" sz="1000" b="1" dirty="0">
            <a:solidFill>
              <a:schemeClr val="tx1">
                <a:lumMod val="65000"/>
                <a:lumOff val="35000"/>
              </a:schemeClr>
            </a:solidFill>
            <a:latin typeface="Arial" pitchFamily="34" charset="0"/>
            <a:cs typeface="Arial" pitchFamily="34" charset="0"/>
          </a:endParaRPr>
        </a:p>
      </dgm:t>
    </dgm:pt>
    <dgm:pt modelId="{48D804E7-1491-40C2-B691-4DB27E9D2B55}">
      <dgm:prSet phldrT="[Текст]" custT="1"/>
      <dgm:spPr/>
      <dgm:t>
        <a:bodyPr/>
        <a:lstStyle/>
        <a:p>
          <a:r>
            <a:rPr lang="ru-RU" sz="1000" b="1" dirty="0" smtClean="0">
              <a:solidFill>
                <a:srgbClr val="FF0000"/>
              </a:solidFill>
              <a:latin typeface="Times New Roman" pitchFamily="18" charset="0"/>
              <a:cs typeface="Times New Roman" pitchFamily="18" charset="0"/>
            </a:rPr>
            <a:t>НЕ СООТВЕСТВИЕ </a:t>
          </a:r>
          <a:r>
            <a:rPr lang="ru-RU" sz="1000" b="1" dirty="0" smtClean="0">
              <a:solidFill>
                <a:schemeClr val="bg1"/>
              </a:solidFill>
              <a:latin typeface="Times New Roman" pitchFamily="18" charset="0"/>
              <a:cs typeface="Times New Roman" pitchFamily="18" charset="0"/>
            </a:rPr>
            <a:t>ТРЕБОВАНИЯМ ОРГАНИЗАТОРОВ КОНКУРСА </a:t>
          </a:r>
        </a:p>
        <a:p>
          <a:r>
            <a:rPr lang="ru-RU" sz="1000" b="1" dirty="0" smtClean="0">
              <a:solidFill>
                <a:schemeClr val="bg1"/>
              </a:solidFill>
              <a:latin typeface="Times New Roman" pitchFamily="18" charset="0"/>
              <a:cs typeface="Times New Roman" pitchFamily="18" charset="0"/>
            </a:rPr>
            <a:t>(СРОК, ТЕРРИТОРИЯ, СТАТУС ЮР ЛИЦА)</a:t>
          </a:r>
          <a:endParaRPr lang="ru-RU" sz="1000" b="1" dirty="0">
            <a:solidFill>
              <a:schemeClr val="bg1"/>
            </a:solidFill>
            <a:latin typeface="Times New Roman" pitchFamily="18" charset="0"/>
            <a:cs typeface="Times New Roman" pitchFamily="18" charset="0"/>
          </a:endParaRPr>
        </a:p>
      </dgm:t>
    </dgm:pt>
    <dgm:pt modelId="{4F58CAD3-9404-4204-8A2C-ED624BD492A5}" type="parTrans" cxnId="{245909D9-4A90-4942-9BC6-C4D6A7A181FA}">
      <dgm:prSet/>
      <dgm:spPr/>
      <dgm:t>
        <a:bodyPr/>
        <a:lstStyle/>
        <a:p>
          <a:endParaRPr lang="ru-RU" sz="1000"/>
        </a:p>
      </dgm:t>
    </dgm:pt>
    <dgm:pt modelId="{FE1879EB-8282-475B-B25D-7262567A78A6}" type="sibTrans" cxnId="{245909D9-4A90-4942-9BC6-C4D6A7A181FA}">
      <dgm:prSet/>
      <dgm:spPr/>
      <dgm:t>
        <a:bodyPr/>
        <a:lstStyle/>
        <a:p>
          <a:endParaRPr lang="ru-RU" sz="1000"/>
        </a:p>
      </dgm:t>
    </dgm:pt>
    <dgm:pt modelId="{0A399B38-0267-4B17-B851-9BEFEADD4BCB}" type="pres">
      <dgm:prSet presAssocID="{3F592170-97B3-4F89-9D7D-8C78A5AE6970}" presName="Name0" presStyleCnt="0">
        <dgm:presLayoutVars>
          <dgm:dir/>
          <dgm:animLvl val="lvl"/>
          <dgm:resizeHandles val="exact"/>
        </dgm:presLayoutVars>
      </dgm:prSet>
      <dgm:spPr/>
    </dgm:pt>
    <dgm:pt modelId="{BE1C35FD-B1D4-4AC9-BA67-75009D067D27}" type="pres">
      <dgm:prSet presAssocID="{4E9B0192-AFAD-4752-80CB-8CD80D6218D1}" presName="parTxOnly" presStyleLbl="node1" presStyleIdx="0" presStyleCnt="4" custScaleX="89491" custScaleY="104262" custLinFactNeighborX="24254" custLinFactNeighborY="-1757">
        <dgm:presLayoutVars>
          <dgm:chMax val="0"/>
          <dgm:chPref val="0"/>
          <dgm:bulletEnabled val="1"/>
        </dgm:presLayoutVars>
      </dgm:prSet>
      <dgm:spPr/>
      <dgm:t>
        <a:bodyPr/>
        <a:lstStyle/>
        <a:p>
          <a:endParaRPr lang="ru-RU"/>
        </a:p>
      </dgm:t>
    </dgm:pt>
    <dgm:pt modelId="{529E3110-B392-41C1-B800-B6D36CF1A0FE}" type="pres">
      <dgm:prSet presAssocID="{4709146C-F70E-49D8-8B7B-F743FA1879C0}" presName="parTxOnlySpace" presStyleCnt="0"/>
      <dgm:spPr/>
    </dgm:pt>
    <dgm:pt modelId="{A2986D17-1320-4238-B989-F6BC70ECDAF7}" type="pres">
      <dgm:prSet presAssocID="{C28D6B34-D412-42CF-B20F-8ACE4D6DFCA9}" presName="parTxOnly" presStyleLbl="node1" presStyleIdx="1" presStyleCnt="4" custScaleX="95098" custScaleY="104292" custLinFactNeighborX="13488" custLinFactNeighborY="-4161">
        <dgm:presLayoutVars>
          <dgm:chMax val="0"/>
          <dgm:chPref val="0"/>
          <dgm:bulletEnabled val="1"/>
        </dgm:presLayoutVars>
      </dgm:prSet>
      <dgm:spPr/>
      <dgm:t>
        <a:bodyPr/>
        <a:lstStyle/>
        <a:p>
          <a:endParaRPr lang="ru-RU"/>
        </a:p>
      </dgm:t>
    </dgm:pt>
    <dgm:pt modelId="{8F31E575-AB9F-4A3A-9D90-511ECA472F3E}" type="pres">
      <dgm:prSet presAssocID="{5BA082FC-1A22-45B2-A234-84AEDD50CD92}" presName="parTxOnlySpace" presStyleCnt="0"/>
      <dgm:spPr/>
    </dgm:pt>
    <dgm:pt modelId="{BEE45DA0-9C66-4BF2-B812-5B4C939398D2}" type="pres">
      <dgm:prSet presAssocID="{3850964C-23D1-47B2-9D1C-A5CBBF93CE2E}" presName="parTxOnly" presStyleLbl="node1" presStyleIdx="2" presStyleCnt="4" custScaleX="101749" custScaleY="108277" custLinFactNeighborX="-2842" custLinFactNeighborY="-2484">
        <dgm:presLayoutVars>
          <dgm:chMax val="0"/>
          <dgm:chPref val="0"/>
          <dgm:bulletEnabled val="1"/>
        </dgm:presLayoutVars>
      </dgm:prSet>
      <dgm:spPr/>
      <dgm:t>
        <a:bodyPr/>
        <a:lstStyle/>
        <a:p>
          <a:endParaRPr lang="ru-RU"/>
        </a:p>
      </dgm:t>
    </dgm:pt>
    <dgm:pt modelId="{C3AEB87D-684F-45C7-A1EE-AC8696A07989}" type="pres">
      <dgm:prSet presAssocID="{3010E7F9-8E9A-4E18-A7DA-CFCB0D409505}" presName="parTxOnlySpace" presStyleCnt="0"/>
      <dgm:spPr/>
    </dgm:pt>
    <dgm:pt modelId="{86D9B11D-311A-4908-8652-70A06F0CC9BF}" type="pres">
      <dgm:prSet presAssocID="{48D804E7-1491-40C2-B691-4DB27E9D2B55}" presName="parTxOnly" presStyleLbl="node1" presStyleIdx="3" presStyleCnt="4" custScaleX="109547" custScaleY="117091" custLinFactNeighborX="-17039" custLinFactNeighborY="-5269">
        <dgm:presLayoutVars>
          <dgm:chMax val="0"/>
          <dgm:chPref val="0"/>
          <dgm:bulletEnabled val="1"/>
        </dgm:presLayoutVars>
      </dgm:prSet>
      <dgm:spPr/>
      <dgm:t>
        <a:bodyPr/>
        <a:lstStyle/>
        <a:p>
          <a:endParaRPr lang="ru-RU"/>
        </a:p>
      </dgm:t>
    </dgm:pt>
  </dgm:ptLst>
  <dgm:cxnLst>
    <dgm:cxn modelId="{728C2697-2F8B-49C7-9C5F-62BE543123FA}" srcId="{3F592170-97B3-4F89-9D7D-8C78A5AE6970}" destId="{3850964C-23D1-47B2-9D1C-A5CBBF93CE2E}" srcOrd="2" destOrd="0" parTransId="{4C8D2985-63AA-4B08-98D8-67565D771B0A}" sibTransId="{3010E7F9-8E9A-4E18-A7DA-CFCB0D409505}"/>
    <dgm:cxn modelId="{00A62EBD-158B-416A-9496-ABC7F83C9EDC}" type="presOf" srcId="{4E9B0192-AFAD-4752-80CB-8CD80D6218D1}" destId="{BE1C35FD-B1D4-4AC9-BA67-75009D067D27}" srcOrd="0" destOrd="0" presId="urn:microsoft.com/office/officeart/2005/8/layout/chevron1"/>
    <dgm:cxn modelId="{6A150AA7-610B-4A67-9681-B2FAADD76D01}" type="presOf" srcId="{48D804E7-1491-40C2-B691-4DB27E9D2B55}" destId="{86D9B11D-311A-4908-8652-70A06F0CC9BF}" srcOrd="0" destOrd="0" presId="urn:microsoft.com/office/officeart/2005/8/layout/chevron1"/>
    <dgm:cxn modelId="{20EF29CE-2FED-4087-8459-09B8501B8007}" srcId="{3F592170-97B3-4F89-9D7D-8C78A5AE6970}" destId="{4E9B0192-AFAD-4752-80CB-8CD80D6218D1}" srcOrd="0" destOrd="0" parTransId="{A4FF8FE7-316F-48C7-909F-DA483E2DC70F}" sibTransId="{4709146C-F70E-49D8-8B7B-F743FA1879C0}"/>
    <dgm:cxn modelId="{A5FD54CA-3721-4EAA-8D86-FA6E0CB05239}" type="presOf" srcId="{3F592170-97B3-4F89-9D7D-8C78A5AE6970}" destId="{0A399B38-0267-4B17-B851-9BEFEADD4BCB}" srcOrd="0" destOrd="0" presId="urn:microsoft.com/office/officeart/2005/8/layout/chevron1"/>
    <dgm:cxn modelId="{EF1C0B25-9A46-4FC6-A07E-DA1E009B0EFD}" type="presOf" srcId="{3850964C-23D1-47B2-9D1C-A5CBBF93CE2E}" destId="{BEE45DA0-9C66-4BF2-B812-5B4C939398D2}" srcOrd="0" destOrd="0" presId="urn:microsoft.com/office/officeart/2005/8/layout/chevron1"/>
    <dgm:cxn modelId="{3E6D7C45-E7F8-4807-A126-560290F52ED4}" srcId="{3F592170-97B3-4F89-9D7D-8C78A5AE6970}" destId="{C28D6B34-D412-42CF-B20F-8ACE4D6DFCA9}" srcOrd="1" destOrd="0" parTransId="{54B17EFE-2AF4-47F6-95B9-CADCA335133F}" sibTransId="{5BA082FC-1A22-45B2-A234-84AEDD50CD92}"/>
    <dgm:cxn modelId="{2E1686AE-9F65-441E-BEA5-B198D0B5A748}" type="presOf" srcId="{C28D6B34-D412-42CF-B20F-8ACE4D6DFCA9}" destId="{A2986D17-1320-4238-B989-F6BC70ECDAF7}" srcOrd="0" destOrd="0" presId="urn:microsoft.com/office/officeart/2005/8/layout/chevron1"/>
    <dgm:cxn modelId="{245909D9-4A90-4942-9BC6-C4D6A7A181FA}" srcId="{3F592170-97B3-4F89-9D7D-8C78A5AE6970}" destId="{48D804E7-1491-40C2-B691-4DB27E9D2B55}" srcOrd="3" destOrd="0" parTransId="{4F58CAD3-9404-4204-8A2C-ED624BD492A5}" sibTransId="{FE1879EB-8282-475B-B25D-7262567A78A6}"/>
    <dgm:cxn modelId="{8E7E2719-133F-4881-AB66-0949722C2DA7}" type="presParOf" srcId="{0A399B38-0267-4B17-B851-9BEFEADD4BCB}" destId="{BE1C35FD-B1D4-4AC9-BA67-75009D067D27}" srcOrd="0" destOrd="0" presId="urn:microsoft.com/office/officeart/2005/8/layout/chevron1"/>
    <dgm:cxn modelId="{A19E680C-36E3-407C-8099-DF4BDF63839C}" type="presParOf" srcId="{0A399B38-0267-4B17-B851-9BEFEADD4BCB}" destId="{529E3110-B392-41C1-B800-B6D36CF1A0FE}" srcOrd="1" destOrd="0" presId="urn:microsoft.com/office/officeart/2005/8/layout/chevron1"/>
    <dgm:cxn modelId="{25FBE133-59B2-41FB-B3DE-987AD41B2EF2}" type="presParOf" srcId="{0A399B38-0267-4B17-B851-9BEFEADD4BCB}" destId="{A2986D17-1320-4238-B989-F6BC70ECDAF7}" srcOrd="2" destOrd="0" presId="urn:microsoft.com/office/officeart/2005/8/layout/chevron1"/>
    <dgm:cxn modelId="{4B92B935-2B69-415E-B804-F64268CD1253}" type="presParOf" srcId="{0A399B38-0267-4B17-B851-9BEFEADD4BCB}" destId="{8F31E575-AB9F-4A3A-9D90-511ECA472F3E}" srcOrd="3" destOrd="0" presId="urn:microsoft.com/office/officeart/2005/8/layout/chevron1"/>
    <dgm:cxn modelId="{CB38F424-5DD0-421B-A15A-B5F2F279F0BF}" type="presParOf" srcId="{0A399B38-0267-4B17-B851-9BEFEADD4BCB}" destId="{BEE45DA0-9C66-4BF2-B812-5B4C939398D2}" srcOrd="4" destOrd="0" presId="urn:microsoft.com/office/officeart/2005/8/layout/chevron1"/>
    <dgm:cxn modelId="{DAD453B4-86DF-4B1A-8A3C-A3891ADD9B39}" type="presParOf" srcId="{0A399B38-0267-4B17-B851-9BEFEADD4BCB}" destId="{C3AEB87D-684F-45C7-A1EE-AC8696A07989}" srcOrd="5" destOrd="0" presId="urn:microsoft.com/office/officeart/2005/8/layout/chevron1"/>
    <dgm:cxn modelId="{896A7979-6A2E-43A8-BEA5-7B8557895620}" type="presParOf" srcId="{0A399B38-0267-4B17-B851-9BEFEADD4BCB}" destId="{86D9B11D-311A-4908-8652-70A06F0CC9BF}" srcOrd="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B5167D-D0DE-4828-BDB2-1011EF93CF1B}">
      <dsp:nvSpPr>
        <dsp:cNvPr id="0" name=""/>
        <dsp:cNvSpPr/>
      </dsp:nvSpPr>
      <dsp:spPr>
        <a:xfrm>
          <a:off x="0" y="1090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ЗАЯВКА ПО ПРОЕКТУ РЕГИОНАЛЬНОМУ КООРДИНАТОРУ </a:t>
          </a:r>
          <a:endParaRPr lang="ru-RU" sz="1100" kern="1200" dirty="0" smtClean="0">
            <a:latin typeface="Times New Roman" pitchFamily="18" charset="0"/>
            <a:cs typeface="Times New Roman" pitchFamily="18" charset="0"/>
          </a:endParaRPr>
        </a:p>
      </dsp:txBody>
      <dsp:txXfrm>
        <a:off x="0" y="109031"/>
        <a:ext cx="7108040" cy="430560"/>
      </dsp:txXfrm>
    </dsp:sp>
    <dsp:sp modelId="{8C641626-AE51-41FD-A2EC-C3DC60D9F43E}">
      <dsp:nvSpPr>
        <dsp:cNvPr id="0" name=""/>
        <dsp:cNvSpPr/>
      </dsp:nvSpPr>
      <dsp:spPr>
        <a:xfrm>
          <a:off x="0" y="6058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ОБОБЩЕННАЯ ЗАЯВКА ИНВЕСТИЦИОННЫХ ПРОЕКТОВ ОТ СУБЪЕКТА В ОРГКОМИТЕТ</a:t>
          </a:r>
          <a:endParaRPr lang="ru-RU" sz="900" kern="1200" dirty="0" smtClean="0">
            <a:latin typeface="Times New Roman" pitchFamily="18" charset="0"/>
            <a:cs typeface="Times New Roman" pitchFamily="18" charset="0"/>
          </a:endParaRPr>
        </a:p>
      </dsp:txBody>
      <dsp:txXfrm>
        <a:off x="0" y="605831"/>
        <a:ext cx="7108040" cy="430560"/>
      </dsp:txXfrm>
    </dsp:sp>
    <dsp:sp modelId="{153C97EE-E724-4303-ABE8-1F3AF852EA31}">
      <dsp:nvSpPr>
        <dsp:cNvPr id="0" name=""/>
        <dsp:cNvSpPr/>
      </dsp:nvSpPr>
      <dsp:spPr>
        <a:xfrm>
          <a:off x="0" y="11026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ПАКЕТ ДОКУМЕНТОВ ПО ИНИЦИАТОРУ ПРОЕКТА (ЗАЕМЩИКУ)В ОРГКОМИТЕТ</a:t>
          </a:r>
          <a:endParaRPr lang="ru-RU" sz="1100" kern="1200" dirty="0" smtClean="0">
            <a:latin typeface="Times New Roman" pitchFamily="18" charset="0"/>
            <a:cs typeface="Times New Roman" pitchFamily="18" charset="0"/>
          </a:endParaRPr>
        </a:p>
      </dsp:txBody>
      <dsp:txXfrm>
        <a:off x="0" y="1102631"/>
        <a:ext cx="7108040" cy="430560"/>
      </dsp:txXfrm>
    </dsp:sp>
    <dsp:sp modelId="{A611A6D8-9265-4303-8F9E-6F7D2910FE12}">
      <dsp:nvSpPr>
        <dsp:cNvPr id="0" name=""/>
        <dsp:cNvSpPr/>
      </dsp:nvSpPr>
      <dsp:spPr>
        <a:xfrm>
          <a:off x="0" y="15994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ПЕРВИЧНЫЙ АНАЛИЗ ПРОЕКТА </a:t>
          </a:r>
          <a:endParaRPr lang="ru-RU" sz="900" kern="1200" dirty="0">
            <a:latin typeface="Times New Roman" pitchFamily="18" charset="0"/>
            <a:cs typeface="Times New Roman" pitchFamily="18" charset="0"/>
          </a:endParaRPr>
        </a:p>
      </dsp:txBody>
      <dsp:txXfrm>
        <a:off x="0" y="1599431"/>
        <a:ext cx="7108040" cy="430560"/>
      </dsp:txXfrm>
    </dsp:sp>
    <dsp:sp modelId="{EF9F4EAE-38DC-4C9A-A28E-6F3B0AE8E817}">
      <dsp:nvSpPr>
        <dsp:cNvPr id="0" name=""/>
        <dsp:cNvSpPr/>
      </dsp:nvSpPr>
      <dsp:spPr>
        <a:xfrm>
          <a:off x="0" y="20962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ПАКЕТ ДОКУМЕНТОВ ПО ПРОЕКТУ В ОРГКОМИТЕТ</a:t>
          </a:r>
          <a:endParaRPr lang="ru-RU" sz="900" kern="1200" dirty="0">
            <a:latin typeface="Times New Roman" pitchFamily="18" charset="0"/>
            <a:cs typeface="Times New Roman" pitchFamily="18" charset="0"/>
          </a:endParaRPr>
        </a:p>
      </dsp:txBody>
      <dsp:txXfrm>
        <a:off x="0" y="2096231"/>
        <a:ext cx="7108040" cy="430560"/>
      </dsp:txXfrm>
    </dsp:sp>
    <dsp:sp modelId="{DABF2491-B776-4F44-9AF5-836B553A73A9}">
      <dsp:nvSpPr>
        <dsp:cNvPr id="0" name=""/>
        <dsp:cNvSpPr/>
      </dsp:nvSpPr>
      <dsp:spPr>
        <a:xfrm>
          <a:off x="0" y="25930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72000" lvl="0" algn="l" defTabSz="400050">
            <a:lnSpc>
              <a:spcPts val="800"/>
            </a:lnSpc>
            <a:spcBef>
              <a:spcPct val="0"/>
            </a:spcBef>
            <a:spcAft>
              <a:spcPct val="35000"/>
            </a:spcAft>
          </a:pPr>
          <a:r>
            <a:rPr lang="ru-RU" sz="900" kern="1200" dirty="0" smtClean="0">
              <a:latin typeface="Times New Roman" pitchFamily="18" charset="0"/>
              <a:cs typeface="Times New Roman" pitchFamily="18" charset="0"/>
            </a:rPr>
            <a:t>ПАКЕТ ДОКУМЕНТОВ ПО ПОДТВЕРЖДЕНИЮ СОБСТВЕННЫХ СРЕДСТВ  И РАНЕЕ ПОНЕСЕННЫХ ЗАТРАТ В ОРГКОМИТЕТ</a:t>
          </a:r>
          <a:endParaRPr lang="ru-RU" sz="900" kern="1200" dirty="0">
            <a:latin typeface="Times New Roman" pitchFamily="18" charset="0"/>
            <a:cs typeface="Times New Roman" pitchFamily="18" charset="0"/>
          </a:endParaRPr>
        </a:p>
      </dsp:txBody>
      <dsp:txXfrm>
        <a:off x="0" y="2593031"/>
        <a:ext cx="7108040" cy="430560"/>
      </dsp:txXfrm>
    </dsp:sp>
    <dsp:sp modelId="{A86782F2-550A-409A-9857-5B034668CA5E}">
      <dsp:nvSpPr>
        <dsp:cNvPr id="0" name=""/>
        <dsp:cNvSpPr/>
      </dsp:nvSpPr>
      <dsp:spPr>
        <a:xfrm>
          <a:off x="0" y="30898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ФОРМИРОВАНИЕ СТАНДАРТИЗИРОВАННОГО ПАКЕТА ДОКУМЕНТОВ (СПД)</a:t>
          </a:r>
          <a:endParaRPr lang="ru-RU" sz="1100" kern="1200" dirty="0">
            <a:latin typeface="Times New Roman" pitchFamily="18" charset="0"/>
            <a:cs typeface="Times New Roman" pitchFamily="18" charset="0"/>
          </a:endParaRPr>
        </a:p>
      </dsp:txBody>
      <dsp:txXfrm>
        <a:off x="0" y="3089831"/>
        <a:ext cx="7108040" cy="430560"/>
      </dsp:txXfrm>
    </dsp:sp>
    <dsp:sp modelId="{EFF63E37-ADF9-493C-A3DC-90DDE6AFB658}">
      <dsp:nvSpPr>
        <dsp:cNvPr id="0" name=""/>
        <dsp:cNvSpPr/>
      </dsp:nvSpPr>
      <dsp:spPr>
        <a:xfrm>
          <a:off x="0" y="3586631"/>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НАПРАВЛЕНИЕ (СПД) СО-ИНВЕСТОРУ / ПОЛУЧЕНИЕ ЗАКЛЮЧЕНИЯ ПО ПРОЕКТУ </a:t>
          </a:r>
          <a:endParaRPr lang="ru-RU" sz="900" kern="1200" dirty="0">
            <a:latin typeface="Times New Roman" pitchFamily="18" charset="0"/>
            <a:cs typeface="Times New Roman" pitchFamily="18" charset="0"/>
          </a:endParaRPr>
        </a:p>
      </dsp:txBody>
      <dsp:txXfrm>
        <a:off x="0" y="3586631"/>
        <a:ext cx="7108040" cy="430560"/>
      </dsp:txXfrm>
    </dsp:sp>
    <dsp:sp modelId="{31CF6411-00ED-44B0-A3C1-FA64EBA5CEFB}">
      <dsp:nvSpPr>
        <dsp:cNvPr id="0" name=""/>
        <dsp:cNvSpPr/>
      </dsp:nvSpPr>
      <dsp:spPr>
        <a:xfrm>
          <a:off x="0" y="4083432"/>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НАПРАВЛЕНИЕ (СПД) ВНЕШНЕМУ ЭКСПЕРТУ ПО ФИНАНСАМ / ПОЛУЧЕНИЕ ЗАКЛЮЧЕНИЯ</a:t>
          </a:r>
          <a:endParaRPr lang="ru-RU" sz="1100" kern="1200" dirty="0">
            <a:latin typeface="Times New Roman" pitchFamily="18" charset="0"/>
            <a:cs typeface="Times New Roman" pitchFamily="18" charset="0"/>
          </a:endParaRPr>
        </a:p>
      </dsp:txBody>
      <dsp:txXfrm>
        <a:off x="0" y="4083432"/>
        <a:ext cx="7108040" cy="430560"/>
      </dsp:txXfrm>
    </dsp:sp>
    <dsp:sp modelId="{E822FD2F-919A-4606-B81C-C2780D684994}">
      <dsp:nvSpPr>
        <dsp:cNvPr id="0" name=""/>
        <dsp:cNvSpPr/>
      </dsp:nvSpPr>
      <dsp:spPr>
        <a:xfrm>
          <a:off x="0" y="4580232"/>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НАПРАВЛЕНИЕ (СПД) ОРГАНУ ИСПОЛНИТЕЛЬНОЙ ВЛАСТИ СУБЪЕКТА / ПОЛУЧЕНИЕ ЗАКЛЮЧЕНИЯ</a:t>
          </a:r>
          <a:endParaRPr lang="ru-RU" sz="1100" kern="1200" dirty="0">
            <a:latin typeface="Times New Roman" pitchFamily="18" charset="0"/>
            <a:cs typeface="Times New Roman" pitchFamily="18" charset="0"/>
          </a:endParaRPr>
        </a:p>
      </dsp:txBody>
      <dsp:txXfrm>
        <a:off x="0" y="4580232"/>
        <a:ext cx="7108040" cy="430560"/>
      </dsp:txXfrm>
    </dsp:sp>
    <dsp:sp modelId="{0F8ADE29-A1C5-408F-B5F0-9D1933A0458F}">
      <dsp:nvSpPr>
        <dsp:cNvPr id="0" name=""/>
        <dsp:cNvSpPr/>
      </dsp:nvSpPr>
      <dsp:spPr>
        <a:xfrm>
          <a:off x="0" y="5077032"/>
          <a:ext cx="7108040" cy="4305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ru-RU" sz="1100" kern="1200" dirty="0" smtClean="0">
              <a:latin typeface="Times New Roman" pitchFamily="18" charset="0"/>
              <a:cs typeface="Times New Roman" pitchFamily="18" charset="0"/>
            </a:rPr>
            <a:t>НАПРАВЛЕНИЕ (СПД) ФЕДЕРАЛЬНОМУ ОРГАНУ ИСПОЛНИТЕЛЬНОЙ ВЛАСТИ / ПОЛУЧЕНИЕ ЗАКЛЮЧЕНИЯ</a:t>
          </a:r>
        </a:p>
      </dsp:txBody>
      <dsp:txXfrm>
        <a:off x="0" y="5077032"/>
        <a:ext cx="7108040" cy="4305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B5167D-D0DE-4828-BDB2-1011EF93CF1B}">
      <dsp:nvSpPr>
        <dsp:cNvPr id="0" name=""/>
        <dsp:cNvSpPr/>
      </dsp:nvSpPr>
      <dsp:spPr>
        <a:xfrm>
          <a:off x="0" y="54212"/>
          <a:ext cx="7108040" cy="468000"/>
        </a:xfrm>
        <a:prstGeom prst="roundRect">
          <a:avLst/>
        </a:prstGeom>
        <a:solidFill>
          <a:srgbClr val="55B9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ЗАЯВКА ПО ПРОЕКТУ РЕГИОНАЛЬНОМУ КООРДИНАТОРУ </a:t>
          </a:r>
          <a:endParaRPr lang="ru-RU" sz="1100" kern="1200" dirty="0" smtClean="0">
            <a:latin typeface="Times New Roman" pitchFamily="18" charset="0"/>
            <a:cs typeface="Times New Roman" pitchFamily="18" charset="0"/>
          </a:endParaRPr>
        </a:p>
      </dsp:txBody>
      <dsp:txXfrm>
        <a:off x="0" y="54212"/>
        <a:ext cx="7108040" cy="468000"/>
      </dsp:txXfrm>
    </dsp:sp>
    <dsp:sp modelId="{8C641626-AE51-41FD-A2EC-C3DC60D9F43E}">
      <dsp:nvSpPr>
        <dsp:cNvPr id="0" name=""/>
        <dsp:cNvSpPr/>
      </dsp:nvSpPr>
      <dsp:spPr>
        <a:xfrm>
          <a:off x="0" y="59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72000" lvl="0" algn="l" defTabSz="400050">
            <a:lnSpc>
              <a:spcPts val="800"/>
            </a:lnSpc>
            <a:spcBef>
              <a:spcPct val="0"/>
            </a:spcBef>
            <a:spcAft>
              <a:spcPct val="35000"/>
            </a:spcAft>
          </a:pPr>
          <a:r>
            <a:rPr lang="ru-RU" sz="900" kern="1200" dirty="0" smtClean="0">
              <a:latin typeface="Times New Roman" pitchFamily="18" charset="0"/>
              <a:cs typeface="Times New Roman" pitchFamily="18" charset="0"/>
            </a:rPr>
            <a:t>ОБОБЩЕННАЯ ЗАЯВКА ИНВЕСТИЦИОННЫХ ПРОЕКТОВ ОТ СУБЪЕКТА В ОРГКОМИТЕТ</a:t>
          </a:r>
          <a:endParaRPr lang="ru-RU" sz="900" kern="1200" dirty="0" smtClean="0">
            <a:latin typeface="Times New Roman" pitchFamily="18" charset="0"/>
            <a:cs typeface="Times New Roman" pitchFamily="18" charset="0"/>
          </a:endParaRPr>
        </a:p>
      </dsp:txBody>
      <dsp:txXfrm>
        <a:off x="0" y="594212"/>
        <a:ext cx="7108040" cy="468000"/>
      </dsp:txXfrm>
    </dsp:sp>
    <dsp:sp modelId="{153C97EE-E724-4303-ABE8-1F3AF852EA31}">
      <dsp:nvSpPr>
        <dsp:cNvPr id="0" name=""/>
        <dsp:cNvSpPr/>
      </dsp:nvSpPr>
      <dsp:spPr>
        <a:xfrm>
          <a:off x="0" y="113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72000" lvl="0" algn="l" defTabSz="400050">
            <a:lnSpc>
              <a:spcPts val="800"/>
            </a:lnSpc>
            <a:spcBef>
              <a:spcPct val="0"/>
            </a:spcBef>
            <a:spcAft>
              <a:spcPct val="35000"/>
            </a:spcAft>
          </a:pPr>
          <a:r>
            <a:rPr lang="ru-RU" sz="900" kern="1200" dirty="0" smtClean="0">
              <a:latin typeface="Times New Roman" pitchFamily="18" charset="0"/>
              <a:cs typeface="Times New Roman" pitchFamily="18" charset="0"/>
            </a:rPr>
            <a:t>ПАКЕТ ДОКУМЕНТОВ ПО ИНИЦИАТОРУ ПРОЕКТА (ЗАЕМЩИКУ)В ОРГКОМИТЕТ</a:t>
          </a:r>
          <a:endParaRPr lang="ru-RU" sz="900" kern="1200" dirty="0" smtClean="0">
            <a:latin typeface="Times New Roman" pitchFamily="18" charset="0"/>
            <a:cs typeface="Times New Roman" pitchFamily="18" charset="0"/>
          </a:endParaRPr>
        </a:p>
      </dsp:txBody>
      <dsp:txXfrm>
        <a:off x="0" y="1134212"/>
        <a:ext cx="7108040" cy="468000"/>
      </dsp:txXfrm>
    </dsp:sp>
    <dsp:sp modelId="{A611A6D8-9265-4303-8F9E-6F7D2910FE12}">
      <dsp:nvSpPr>
        <dsp:cNvPr id="0" name=""/>
        <dsp:cNvSpPr/>
      </dsp:nvSpPr>
      <dsp:spPr>
        <a:xfrm>
          <a:off x="0" y="167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ПЕРВИЧНЫЙ АНАЛИЗ ПРОЕКТА </a:t>
          </a:r>
          <a:endParaRPr lang="ru-RU" sz="900" kern="1200" dirty="0">
            <a:latin typeface="Times New Roman" pitchFamily="18" charset="0"/>
            <a:cs typeface="Times New Roman" pitchFamily="18" charset="0"/>
          </a:endParaRPr>
        </a:p>
      </dsp:txBody>
      <dsp:txXfrm>
        <a:off x="0" y="1674212"/>
        <a:ext cx="7108040" cy="468000"/>
      </dsp:txXfrm>
    </dsp:sp>
    <dsp:sp modelId="{EF9F4EAE-38DC-4C9A-A28E-6F3B0AE8E817}">
      <dsp:nvSpPr>
        <dsp:cNvPr id="0" name=""/>
        <dsp:cNvSpPr/>
      </dsp:nvSpPr>
      <dsp:spPr>
        <a:xfrm>
          <a:off x="0" y="221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ПАКЕТ ДОКУМЕНТОВ ПО ПРОЕКТУ В ОРГКОМИТЕТ</a:t>
          </a:r>
          <a:endParaRPr lang="ru-RU" sz="900" kern="1200" dirty="0">
            <a:latin typeface="Times New Roman" pitchFamily="18" charset="0"/>
            <a:cs typeface="Times New Roman" pitchFamily="18" charset="0"/>
          </a:endParaRPr>
        </a:p>
      </dsp:txBody>
      <dsp:txXfrm>
        <a:off x="0" y="2214212"/>
        <a:ext cx="7108040" cy="468000"/>
      </dsp:txXfrm>
    </dsp:sp>
    <dsp:sp modelId="{DABF2491-B776-4F44-9AF5-836B553A73A9}">
      <dsp:nvSpPr>
        <dsp:cNvPr id="0" name=""/>
        <dsp:cNvSpPr/>
      </dsp:nvSpPr>
      <dsp:spPr>
        <a:xfrm>
          <a:off x="0" y="275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72000" lvl="0" algn="l" defTabSz="400050">
            <a:lnSpc>
              <a:spcPts val="800"/>
            </a:lnSpc>
            <a:spcBef>
              <a:spcPct val="0"/>
            </a:spcBef>
            <a:spcAft>
              <a:spcPct val="35000"/>
            </a:spcAft>
          </a:pPr>
          <a:r>
            <a:rPr lang="ru-RU" sz="900" kern="1200" dirty="0" smtClean="0">
              <a:latin typeface="Times New Roman" pitchFamily="18" charset="0"/>
              <a:cs typeface="Times New Roman" pitchFamily="18" charset="0"/>
            </a:rPr>
            <a:t>ПАКЕТ ДОКУМЕНТОВ ПО ПОДТВЕРЖДЕНИЮ СОБСТВЕННЫХ СРЕДСТВ В ОРГКОМИТЕТ</a:t>
          </a:r>
          <a:endParaRPr lang="ru-RU" sz="900" kern="1200" dirty="0">
            <a:latin typeface="Times New Roman" pitchFamily="18" charset="0"/>
            <a:cs typeface="Times New Roman" pitchFamily="18" charset="0"/>
          </a:endParaRPr>
        </a:p>
      </dsp:txBody>
      <dsp:txXfrm>
        <a:off x="0" y="2754212"/>
        <a:ext cx="7108040" cy="468000"/>
      </dsp:txXfrm>
    </dsp:sp>
    <dsp:sp modelId="{A86782F2-550A-409A-9857-5B034668CA5E}">
      <dsp:nvSpPr>
        <dsp:cNvPr id="0" name=""/>
        <dsp:cNvSpPr/>
      </dsp:nvSpPr>
      <dsp:spPr>
        <a:xfrm>
          <a:off x="0" y="329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ФОРМИРОВАНИЕ СТАНДАРТИЗИРОВАННОГО ПАКЕТА ДОКУМЕНТОВ (СПД)</a:t>
          </a:r>
          <a:endParaRPr lang="ru-RU" sz="1100" kern="1200" dirty="0">
            <a:latin typeface="Times New Roman" pitchFamily="18" charset="0"/>
            <a:cs typeface="Times New Roman" pitchFamily="18" charset="0"/>
          </a:endParaRPr>
        </a:p>
      </dsp:txBody>
      <dsp:txXfrm>
        <a:off x="0" y="3294212"/>
        <a:ext cx="7108040" cy="468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1C35FD-B1D4-4AC9-BA67-75009D067D27}">
      <dsp:nvSpPr>
        <dsp:cNvPr id="0" name=""/>
        <dsp:cNvSpPr/>
      </dsp:nvSpPr>
      <dsp:spPr>
        <a:xfrm>
          <a:off x="69386" y="658076"/>
          <a:ext cx="2503196" cy="116486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НЕ  ЧЕТКО</a:t>
          </a:r>
        </a:p>
        <a:p>
          <a:pPr lvl="0" algn="ctr" defTabSz="444500">
            <a:lnSpc>
              <a:spcPct val="90000"/>
            </a:lnSpc>
            <a:spcBef>
              <a:spcPct val="0"/>
            </a:spcBef>
            <a:spcAft>
              <a:spcPct val="35000"/>
            </a:spcAft>
          </a:pPr>
          <a:r>
            <a:rPr lang="ru-RU" sz="1000" b="1" kern="1200" dirty="0" smtClean="0">
              <a:latin typeface="Times New Roman" pitchFamily="18" charset="0"/>
              <a:cs typeface="Times New Roman" pitchFamily="18" charset="0"/>
            </a:rPr>
            <a:t>УКАЗАНА  ТЕКУЩАЯ СТАДИЯ ПРОЕКТА </a:t>
          </a:r>
        </a:p>
        <a:p>
          <a:pPr lvl="0" algn="ctr" defTabSz="444500">
            <a:lnSpc>
              <a:spcPct val="90000"/>
            </a:lnSpc>
            <a:spcBef>
              <a:spcPct val="0"/>
            </a:spcBef>
            <a:spcAft>
              <a:spcPct val="35000"/>
            </a:spcAft>
          </a:pPr>
          <a:r>
            <a:rPr lang="ru-RU" sz="1000" b="1" kern="1200" dirty="0" smtClean="0">
              <a:latin typeface="Times New Roman" pitchFamily="18" charset="0"/>
              <a:cs typeface="Times New Roman" pitchFamily="18" charset="0"/>
            </a:rPr>
            <a:t>(ИРД, ПСД, НЕЗАВЕРЕШННОЙ СТРОИТЕЛЬСТВО)</a:t>
          </a:r>
          <a:endParaRPr lang="ru-RU" sz="1000" b="1" kern="1200" dirty="0">
            <a:latin typeface="Times New Roman" pitchFamily="18" charset="0"/>
            <a:cs typeface="Times New Roman" pitchFamily="18" charset="0"/>
          </a:endParaRPr>
        </a:p>
      </dsp:txBody>
      <dsp:txXfrm>
        <a:off x="69386" y="658076"/>
        <a:ext cx="2503196" cy="1164866"/>
      </dsp:txXfrm>
    </dsp:sp>
    <dsp:sp modelId="{A2986D17-1320-4238-B989-F6BC70ECDAF7}">
      <dsp:nvSpPr>
        <dsp:cNvPr id="0" name=""/>
        <dsp:cNvSpPr/>
      </dsp:nvSpPr>
      <dsp:spPr>
        <a:xfrm>
          <a:off x="2335980" y="658076"/>
          <a:ext cx="2215281" cy="116520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НЕТ ПОНИМАНИЯ </a:t>
          </a:r>
        </a:p>
        <a:p>
          <a:pPr lvl="0" algn="ctr" defTabSz="444500">
            <a:lnSpc>
              <a:spcPct val="90000"/>
            </a:lnSpc>
            <a:spcBef>
              <a:spcPct val="0"/>
            </a:spcBef>
            <a:spcAft>
              <a:spcPct val="35000"/>
            </a:spcAft>
          </a:pPr>
          <a:r>
            <a:rPr lang="ru-RU" sz="1000" b="1" kern="1200" dirty="0" smtClean="0">
              <a:latin typeface="Times New Roman" pitchFamily="18" charset="0"/>
              <a:cs typeface="Times New Roman" pitchFamily="18" charset="0"/>
            </a:rPr>
            <a:t>ПО  МОЩНОСТИ БУДУЮЩЕГО ОБЪЕКТА</a:t>
          </a:r>
          <a:endParaRPr lang="ru-RU" sz="1000" b="1" kern="1200" dirty="0">
            <a:latin typeface="Times New Roman" pitchFamily="18" charset="0"/>
            <a:cs typeface="Times New Roman" pitchFamily="18" charset="0"/>
          </a:endParaRPr>
        </a:p>
      </dsp:txBody>
      <dsp:txXfrm>
        <a:off x="2335980" y="658076"/>
        <a:ext cx="2215281" cy="1165201"/>
      </dsp:txXfrm>
    </dsp:sp>
    <dsp:sp modelId="{BEE45DA0-9C66-4BF2-B812-5B4C939398D2}">
      <dsp:nvSpPr>
        <dsp:cNvPr id="0" name=""/>
        <dsp:cNvSpPr/>
      </dsp:nvSpPr>
      <dsp:spPr>
        <a:xfrm>
          <a:off x="4263243" y="670344"/>
          <a:ext cx="2342983" cy="123509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НЕТ ПОНИМАНИЯ </a:t>
          </a:r>
        </a:p>
        <a:p>
          <a:pPr lvl="0" algn="ctr" defTabSz="444500">
            <a:lnSpc>
              <a:spcPct val="90000"/>
            </a:lnSpc>
            <a:spcBef>
              <a:spcPct val="0"/>
            </a:spcBef>
            <a:spcAft>
              <a:spcPct val="35000"/>
            </a:spcAft>
          </a:pPr>
          <a:r>
            <a:rPr lang="ru-RU" sz="1000" b="1" kern="1200" dirty="0" smtClean="0">
              <a:latin typeface="Times New Roman" pitchFamily="18" charset="0"/>
              <a:cs typeface="Times New Roman" pitchFamily="18" charset="0"/>
            </a:rPr>
            <a:t>ПО ПОТРЕБНОСТИ НА РЫНКЕ БУДУЮЩЕЙ ПРОДУКЦИИ</a:t>
          </a:r>
          <a:endParaRPr lang="ru-RU" sz="1000" b="1" kern="1200" dirty="0">
            <a:latin typeface="Times New Roman" pitchFamily="18" charset="0"/>
            <a:cs typeface="Times New Roman" pitchFamily="18" charset="0"/>
          </a:endParaRPr>
        </a:p>
      </dsp:txBody>
      <dsp:txXfrm>
        <a:off x="4263243" y="670344"/>
        <a:ext cx="2342983" cy="1235096"/>
      </dsp:txXfrm>
    </dsp:sp>
    <dsp:sp modelId="{86D9B11D-311A-4908-8652-70A06F0CC9BF}">
      <dsp:nvSpPr>
        <dsp:cNvPr id="0" name=""/>
        <dsp:cNvSpPr/>
      </dsp:nvSpPr>
      <dsp:spPr>
        <a:xfrm>
          <a:off x="6226808" y="587248"/>
          <a:ext cx="2414151" cy="130819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НЕТ ПОНИМАНИЯ </a:t>
          </a:r>
        </a:p>
        <a:p>
          <a:pPr lvl="0" algn="ctr" defTabSz="444500">
            <a:lnSpc>
              <a:spcPct val="90000"/>
            </a:lnSpc>
            <a:spcBef>
              <a:spcPct val="0"/>
            </a:spcBef>
            <a:spcAft>
              <a:spcPct val="35000"/>
            </a:spcAft>
          </a:pPr>
          <a:r>
            <a:rPr lang="ru-RU" sz="1000" b="1" kern="1200" dirty="0" smtClean="0">
              <a:latin typeface="Times New Roman" pitchFamily="18" charset="0"/>
              <a:cs typeface="Times New Roman" pitchFamily="18" charset="0"/>
            </a:rPr>
            <a:t>ПО РЕАЛЬНОЙ ДОЛИ СОБТВЕННЫХ СРЕДСТВ</a:t>
          </a:r>
          <a:endParaRPr lang="ru-RU" sz="1000" b="1" kern="1200" dirty="0">
            <a:latin typeface="Times New Roman" pitchFamily="18" charset="0"/>
            <a:cs typeface="Times New Roman" pitchFamily="18" charset="0"/>
          </a:endParaRPr>
        </a:p>
      </dsp:txBody>
      <dsp:txXfrm>
        <a:off x="6226808" y="587248"/>
        <a:ext cx="2414151" cy="13081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9CD0D3-637E-4DC1-8BFD-5C943598F2E0}">
      <dsp:nvSpPr>
        <dsp:cNvPr id="0" name=""/>
        <dsp:cNvSpPr/>
      </dsp:nvSpPr>
      <dsp:spPr>
        <a:xfrm>
          <a:off x="0" y="5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kern="1200" dirty="0" smtClean="0">
              <a:latin typeface="Times New Roman" pitchFamily="18" charset="0"/>
              <a:cs typeface="Times New Roman" pitchFamily="18" charset="0"/>
            </a:rPr>
            <a:t>  </a:t>
          </a:r>
          <a:r>
            <a:rPr lang="ru-RU" sz="900" kern="1200" dirty="0" smtClean="0">
              <a:latin typeface="Times New Roman" pitchFamily="18" charset="0"/>
              <a:cs typeface="Times New Roman" pitchFamily="18" charset="0"/>
            </a:rPr>
            <a:t>ЗАЯВКА ПО ПРОЕКТУ РЕГИОНАЛЬНОМУ КООРДИНАТОРУ</a:t>
          </a:r>
          <a:endParaRPr lang="ru-RU" sz="900" kern="1200" dirty="0">
            <a:latin typeface="Times New Roman" pitchFamily="18" charset="0"/>
            <a:cs typeface="Times New Roman" pitchFamily="18" charset="0"/>
          </a:endParaRPr>
        </a:p>
      </dsp:txBody>
      <dsp:txXfrm>
        <a:off x="0" y="54212"/>
        <a:ext cx="7108040" cy="468000"/>
      </dsp:txXfrm>
    </dsp:sp>
    <dsp:sp modelId="{8C641626-AE51-41FD-A2EC-C3DC60D9F43E}">
      <dsp:nvSpPr>
        <dsp:cNvPr id="0" name=""/>
        <dsp:cNvSpPr/>
      </dsp:nvSpPr>
      <dsp:spPr>
        <a:xfrm>
          <a:off x="0" y="59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72000" lvl="0" algn="l" defTabSz="400050">
            <a:lnSpc>
              <a:spcPts val="800"/>
            </a:lnSpc>
            <a:spcBef>
              <a:spcPct val="0"/>
            </a:spcBef>
            <a:spcAft>
              <a:spcPct val="35000"/>
            </a:spcAft>
          </a:pPr>
          <a:r>
            <a:rPr lang="ru-RU" sz="900" kern="1200" dirty="0" smtClean="0">
              <a:latin typeface="Times New Roman" pitchFamily="18" charset="0"/>
              <a:cs typeface="Times New Roman" pitchFamily="18" charset="0"/>
            </a:rPr>
            <a:t>ОБОБЩЕННАЯ ЗАЯВКА ИНВЕСТИЦИОННЫХ ПРОЕКТОВ ОТ СУБЪЕКТА В ОРГКОМИТЕТ</a:t>
          </a:r>
          <a:endParaRPr lang="ru-RU" sz="900" kern="1200" dirty="0" smtClean="0">
            <a:latin typeface="Times New Roman" pitchFamily="18" charset="0"/>
            <a:cs typeface="Times New Roman" pitchFamily="18" charset="0"/>
          </a:endParaRPr>
        </a:p>
      </dsp:txBody>
      <dsp:txXfrm>
        <a:off x="0" y="594212"/>
        <a:ext cx="7108040" cy="468000"/>
      </dsp:txXfrm>
    </dsp:sp>
    <dsp:sp modelId="{153C97EE-E724-4303-ABE8-1F3AF852EA31}">
      <dsp:nvSpPr>
        <dsp:cNvPr id="0" name=""/>
        <dsp:cNvSpPr/>
      </dsp:nvSpPr>
      <dsp:spPr>
        <a:xfrm>
          <a:off x="0" y="1134212"/>
          <a:ext cx="7108040" cy="468000"/>
        </a:xfrm>
        <a:prstGeom prst="roundRect">
          <a:avLst/>
        </a:prstGeom>
        <a:solidFill>
          <a:srgbClr val="55B9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72000" lvl="0" algn="l" defTabSz="400050">
            <a:lnSpc>
              <a:spcPts val="800"/>
            </a:lnSpc>
            <a:spcBef>
              <a:spcPct val="0"/>
            </a:spcBef>
            <a:spcAft>
              <a:spcPct val="35000"/>
            </a:spcAft>
          </a:pPr>
          <a:r>
            <a:rPr lang="ru-RU" sz="900" kern="1200" dirty="0" smtClean="0">
              <a:latin typeface="Times New Roman" pitchFamily="18" charset="0"/>
              <a:cs typeface="Times New Roman" pitchFamily="18" charset="0"/>
            </a:rPr>
            <a:t>ПАКЕТ ДОКУМЕНТОВ ПО ИНИЦИАТОРУ ПРОЕКТА (ЗАЕМЩИКУ)В ОРГКОМИТЕТ</a:t>
          </a:r>
          <a:endParaRPr lang="ru-RU" sz="900" kern="1200" dirty="0" smtClean="0">
            <a:latin typeface="Times New Roman" pitchFamily="18" charset="0"/>
            <a:cs typeface="Times New Roman" pitchFamily="18" charset="0"/>
          </a:endParaRPr>
        </a:p>
      </dsp:txBody>
      <dsp:txXfrm>
        <a:off x="0" y="1134212"/>
        <a:ext cx="7108040" cy="468000"/>
      </dsp:txXfrm>
    </dsp:sp>
    <dsp:sp modelId="{A611A6D8-9265-4303-8F9E-6F7D2910FE12}">
      <dsp:nvSpPr>
        <dsp:cNvPr id="0" name=""/>
        <dsp:cNvSpPr/>
      </dsp:nvSpPr>
      <dsp:spPr>
        <a:xfrm>
          <a:off x="0" y="167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ПЕРВИЧНЫЙ АНАЛИЗ ПРОЕКТА </a:t>
          </a:r>
          <a:endParaRPr lang="ru-RU" sz="900" kern="1200" dirty="0">
            <a:latin typeface="Times New Roman" pitchFamily="18" charset="0"/>
            <a:cs typeface="Times New Roman" pitchFamily="18" charset="0"/>
          </a:endParaRPr>
        </a:p>
      </dsp:txBody>
      <dsp:txXfrm>
        <a:off x="0" y="1674212"/>
        <a:ext cx="7108040" cy="468000"/>
      </dsp:txXfrm>
    </dsp:sp>
    <dsp:sp modelId="{EF9F4EAE-38DC-4C9A-A28E-6F3B0AE8E817}">
      <dsp:nvSpPr>
        <dsp:cNvPr id="0" name=""/>
        <dsp:cNvSpPr/>
      </dsp:nvSpPr>
      <dsp:spPr>
        <a:xfrm>
          <a:off x="0" y="221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ПАКЕТ ДОКУМЕНТОВ ПО ПРОЕКТУ В ОРГКОМИТЕТ</a:t>
          </a:r>
          <a:endParaRPr lang="ru-RU" sz="900" kern="1200" dirty="0">
            <a:latin typeface="Times New Roman" pitchFamily="18" charset="0"/>
            <a:cs typeface="Times New Roman" pitchFamily="18" charset="0"/>
          </a:endParaRPr>
        </a:p>
      </dsp:txBody>
      <dsp:txXfrm>
        <a:off x="0" y="2214212"/>
        <a:ext cx="7108040" cy="468000"/>
      </dsp:txXfrm>
    </dsp:sp>
    <dsp:sp modelId="{DABF2491-B776-4F44-9AF5-836B553A73A9}">
      <dsp:nvSpPr>
        <dsp:cNvPr id="0" name=""/>
        <dsp:cNvSpPr/>
      </dsp:nvSpPr>
      <dsp:spPr>
        <a:xfrm>
          <a:off x="0" y="275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72000" lvl="0" algn="l" defTabSz="400050">
            <a:lnSpc>
              <a:spcPts val="800"/>
            </a:lnSpc>
            <a:spcBef>
              <a:spcPct val="0"/>
            </a:spcBef>
            <a:spcAft>
              <a:spcPct val="35000"/>
            </a:spcAft>
          </a:pPr>
          <a:r>
            <a:rPr lang="ru-RU" sz="900" kern="1200" dirty="0" smtClean="0">
              <a:latin typeface="Times New Roman" pitchFamily="18" charset="0"/>
              <a:cs typeface="Times New Roman" pitchFamily="18" charset="0"/>
            </a:rPr>
            <a:t>ПАКЕТ ДОКУМЕНТОВ ПО ПОДТВЕРЖДЕНИЮ СОБСТВЕННЫХ СРЕДСТВ В ОРГКОМИТЕТ</a:t>
          </a:r>
          <a:endParaRPr lang="ru-RU" sz="900" kern="1200" dirty="0">
            <a:latin typeface="Times New Roman" pitchFamily="18" charset="0"/>
            <a:cs typeface="Times New Roman" pitchFamily="18" charset="0"/>
          </a:endParaRPr>
        </a:p>
      </dsp:txBody>
      <dsp:txXfrm>
        <a:off x="0" y="2754212"/>
        <a:ext cx="7108040" cy="468000"/>
      </dsp:txXfrm>
    </dsp:sp>
    <dsp:sp modelId="{A86782F2-550A-409A-9857-5B034668CA5E}">
      <dsp:nvSpPr>
        <dsp:cNvPr id="0" name=""/>
        <dsp:cNvSpPr/>
      </dsp:nvSpPr>
      <dsp:spPr>
        <a:xfrm>
          <a:off x="0" y="3294212"/>
          <a:ext cx="7108040" cy="46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72000" lvl="0" algn="l" defTabSz="488950">
            <a:lnSpc>
              <a:spcPts val="800"/>
            </a:lnSpc>
            <a:spcBef>
              <a:spcPct val="0"/>
            </a:spcBef>
            <a:spcAft>
              <a:spcPct val="35000"/>
            </a:spcAft>
          </a:pPr>
          <a:r>
            <a:rPr lang="ru-RU" sz="1100" kern="1200" dirty="0" smtClean="0">
              <a:latin typeface="Times New Roman" pitchFamily="18" charset="0"/>
              <a:cs typeface="Times New Roman" pitchFamily="18" charset="0"/>
            </a:rPr>
            <a:t>ФОРМИРОВАНИЕ СТАНДАРТИЗИРОВАННОГО ПАКЕТА ДОКУМЕНТОВ (СПД)</a:t>
          </a:r>
          <a:endParaRPr lang="ru-RU" sz="1100" kern="1200" dirty="0">
            <a:latin typeface="Times New Roman" pitchFamily="18" charset="0"/>
            <a:cs typeface="Times New Roman" pitchFamily="18" charset="0"/>
          </a:endParaRPr>
        </a:p>
      </dsp:txBody>
      <dsp:txXfrm>
        <a:off x="0" y="3294212"/>
        <a:ext cx="7108040" cy="468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1C35FD-B1D4-4AC9-BA67-75009D067D27}">
      <dsp:nvSpPr>
        <dsp:cNvPr id="0" name=""/>
        <dsp:cNvSpPr/>
      </dsp:nvSpPr>
      <dsp:spPr>
        <a:xfrm>
          <a:off x="63954" y="743278"/>
          <a:ext cx="2145862" cy="100001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НЕ  ВЕРНО</a:t>
          </a:r>
        </a:p>
        <a:p>
          <a:pPr lvl="0" algn="ctr" defTabSz="444500">
            <a:lnSpc>
              <a:spcPct val="90000"/>
            </a:lnSpc>
            <a:spcBef>
              <a:spcPct val="0"/>
            </a:spcBef>
            <a:spcAft>
              <a:spcPct val="35000"/>
            </a:spcAft>
          </a:pPr>
          <a:r>
            <a:rPr lang="ru-RU" sz="1000" b="1" kern="1200" dirty="0" smtClean="0">
              <a:latin typeface="Times New Roman" pitchFamily="18" charset="0"/>
              <a:cs typeface="Times New Roman" pitchFamily="18" charset="0"/>
            </a:rPr>
            <a:t>ОФОРМЛЕННЫЕ ДОКУМЕНТЫ (ПЕЧАТИ, ПОДПИСИ, ПОДЛИННОСТЬ)</a:t>
          </a:r>
          <a:endParaRPr lang="ru-RU" sz="1000" b="1" kern="1200" dirty="0">
            <a:latin typeface="Times New Roman" pitchFamily="18" charset="0"/>
            <a:cs typeface="Times New Roman" pitchFamily="18" charset="0"/>
          </a:endParaRPr>
        </a:p>
      </dsp:txBody>
      <dsp:txXfrm>
        <a:off x="63954" y="743278"/>
        <a:ext cx="2145862" cy="1000019"/>
      </dsp:txXfrm>
    </dsp:sp>
    <dsp:sp modelId="{A2986D17-1320-4238-B989-F6BC70ECDAF7}">
      <dsp:nvSpPr>
        <dsp:cNvPr id="0" name=""/>
        <dsp:cNvSpPr/>
      </dsp:nvSpPr>
      <dsp:spPr>
        <a:xfrm>
          <a:off x="1944216" y="720076"/>
          <a:ext cx="2280309" cy="100030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НЕ СООТВЕТСТВИЕ </a:t>
          </a:r>
        </a:p>
        <a:p>
          <a:pPr lvl="0" algn="ctr" defTabSz="444500">
            <a:lnSpc>
              <a:spcPct val="90000"/>
            </a:lnSpc>
            <a:spcBef>
              <a:spcPct val="0"/>
            </a:spcBef>
            <a:spcAft>
              <a:spcPct val="35000"/>
            </a:spcAft>
          </a:pPr>
          <a:r>
            <a:rPr lang="ru-RU" sz="1000" b="1" kern="1200" dirty="0" smtClean="0">
              <a:solidFill>
                <a:schemeClr val="bg1"/>
              </a:solidFill>
              <a:latin typeface="Times New Roman" pitchFamily="18" charset="0"/>
              <a:cs typeface="Times New Roman" pitchFamily="18" charset="0"/>
            </a:rPr>
            <a:t>ДОКУМЕНТОВ </a:t>
          </a:r>
        </a:p>
        <a:p>
          <a:pPr lvl="0" algn="ctr" defTabSz="444500">
            <a:lnSpc>
              <a:spcPct val="90000"/>
            </a:lnSpc>
            <a:spcBef>
              <a:spcPct val="0"/>
            </a:spcBef>
            <a:spcAft>
              <a:spcPct val="35000"/>
            </a:spcAft>
          </a:pPr>
          <a:r>
            <a:rPr lang="ru-RU" sz="1000" b="1" kern="1200" dirty="0" smtClean="0">
              <a:solidFill>
                <a:schemeClr val="bg1"/>
              </a:solidFill>
              <a:latin typeface="Times New Roman" pitchFamily="18" charset="0"/>
              <a:cs typeface="Times New Roman" pitchFamily="18" charset="0"/>
            </a:rPr>
            <a:t>МЕЖДУ СОБОЙ</a:t>
          </a:r>
          <a:endParaRPr lang="ru-RU" sz="1000" b="1" kern="1200" dirty="0">
            <a:solidFill>
              <a:schemeClr val="bg1"/>
            </a:solidFill>
            <a:latin typeface="Times New Roman" pitchFamily="18" charset="0"/>
            <a:cs typeface="Times New Roman" pitchFamily="18" charset="0"/>
          </a:endParaRPr>
        </a:p>
      </dsp:txBody>
      <dsp:txXfrm>
        <a:off x="1944216" y="720076"/>
        <a:ext cx="2280309" cy="1000307"/>
      </dsp:txXfrm>
    </dsp:sp>
    <dsp:sp modelId="{BEE45DA0-9C66-4BF2-B812-5B4C939398D2}">
      <dsp:nvSpPr>
        <dsp:cNvPr id="0" name=""/>
        <dsp:cNvSpPr/>
      </dsp:nvSpPr>
      <dsp:spPr>
        <a:xfrm>
          <a:off x="3945583" y="717050"/>
          <a:ext cx="2439790" cy="103852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НАРУШЕНИЕ СРОКОВ</a:t>
          </a:r>
          <a:endParaRPr lang="ru-RU" sz="1000" b="1" kern="1200" dirty="0" smtClean="0">
            <a:solidFill>
              <a:schemeClr val="bg1"/>
            </a:solidFill>
            <a:latin typeface="Times New Roman" pitchFamily="18" charset="0"/>
            <a:cs typeface="Times New Roman" pitchFamily="18" charset="0"/>
          </a:endParaRPr>
        </a:p>
        <a:p>
          <a:pPr lvl="0" algn="ctr" defTabSz="444500">
            <a:lnSpc>
              <a:spcPct val="90000"/>
            </a:lnSpc>
            <a:spcBef>
              <a:spcPct val="0"/>
            </a:spcBef>
            <a:spcAft>
              <a:spcPct val="35000"/>
            </a:spcAft>
          </a:pPr>
          <a:r>
            <a:rPr lang="ru-RU" sz="1000" b="1" kern="1200" dirty="0" smtClean="0">
              <a:solidFill>
                <a:schemeClr val="bg1"/>
              </a:solidFill>
              <a:latin typeface="Times New Roman" pitchFamily="18" charset="0"/>
              <a:cs typeface="Times New Roman" pitchFamily="18" charset="0"/>
            </a:rPr>
            <a:t>ПРЕДОСТАВЛЕНИЯ ДОКУМЕНТОВ</a:t>
          </a:r>
        </a:p>
      </dsp:txBody>
      <dsp:txXfrm>
        <a:off x="3945583" y="717050"/>
        <a:ext cx="2439790" cy="1038529"/>
      </dsp:txXfrm>
    </dsp:sp>
    <dsp:sp modelId="{86D9B11D-311A-4908-8652-70A06F0CC9BF}">
      <dsp:nvSpPr>
        <dsp:cNvPr id="0" name=""/>
        <dsp:cNvSpPr/>
      </dsp:nvSpPr>
      <dsp:spPr>
        <a:xfrm>
          <a:off x="6111546" y="648069"/>
          <a:ext cx="2626775" cy="112306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smtClean="0">
              <a:solidFill>
                <a:srgbClr val="FF0000"/>
              </a:solidFill>
              <a:latin typeface="Times New Roman" pitchFamily="18" charset="0"/>
              <a:cs typeface="Times New Roman" pitchFamily="18" charset="0"/>
            </a:rPr>
            <a:t>НЕ СООТВЕСТВИЕ </a:t>
          </a:r>
          <a:r>
            <a:rPr lang="ru-RU" sz="1000" b="1" kern="1200" dirty="0" smtClean="0">
              <a:solidFill>
                <a:schemeClr val="bg1"/>
              </a:solidFill>
              <a:latin typeface="Times New Roman" pitchFamily="18" charset="0"/>
              <a:cs typeface="Times New Roman" pitchFamily="18" charset="0"/>
            </a:rPr>
            <a:t>ТРЕБОВАНИЯМ ОРГАНИЗАТОРОВ КОНКУРСА </a:t>
          </a:r>
        </a:p>
        <a:p>
          <a:pPr lvl="0" algn="ctr" defTabSz="444500">
            <a:lnSpc>
              <a:spcPct val="90000"/>
            </a:lnSpc>
            <a:spcBef>
              <a:spcPct val="0"/>
            </a:spcBef>
            <a:spcAft>
              <a:spcPct val="35000"/>
            </a:spcAft>
          </a:pPr>
          <a:r>
            <a:rPr lang="ru-RU" sz="1000" b="1" kern="1200" dirty="0" smtClean="0">
              <a:solidFill>
                <a:schemeClr val="bg1"/>
              </a:solidFill>
              <a:latin typeface="Times New Roman" pitchFamily="18" charset="0"/>
              <a:cs typeface="Times New Roman" pitchFamily="18" charset="0"/>
            </a:rPr>
            <a:t>(СРОК, ТЕРРИТОРИЯ, СТАТУС ЮР ЛИЦА)</a:t>
          </a:r>
          <a:endParaRPr lang="ru-RU" sz="1000" b="1" kern="1200" dirty="0">
            <a:solidFill>
              <a:schemeClr val="bg1"/>
            </a:solidFill>
            <a:latin typeface="Times New Roman" pitchFamily="18" charset="0"/>
            <a:cs typeface="Times New Roman" pitchFamily="18" charset="0"/>
          </a:endParaRPr>
        </a:p>
      </dsp:txBody>
      <dsp:txXfrm>
        <a:off x="6111546" y="648069"/>
        <a:ext cx="2626775" cy="11230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9AFB2-5F54-4F57-A5A5-71428436897E}" type="datetimeFigureOut">
              <a:rPr lang="ru-RU" smtClean="0"/>
              <a:pPr/>
              <a:t>19.04.2016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472D8-25D2-40EA-852B-172AD1142418}" type="slidenum">
              <a:rPr lang="ru-RU" smtClean="0"/>
              <a:pPr/>
              <a:t>‹#›</a:t>
            </a:fld>
            <a:endParaRPr lang="ru-RU" dirty="0"/>
          </a:p>
        </p:txBody>
      </p:sp>
    </p:spTree>
    <p:extLst>
      <p:ext uri="{BB962C8B-B14F-4D97-AF65-F5344CB8AC3E}">
        <p14:creationId xmlns="" xmlns:p14="http://schemas.microsoft.com/office/powerpoint/2010/main" val="294241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ZAR_STYLE_2013_Base_Slide">
    <p:spTree>
      <p:nvGrpSpPr>
        <p:cNvPr id="1" name=""/>
        <p:cNvGrpSpPr/>
        <p:nvPr/>
      </p:nvGrpSpPr>
      <p:grpSpPr>
        <a:xfrm>
          <a:off x="0" y="0"/>
          <a:ext cx="0" cy="0"/>
          <a:chOff x="0" y="0"/>
          <a:chExt cx="0" cy="0"/>
        </a:xfrm>
      </p:grpSpPr>
      <p:sp>
        <p:nvSpPr>
          <p:cNvPr id="21" name="Rectangle 3"/>
          <p:cNvSpPr>
            <a:spLocks noGrp="1" noChangeArrowheads="1"/>
          </p:cNvSpPr>
          <p:nvPr>
            <p:ph type="title"/>
          </p:nvPr>
        </p:nvSpPr>
        <p:spPr bwMode="auto">
          <a:xfrm>
            <a:off x="161640" y="104780"/>
            <a:ext cx="7602408" cy="52924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a:defRPr sz="2400" b="1">
                <a:solidFill>
                  <a:srgbClr val="2E8000"/>
                </a:solidFill>
                <a:latin typeface="Calibri" pitchFamily="34" charset="0"/>
                <a:cs typeface="Calibri" pitchFamily="34" charset="0"/>
              </a:defRPr>
            </a:lvl1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ru-RU" dirty="0" smtClean="0"/>
          </a:p>
        </p:txBody>
      </p:sp>
      <p:pic>
        <p:nvPicPr>
          <p:cNvPr id="15"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tretch>
            <a:fillRect/>
          </a:stretch>
        </p:blipFill>
        <p:spPr bwMode="auto">
          <a:xfrm>
            <a:off x="7668348" y="44624"/>
            <a:ext cx="1046462" cy="81878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6" name="Прямая соединительная линия 15"/>
          <p:cNvCxnSpPr/>
          <p:nvPr userDrawn="1"/>
        </p:nvCxnSpPr>
        <p:spPr bwMode="auto">
          <a:xfrm>
            <a:off x="179519" y="634024"/>
            <a:ext cx="7692899"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pic>
        <p:nvPicPr>
          <p:cNvPr id="17" name="Picture 2"/>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a:off x="8688782" y="89281"/>
            <a:ext cx="290477" cy="2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9" name="Прямая соединительная линия 18"/>
          <p:cNvCxnSpPr/>
          <p:nvPr userDrawn="1"/>
        </p:nvCxnSpPr>
        <p:spPr bwMode="auto">
          <a:xfrm>
            <a:off x="8462965" y="607827"/>
            <a:ext cx="500062"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 xmlns:p14="http://schemas.microsoft.com/office/powerpoint/2010/main" val="770233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ZAR_STYLE_2013_Titul">
    <p:spTree>
      <p:nvGrpSpPr>
        <p:cNvPr id="1" name=""/>
        <p:cNvGrpSpPr/>
        <p:nvPr/>
      </p:nvGrpSpPr>
      <p:grpSpPr>
        <a:xfrm>
          <a:off x="0" y="0"/>
          <a:ext cx="0" cy="0"/>
          <a:chOff x="0" y="0"/>
          <a:chExt cx="0" cy="0"/>
        </a:xfrm>
      </p:grpSpPr>
      <p:sp>
        <p:nvSpPr>
          <p:cNvPr id="7" name="Прямоугольник 6"/>
          <p:cNvSpPr/>
          <p:nvPr userDrawn="1"/>
        </p:nvSpPr>
        <p:spPr bwMode="auto">
          <a:xfrm>
            <a:off x="-10615" y="1831889"/>
            <a:ext cx="2998457" cy="4763417"/>
          </a:xfrm>
          <a:prstGeom prst="rect">
            <a:avLst/>
          </a:prstGeom>
          <a:solidFill>
            <a:srgbClr val="8ECA5C"/>
          </a:solidFill>
          <a:ln w="9525" cap="flat" cmpd="sng" algn="ctr">
            <a:noFill/>
            <a:prstDash val="solid"/>
            <a:round/>
            <a:headEnd type="none" w="med" len="med"/>
            <a:tailEnd type="none" w="med" len="med"/>
          </a:ln>
          <a:effectLst/>
        </p:spPr>
        <p:txBody>
          <a:bodyPr vert="horz" wrap="square" lIns="91248" tIns="45625" rIns="91248" bIns="45625" numCol="1" rtlCol="0" anchor="ctr" anchorCtr="0" compatLnSpc="1">
            <a:prstTxWarp prst="textNoShape">
              <a:avLst/>
            </a:prstTxWarp>
          </a:bodyPr>
          <a:lstStyle/>
          <a:p>
            <a:pPr defTabSz="912493" fontAlgn="base">
              <a:spcBef>
                <a:spcPct val="0"/>
              </a:spcBef>
              <a:spcAft>
                <a:spcPct val="0"/>
              </a:spcAft>
            </a:pPr>
            <a:endParaRPr lang="ru-RU" smtClean="0">
              <a:solidFill>
                <a:prstClr val="black"/>
              </a:solidFill>
              <a:latin typeface="Franklin Gothic Book" pitchFamily="34" charset="0"/>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062827" y="1831889"/>
            <a:ext cx="6078051" cy="476341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userDrawn="1"/>
        </p:nvSpPr>
        <p:spPr bwMode="auto">
          <a:xfrm>
            <a:off x="-10614" y="255179"/>
            <a:ext cx="8111026" cy="1493398"/>
          </a:xfrm>
          <a:prstGeom prst="rect">
            <a:avLst/>
          </a:prstGeom>
          <a:solidFill>
            <a:srgbClr val="57BA4A"/>
          </a:solidFill>
          <a:ln w="9525" cap="flat" cmpd="sng" algn="ctr">
            <a:noFill/>
            <a:prstDash val="solid"/>
            <a:round/>
            <a:headEnd type="none" w="med" len="med"/>
            <a:tailEnd type="none" w="med" len="med"/>
          </a:ln>
          <a:effectLst/>
        </p:spPr>
        <p:txBody>
          <a:bodyPr vert="horz" wrap="square" lIns="91248" tIns="45625" rIns="91248" bIns="45625" numCol="1" rtlCol="0" anchor="ctr" anchorCtr="0" compatLnSpc="1">
            <a:prstTxWarp prst="textNoShape">
              <a:avLst/>
            </a:prstTxWarp>
          </a:bodyPr>
          <a:lstStyle/>
          <a:p>
            <a:pPr defTabSz="912493" fontAlgn="base">
              <a:spcBef>
                <a:spcPct val="0"/>
              </a:spcBef>
              <a:spcAft>
                <a:spcPct val="0"/>
              </a:spcAft>
            </a:pPr>
            <a:endParaRPr lang="ru-RU" smtClean="0">
              <a:solidFill>
                <a:prstClr val="black"/>
              </a:solidFill>
              <a:latin typeface="Franklin Gothic Book" pitchFamily="34" charset="0"/>
            </a:endParaRPr>
          </a:p>
        </p:txBody>
      </p:sp>
      <p:sp>
        <p:nvSpPr>
          <p:cNvPr id="10" name="Прямоугольник 9"/>
          <p:cNvSpPr/>
          <p:nvPr userDrawn="1"/>
        </p:nvSpPr>
        <p:spPr bwMode="auto">
          <a:xfrm>
            <a:off x="8172400" y="255198"/>
            <a:ext cx="971600" cy="1493399"/>
          </a:xfrm>
          <a:prstGeom prst="rect">
            <a:avLst/>
          </a:prstGeom>
          <a:solidFill>
            <a:srgbClr val="8ECA5C"/>
          </a:solidFill>
          <a:ln w="9525" cap="flat" cmpd="sng" algn="ctr">
            <a:noFill/>
            <a:prstDash val="solid"/>
            <a:round/>
            <a:headEnd type="none" w="med" len="med"/>
            <a:tailEnd type="none" w="med" len="med"/>
          </a:ln>
          <a:effectLst/>
        </p:spPr>
        <p:txBody>
          <a:bodyPr vert="horz" wrap="square" lIns="91248" tIns="45625" rIns="91248" bIns="45625" numCol="1" rtlCol="0" anchor="ctr" anchorCtr="0" compatLnSpc="1">
            <a:prstTxWarp prst="textNoShape">
              <a:avLst/>
            </a:prstTxWarp>
          </a:bodyPr>
          <a:lstStyle/>
          <a:p>
            <a:pPr defTabSz="912493" fontAlgn="base">
              <a:spcBef>
                <a:spcPct val="0"/>
              </a:spcBef>
              <a:spcAft>
                <a:spcPct val="0"/>
              </a:spcAft>
            </a:pPr>
            <a:endParaRPr lang="ru-RU" smtClean="0">
              <a:solidFill>
                <a:prstClr val="black"/>
              </a:solidFill>
              <a:latin typeface="Franklin Gothic Book" pitchFamily="34" charset="0"/>
            </a:endParaRPr>
          </a:p>
        </p:txBody>
      </p:sp>
      <p:sp>
        <p:nvSpPr>
          <p:cNvPr id="11" name="Rectangle 2"/>
          <p:cNvSpPr>
            <a:spLocks noGrp="1" noChangeArrowheads="1"/>
          </p:cNvSpPr>
          <p:nvPr>
            <p:ph type="ctrTitle"/>
          </p:nvPr>
        </p:nvSpPr>
        <p:spPr>
          <a:xfrm>
            <a:off x="157163" y="255179"/>
            <a:ext cx="7943229" cy="1493398"/>
          </a:xfrm>
          <a:prstGeom prst="rect">
            <a:avLst/>
          </a:prstGeom>
          <a:noFill/>
          <a:ln w="9525">
            <a:noFill/>
            <a:miter lim="800000"/>
            <a:headEnd/>
            <a:tailEnd/>
          </a:ln>
        </p:spPr>
        <p:txBody>
          <a:bodyPr lIns="0" tIns="45625" rIns="0" bIns="45625" anchor="ctr"/>
          <a:lstStyle>
            <a:lvl1pPr algn="l" rtl="0" eaLnBrk="1" fontAlgn="base" hangingPunct="1">
              <a:lnSpc>
                <a:spcPct val="90000"/>
              </a:lnSpc>
              <a:spcBef>
                <a:spcPct val="0"/>
              </a:spcBef>
              <a:spcAft>
                <a:spcPct val="0"/>
              </a:spcAft>
              <a:defRPr lang="ru-RU" sz="3100" b="1" spc="0" baseline="0">
                <a:solidFill>
                  <a:schemeClr val="bg1"/>
                </a:solidFill>
                <a:latin typeface="Arial" charset="0"/>
                <a:ea typeface="+mj-ea"/>
                <a:cs typeface="+mj-cs"/>
              </a:defRPr>
            </a:lvl1pPr>
          </a:lstStyle>
          <a:p>
            <a:r>
              <a:rPr lang="ru-RU" dirty="0" smtClean="0"/>
              <a:t>Образец заголовка</a:t>
            </a:r>
            <a:endParaRPr lang="ru-RU" dirty="0"/>
          </a:p>
        </p:txBody>
      </p:sp>
      <p:sp>
        <p:nvSpPr>
          <p:cNvPr id="12" name="Rectangle 3"/>
          <p:cNvSpPr>
            <a:spLocks noGrp="1" noChangeArrowheads="1"/>
          </p:cNvSpPr>
          <p:nvPr>
            <p:ph type="subTitle" idx="1"/>
          </p:nvPr>
        </p:nvSpPr>
        <p:spPr>
          <a:xfrm>
            <a:off x="166690" y="3573020"/>
            <a:ext cx="2821140" cy="1008112"/>
          </a:xfrm>
          <a:prstGeom prst="rect">
            <a:avLst/>
          </a:prstGeom>
          <a:noFill/>
          <a:ln w="9525">
            <a:noFill/>
            <a:miter lim="800000"/>
            <a:headEnd/>
            <a:tailEnd/>
          </a:ln>
        </p:spPr>
        <p:txBody>
          <a:bodyPr vert="horz" wrap="square" lIns="0" tIns="45625" rIns="0" bIns="45625" numCol="1" anchor="ctr" anchorCtr="0" compatLnSpc="1">
            <a:prstTxWarp prst="textNoShape">
              <a:avLst/>
            </a:prstTxWarp>
          </a:bodyPr>
          <a:lstStyle>
            <a:lvl1pPr marL="0" indent="0" algn="l" rtl="0" eaLnBrk="1" fontAlgn="base" hangingPunct="1">
              <a:lnSpc>
                <a:spcPct val="90000"/>
              </a:lnSpc>
              <a:spcBef>
                <a:spcPts val="0"/>
              </a:spcBef>
              <a:spcAft>
                <a:spcPct val="0"/>
              </a:spcAft>
              <a:buFontTx/>
              <a:buNone/>
              <a:defRPr lang="ru-RU" sz="2400" b="1" baseline="0" dirty="0">
                <a:solidFill>
                  <a:schemeClr val="bg1"/>
                </a:solidFill>
                <a:latin typeface="Arial" charset="0"/>
                <a:ea typeface="+mn-ea"/>
                <a:cs typeface="+mn-cs"/>
              </a:defRPr>
            </a:lvl1pPr>
          </a:lstStyle>
          <a:p>
            <a:r>
              <a:rPr lang="ru-RU" dirty="0"/>
              <a:t>Образец </a:t>
            </a:r>
            <a:r>
              <a:rPr lang="ru-RU" dirty="0" smtClean="0"/>
              <a:t>подзаголовка</a:t>
            </a:r>
            <a:endParaRPr lang="ru-RU" dirty="0"/>
          </a:p>
        </p:txBody>
      </p:sp>
    </p:spTree>
    <p:extLst>
      <p:ext uri="{BB962C8B-B14F-4D97-AF65-F5344CB8AC3E}">
        <p14:creationId xmlns:p14="http://schemas.microsoft.com/office/powerpoint/2010/main" xmlns="" val="34107572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1AE6C8-B83E-4133-AE79-0549C5E492F8}" type="datetimeFigureOut">
              <a:rPr lang="ru-RU" smtClean="0"/>
              <a:pPr/>
              <a:t>19.04.2016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BF8332D-128A-43C7-A7C7-040764FD4C7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AE6C8-B83E-4133-AE79-0549C5E492F8}" type="datetimeFigureOut">
              <a:rPr lang="ru-RU" smtClean="0"/>
              <a:pPr/>
              <a:t>19.04.2016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8332D-128A-43C7-A7C7-040764FD4C7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6.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9" Type="http://schemas.openxmlformats.org/officeDocument/2006/relationships/tags" Target="../tags/tag65.xml"/><Relationship Id="rId3" Type="http://schemas.openxmlformats.org/officeDocument/2006/relationships/tags" Target="../tags/tag29.xml"/><Relationship Id="rId21" Type="http://schemas.openxmlformats.org/officeDocument/2006/relationships/tags" Target="../tags/tag47.xml"/><Relationship Id="rId34" Type="http://schemas.openxmlformats.org/officeDocument/2006/relationships/tags" Target="../tags/tag60.xml"/><Relationship Id="rId42" Type="http://schemas.openxmlformats.org/officeDocument/2006/relationships/tags" Target="../tags/tag68.xml"/><Relationship Id="rId47" Type="http://schemas.openxmlformats.org/officeDocument/2006/relationships/tags" Target="../tags/tag73.xml"/><Relationship Id="rId50" Type="http://schemas.openxmlformats.org/officeDocument/2006/relationships/slideLayout" Target="../slideLayouts/slideLayout12.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3" Type="http://schemas.openxmlformats.org/officeDocument/2006/relationships/tags" Target="../tags/tag59.xml"/><Relationship Id="rId38" Type="http://schemas.openxmlformats.org/officeDocument/2006/relationships/tags" Target="../tags/tag64.xml"/><Relationship Id="rId46" Type="http://schemas.openxmlformats.org/officeDocument/2006/relationships/tags" Target="../tags/tag72.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41" Type="http://schemas.openxmlformats.org/officeDocument/2006/relationships/tags" Target="../tags/tag67.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tags" Target="../tags/tag58.xml"/><Relationship Id="rId37" Type="http://schemas.openxmlformats.org/officeDocument/2006/relationships/tags" Target="../tags/tag63.xml"/><Relationship Id="rId40" Type="http://schemas.openxmlformats.org/officeDocument/2006/relationships/tags" Target="../tags/tag66.xml"/><Relationship Id="rId45" Type="http://schemas.openxmlformats.org/officeDocument/2006/relationships/tags" Target="../tags/tag71.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tags" Target="../tags/tag62.xml"/><Relationship Id="rId49" Type="http://schemas.openxmlformats.org/officeDocument/2006/relationships/tags" Target="../tags/tag75.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tags" Target="../tags/tag57.xml"/><Relationship Id="rId44" Type="http://schemas.openxmlformats.org/officeDocument/2006/relationships/tags" Target="../tags/tag70.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 Id="rId35" Type="http://schemas.openxmlformats.org/officeDocument/2006/relationships/tags" Target="../tags/tag61.xml"/><Relationship Id="rId43" Type="http://schemas.openxmlformats.org/officeDocument/2006/relationships/tags" Target="../tags/tag69.xml"/><Relationship Id="rId48" Type="http://schemas.openxmlformats.org/officeDocument/2006/relationships/tags" Target="../tags/tag74.xml"/><Relationship Id="rId8"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107505" y="260648"/>
            <a:ext cx="7992888" cy="1440160"/>
          </a:xfrm>
        </p:spPr>
        <p:txBody>
          <a:bodyPr>
            <a:noAutofit/>
          </a:bodyPr>
          <a:lstStyle/>
          <a:p>
            <a:pPr algn="ctr"/>
            <a:r>
              <a:rPr lang="ru-RU" sz="2000" b="0" dirty="0">
                <a:latin typeface="Times New Roman" pitchFamily="18" charset="0"/>
                <a:cs typeface="Times New Roman" pitchFamily="18" charset="0"/>
              </a:rPr>
              <a:t/>
            </a:r>
            <a:br>
              <a:rPr lang="ru-RU" sz="2000" b="0" dirty="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sz="2000" b="0" smtClean="0">
                <a:latin typeface="Times New Roman" pitchFamily="18" charset="0"/>
                <a:cs typeface="Times New Roman" pitchFamily="18" charset="0"/>
              </a:rPr>
              <a:t/>
            </a:r>
            <a:br>
              <a:rPr sz="2000" b="0" smtClean="0">
                <a:latin typeface="Times New Roman" pitchFamily="18" charset="0"/>
                <a:cs typeface="Times New Roman" pitchFamily="18" charset="0"/>
              </a:rPr>
            </a:br>
            <a:r>
              <a:rPr sz="2000" b="0" smtClean="0">
                <a:solidFill>
                  <a:schemeClr val="tx1"/>
                </a:solidFill>
                <a:latin typeface="Times New Roman" pitchFamily="18" charset="0"/>
                <a:cs typeface="Times New Roman" pitchFamily="18" charset="0"/>
              </a:rPr>
              <a:t>Основные этапы рассмотрения инвестиционных проектов. </a:t>
            </a:r>
            <a:br>
              <a:rPr sz="2000" b="0" smtClean="0">
                <a:solidFill>
                  <a:schemeClr val="tx1"/>
                </a:solidFill>
                <a:latin typeface="Times New Roman" pitchFamily="18" charset="0"/>
                <a:cs typeface="Times New Roman" pitchFamily="18" charset="0"/>
              </a:rPr>
            </a:br>
            <a:r>
              <a:rPr sz="2000" b="0" smtClean="0">
                <a:solidFill>
                  <a:schemeClr val="tx1"/>
                </a:solidFill>
                <a:latin typeface="Times New Roman" pitchFamily="18" charset="0"/>
                <a:cs typeface="Times New Roman" pitchFamily="18" charset="0"/>
              </a:rPr>
              <a:t>Ошибки, которые допускают инициаторы проектов при реализации инвестиционных проектов, реализация которых ведётся по «Схеме взаимодействия при реализации инвестиционных проектов с господдержкой / гос. участием»</a:t>
            </a:r>
            <a:r>
              <a:rPr sz="2000" smtClean="0"/>
              <a:t/>
            </a:r>
            <a:br>
              <a:rPr sz="2000" smtClean="0"/>
            </a:br>
            <a:r>
              <a:rPr lang="ru-RU" sz="2000" b="0" dirty="0" smtClean="0">
                <a:solidFill>
                  <a:prstClr val="white"/>
                </a:solidFill>
                <a:latin typeface="Times New Roman" pitchFamily="18" charset="0"/>
                <a:cs typeface="Times New Roman" pitchFamily="18" charset="0"/>
              </a:rPr>
              <a:t/>
            </a:r>
            <a:br>
              <a:rPr lang="ru-RU" sz="2000" b="0" dirty="0" smtClean="0">
                <a:solidFill>
                  <a:prstClr val="white"/>
                </a:solidFill>
                <a:latin typeface="Times New Roman" pitchFamily="18" charset="0"/>
                <a:cs typeface="Times New Roman" pitchFamily="18" charset="0"/>
              </a:rPr>
            </a:br>
            <a:r>
              <a:rPr lang="ru-RU" sz="2000" b="0" dirty="0" smtClean="0">
                <a:latin typeface="Times New Roman" pitchFamily="18" charset="0"/>
                <a:cs typeface="Times New Roman" pitchFamily="18" charset="0"/>
              </a:rPr>
              <a:t/>
            </a:r>
            <a:br>
              <a:rPr lang="ru-RU" sz="2000" b="0" dirty="0" smtClean="0">
                <a:latin typeface="Times New Roman" pitchFamily="18" charset="0"/>
                <a:cs typeface="Times New Roman" pitchFamily="18" charset="0"/>
              </a:rPr>
            </a:br>
            <a:r>
              <a:rPr lang="ru-RU" sz="2000" b="0" dirty="0">
                <a:latin typeface="Times New Roman" pitchFamily="18" charset="0"/>
                <a:cs typeface="Times New Roman" pitchFamily="18" charset="0"/>
              </a:rPr>
              <a:t/>
            </a:r>
            <a:br>
              <a:rPr lang="ru-RU" sz="2000" b="0" dirty="0">
                <a:latin typeface="Times New Roman" pitchFamily="18" charset="0"/>
                <a:cs typeface="Times New Roman" pitchFamily="18" charset="0"/>
              </a:rPr>
            </a:br>
            <a:endParaRPr lang="ru-RU" sz="2000" b="0" i="1" dirty="0">
              <a:latin typeface="Times New Roman" pitchFamily="18" charset="0"/>
              <a:cs typeface="Times New Roman" pitchFamily="18" charset="0"/>
            </a:endParaRPr>
          </a:p>
        </p:txBody>
      </p:sp>
      <p:sp>
        <p:nvSpPr>
          <p:cNvPr id="7" name="Прямоугольник 6"/>
          <p:cNvSpPr/>
          <p:nvPr/>
        </p:nvSpPr>
        <p:spPr>
          <a:xfrm>
            <a:off x="107504" y="1916832"/>
            <a:ext cx="2736304" cy="2062103"/>
          </a:xfrm>
          <a:prstGeom prst="rect">
            <a:avLst/>
          </a:prstGeom>
        </p:spPr>
        <p:txBody>
          <a:bodyPr wrap="square">
            <a:spAutoFit/>
          </a:bodyPr>
          <a:lstStyle/>
          <a:p>
            <a:pPr algn="r"/>
            <a:r>
              <a:rPr lang="ru-RU" sz="1600" dirty="0" smtClean="0">
                <a:latin typeface="Times New Roman" pitchFamily="18" charset="0"/>
                <a:cs typeface="Times New Roman" pitchFamily="18" charset="0"/>
              </a:rPr>
              <a:t>«Схема реализации инвестиционных проектов с гос. поддержкой / гос. участием»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рамках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«Ежегодной общественной премии «Регионы – устойчивое развитие»</a:t>
            </a:r>
            <a:endParaRPr lang="ru-RU" sz="1600" b="1" u="sng" dirty="0">
              <a:solidFill>
                <a:prstClr val="white"/>
              </a:solidFill>
            </a:endParaRPr>
          </a:p>
        </p:txBody>
      </p:sp>
      <p:sp>
        <p:nvSpPr>
          <p:cNvPr id="8" name="Прямоугольник 7"/>
          <p:cNvSpPr/>
          <p:nvPr/>
        </p:nvSpPr>
        <p:spPr>
          <a:xfrm>
            <a:off x="179512" y="4437112"/>
            <a:ext cx="2592288" cy="1569660"/>
          </a:xfrm>
          <a:prstGeom prst="rect">
            <a:avLst/>
          </a:prstGeom>
        </p:spPr>
        <p:txBody>
          <a:bodyPr wrap="square">
            <a:spAutoFit/>
          </a:bodyPr>
          <a:lstStyle/>
          <a:p>
            <a:pPr algn="r"/>
            <a:r>
              <a:rPr lang="ru-RU" sz="1200" dirty="0" smtClean="0">
                <a:solidFill>
                  <a:prstClr val="black"/>
                </a:solidFill>
                <a:latin typeface="Times New Roman" pitchFamily="18" charset="0"/>
                <a:cs typeface="Times New Roman" pitchFamily="18" charset="0"/>
              </a:rPr>
              <a:t>Управление по работе </a:t>
            </a:r>
          </a:p>
          <a:p>
            <a:pPr algn="r"/>
            <a:r>
              <a:rPr lang="ru-RU" sz="1200" dirty="0" smtClean="0">
                <a:solidFill>
                  <a:prstClr val="black"/>
                </a:solidFill>
                <a:latin typeface="Times New Roman" pitchFamily="18" charset="0"/>
                <a:cs typeface="Times New Roman" pitchFamily="18" charset="0"/>
              </a:rPr>
              <a:t>с субъектами РФ </a:t>
            </a:r>
          </a:p>
          <a:p>
            <a:pPr algn="r"/>
            <a:r>
              <a:rPr lang="ru-RU" sz="1200" dirty="0" smtClean="0">
                <a:solidFill>
                  <a:prstClr val="black"/>
                </a:solidFill>
                <a:latin typeface="Times New Roman" pitchFamily="18" charset="0"/>
                <a:cs typeface="Times New Roman" pitchFamily="18" charset="0"/>
              </a:rPr>
              <a:t>ОАО «Сбербанк России»</a:t>
            </a:r>
          </a:p>
          <a:p>
            <a:pPr algn="r"/>
            <a:endParaRPr lang="ru-RU" sz="1200" dirty="0" smtClean="0">
              <a:solidFill>
                <a:prstClr val="black"/>
              </a:solidFill>
              <a:latin typeface="Times New Roman" pitchFamily="18" charset="0"/>
              <a:cs typeface="Times New Roman" pitchFamily="18" charset="0"/>
            </a:endParaRPr>
          </a:p>
          <a:p>
            <a:pPr algn="r"/>
            <a:r>
              <a:rPr lang="ru-RU" sz="1200" b="1" dirty="0" smtClean="0">
                <a:solidFill>
                  <a:prstClr val="black"/>
                </a:solidFill>
                <a:latin typeface="Times New Roman" pitchFamily="18" charset="0"/>
                <a:cs typeface="Times New Roman" pitchFamily="18" charset="0"/>
              </a:rPr>
              <a:t>Оргкомитет </a:t>
            </a:r>
            <a:r>
              <a:rPr lang="ru-RU" sz="1200" b="1" dirty="0">
                <a:solidFill>
                  <a:prstClr val="black"/>
                </a:solidFill>
                <a:latin typeface="Times New Roman" pitchFamily="18" charset="0"/>
                <a:cs typeface="Times New Roman" pitchFamily="18" charset="0"/>
              </a:rPr>
              <a:t>Конкурса </a:t>
            </a:r>
          </a:p>
          <a:p>
            <a:pPr algn="r"/>
            <a:r>
              <a:rPr lang="ru-RU" sz="1200" b="1" dirty="0">
                <a:solidFill>
                  <a:prstClr val="black"/>
                </a:solidFill>
                <a:latin typeface="Times New Roman" pitchFamily="18" charset="0"/>
                <a:cs typeface="Times New Roman" pitchFamily="18" charset="0"/>
              </a:rPr>
              <a:t>«Ежегодная общественная премия </a:t>
            </a:r>
          </a:p>
          <a:p>
            <a:pPr algn="r"/>
            <a:r>
              <a:rPr lang="ru-RU" sz="1200" b="1" dirty="0">
                <a:solidFill>
                  <a:prstClr val="black"/>
                </a:solidFill>
                <a:latin typeface="Times New Roman" pitchFamily="18" charset="0"/>
                <a:cs typeface="Times New Roman" pitchFamily="18" charset="0"/>
              </a:rPr>
              <a:t>«Регионы – устойчивое развитие</a:t>
            </a:r>
            <a:r>
              <a:rPr lang="ru-RU" sz="1200" b="1" dirty="0" smtClean="0">
                <a:solidFill>
                  <a:prstClr val="black"/>
                </a:solidFill>
                <a:latin typeface="Times New Roman" pitchFamily="18" charset="0"/>
                <a:cs typeface="Times New Roman" pitchFamily="18" charset="0"/>
              </a:rPr>
              <a:t>»</a:t>
            </a:r>
          </a:p>
          <a:p>
            <a:pPr algn="r"/>
            <a:r>
              <a:rPr lang="ru-RU" sz="1200" b="1" dirty="0" err="1" smtClean="0">
                <a:solidFill>
                  <a:prstClr val="black"/>
                </a:solidFill>
                <a:latin typeface="Times New Roman" pitchFamily="18" charset="0"/>
                <a:cs typeface="Times New Roman" pitchFamily="18" charset="0"/>
              </a:rPr>
              <a:t>Поправкина</a:t>
            </a:r>
            <a:r>
              <a:rPr lang="ru-RU" sz="1200" b="1" dirty="0" smtClean="0">
                <a:solidFill>
                  <a:prstClr val="black"/>
                </a:solidFill>
                <a:latin typeface="Times New Roman" pitchFamily="18" charset="0"/>
                <a:cs typeface="Times New Roman" pitchFamily="18" charset="0"/>
              </a:rPr>
              <a:t> Татьяна Викторовна</a:t>
            </a:r>
          </a:p>
        </p:txBody>
      </p:sp>
    </p:spTree>
    <p:extLst>
      <p:ext uri="{BB962C8B-B14F-4D97-AF65-F5344CB8AC3E}">
        <p14:creationId xmlns:p14="http://schemas.microsoft.com/office/powerpoint/2010/main" xmlns="" val="16291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9</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4020396" cy="369332"/>
          </a:xfrm>
          <a:prstGeom prst="rect">
            <a:avLst/>
          </a:prstGeom>
          <a:noFill/>
        </p:spPr>
        <p:txBody>
          <a:bodyPr wrap="none" rtlCol="0">
            <a:spAutoFit/>
          </a:bodyPr>
          <a:lstStyle/>
          <a:p>
            <a:r>
              <a:rPr lang="ru-RU" dirty="0" smtClean="0">
                <a:latin typeface="Times New Roman" pitchFamily="18" charset="0"/>
                <a:cs typeface="Times New Roman" pitchFamily="18" charset="0"/>
              </a:rPr>
              <a:t>Замечания по документам по Проекту. </a:t>
            </a:r>
          </a:p>
        </p:txBody>
      </p:sp>
      <p:sp>
        <p:nvSpPr>
          <p:cNvPr id="5" name="Скругленный прямоугольник 4"/>
          <p:cNvSpPr/>
          <p:nvPr/>
        </p:nvSpPr>
        <p:spPr>
          <a:xfrm>
            <a:off x="4860032" y="1451103"/>
            <a:ext cx="4176464" cy="2409945"/>
          </a:xfrm>
          <a:prstGeom prst="round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Скругленный прямоугольник 5"/>
          <p:cNvSpPr/>
          <p:nvPr/>
        </p:nvSpPr>
        <p:spPr>
          <a:xfrm>
            <a:off x="107504" y="2060848"/>
            <a:ext cx="4176464" cy="4536504"/>
          </a:xfrm>
          <a:prstGeom prst="roundRect">
            <a:avLst/>
          </a:prstGeom>
          <a:noFill/>
          <a:ln>
            <a:solidFill>
              <a:srgbClr val="8EBB1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p>
        </p:txBody>
      </p:sp>
      <p:grpSp>
        <p:nvGrpSpPr>
          <p:cNvPr id="9" name="Группа 8"/>
          <p:cNvGrpSpPr/>
          <p:nvPr/>
        </p:nvGrpSpPr>
        <p:grpSpPr>
          <a:xfrm>
            <a:off x="355177" y="2467044"/>
            <a:ext cx="3352727" cy="1845216"/>
            <a:chOff x="5395737" y="4785029"/>
            <a:chExt cx="3352727" cy="1845216"/>
          </a:xfrm>
        </p:grpSpPr>
        <p:sp>
          <p:nvSpPr>
            <p:cNvPr id="10" name="TextBox 9"/>
            <p:cNvSpPr txBox="1"/>
            <p:nvPr/>
          </p:nvSpPr>
          <p:spPr>
            <a:xfrm>
              <a:off x="5395737" y="4785029"/>
              <a:ext cx="1512168" cy="523220"/>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Инициатор проекта</a:t>
              </a:r>
              <a:endParaRPr lang="ru-RU" sz="1400" dirty="0">
                <a:latin typeface="Times New Roman" pitchFamily="18" charset="0"/>
                <a:cs typeface="Times New Roman" pitchFamily="18" charset="0"/>
              </a:endParaRPr>
            </a:p>
          </p:txBody>
        </p:sp>
        <p:sp>
          <p:nvSpPr>
            <p:cNvPr id="11" name="TextBox 10"/>
            <p:cNvSpPr txBox="1"/>
            <p:nvPr/>
          </p:nvSpPr>
          <p:spPr>
            <a:xfrm>
              <a:off x="7524328" y="4785029"/>
              <a:ext cx="1224136" cy="523220"/>
            </a:xfrm>
            <a:prstGeom prst="rect">
              <a:avLst/>
            </a:prstGeom>
            <a:solidFill>
              <a:srgbClr val="0099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Со-</a:t>
              </a:r>
            </a:p>
            <a:p>
              <a:pPr algn="ctr"/>
              <a:r>
                <a:rPr lang="ru-RU" sz="1400" dirty="0" smtClean="0">
                  <a:latin typeface="Times New Roman" pitchFamily="18" charset="0"/>
                  <a:cs typeface="Times New Roman" pitchFamily="18" charset="0"/>
                </a:rPr>
                <a:t>инвестор</a:t>
              </a:r>
              <a:endParaRPr lang="ru-RU" sz="1400" dirty="0">
                <a:latin typeface="Times New Roman" pitchFamily="18" charset="0"/>
                <a:cs typeface="Times New Roman" pitchFamily="18" charset="0"/>
              </a:endParaRPr>
            </a:p>
          </p:txBody>
        </p:sp>
        <p:sp>
          <p:nvSpPr>
            <p:cNvPr id="13" name="TextBox 12"/>
            <p:cNvSpPr txBox="1"/>
            <p:nvPr/>
          </p:nvSpPr>
          <p:spPr>
            <a:xfrm>
              <a:off x="6516216" y="6107025"/>
              <a:ext cx="1224500" cy="523220"/>
            </a:xfrm>
            <a:prstGeom prst="rect">
              <a:avLst/>
            </a:prstGeom>
            <a:solidFill>
              <a:srgbClr val="0099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Проектный институт</a:t>
              </a:r>
              <a:endParaRPr lang="ru-RU" sz="1400" dirty="0">
                <a:latin typeface="Times New Roman" pitchFamily="18" charset="0"/>
                <a:cs typeface="Times New Roman" pitchFamily="18" charset="0"/>
              </a:endParaRPr>
            </a:p>
          </p:txBody>
        </p:sp>
        <p:cxnSp>
          <p:nvCxnSpPr>
            <p:cNvPr id="16" name="Соединительная линия уступом 15"/>
            <p:cNvCxnSpPr>
              <a:stCxn id="11" idx="2"/>
              <a:endCxn id="13" idx="0"/>
            </p:cNvCxnSpPr>
            <p:nvPr/>
          </p:nvCxnSpPr>
          <p:spPr>
            <a:xfrm rot="5400000">
              <a:off x="7233043" y="5203672"/>
              <a:ext cx="798776" cy="1007930"/>
            </a:xfrm>
            <a:prstGeom prst="bentConnector3">
              <a:avLst>
                <a:gd name="adj1" fmla="val 50000"/>
              </a:avLst>
            </a:prstGeom>
            <a:ln w="19050">
              <a:solidFill>
                <a:srgbClr val="FF66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51520" y="1124744"/>
            <a:ext cx="3744416" cy="861774"/>
          </a:xfrm>
          <a:prstGeom prst="rect">
            <a:avLst/>
          </a:prstGeom>
          <a:noFill/>
        </p:spPr>
        <p:txBody>
          <a:bodyPr wrap="square" rtlCol="0">
            <a:spAutoFit/>
          </a:bodyPr>
          <a:lstStyle/>
          <a:p>
            <a:pPr algn="ctr"/>
            <a:r>
              <a:rPr lang="ru-RU" sz="2400" b="1" dirty="0" smtClean="0">
                <a:solidFill>
                  <a:srgbClr val="009900"/>
                </a:solidFill>
                <a:latin typeface="Times New Roman" pitchFamily="18" charset="0"/>
                <a:ea typeface="Arial Unicode MS" pitchFamily="34" charset="-128"/>
                <a:cs typeface="Times New Roman" pitchFamily="18" charset="0"/>
              </a:rPr>
              <a:t>С инвестором </a:t>
            </a:r>
            <a:br>
              <a:rPr lang="ru-RU" sz="2400" b="1" dirty="0" smtClean="0">
                <a:solidFill>
                  <a:srgbClr val="009900"/>
                </a:solidFill>
                <a:latin typeface="Times New Roman" pitchFamily="18" charset="0"/>
                <a:ea typeface="Arial Unicode MS" pitchFamily="34" charset="-128"/>
                <a:cs typeface="Times New Roman" pitchFamily="18" charset="0"/>
              </a:rPr>
            </a:br>
            <a:r>
              <a:rPr lang="ru-RU" sz="1300" b="1" dirty="0" smtClean="0">
                <a:solidFill>
                  <a:srgbClr val="009900"/>
                </a:solidFill>
                <a:latin typeface="Times New Roman" pitchFamily="18" charset="0"/>
                <a:ea typeface="Arial Unicode MS" pitchFamily="34" charset="-128"/>
                <a:cs typeface="Times New Roman" pitchFamily="18" charset="0"/>
              </a:rPr>
              <a:t>(стадия разработки ПСД и создание Спецкомпании)</a:t>
            </a:r>
          </a:p>
        </p:txBody>
      </p:sp>
      <p:sp>
        <p:nvSpPr>
          <p:cNvPr id="22" name="Прямоугольник 21"/>
          <p:cNvSpPr/>
          <p:nvPr/>
        </p:nvSpPr>
        <p:spPr>
          <a:xfrm>
            <a:off x="323528" y="3053685"/>
            <a:ext cx="684567" cy="375315"/>
          </a:xfrm>
          <a:prstGeom prst="rect">
            <a:avLst/>
          </a:prstGeom>
          <a:pattFill prst="pct20">
            <a:fgClr>
              <a:srgbClr val="FF6600"/>
            </a:fgClr>
            <a:bgClr>
              <a:schemeClr val="bg1"/>
            </a:bgClr>
          </a:patt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ru-RU" sz="1100"/>
          </a:p>
        </p:txBody>
      </p:sp>
      <p:sp>
        <p:nvSpPr>
          <p:cNvPr id="23" name="TextBox 22"/>
          <p:cNvSpPr txBox="1"/>
          <p:nvPr/>
        </p:nvSpPr>
        <p:spPr>
          <a:xfrm>
            <a:off x="251520" y="3068960"/>
            <a:ext cx="881196" cy="400110"/>
          </a:xfrm>
          <a:prstGeom prst="rect">
            <a:avLst/>
          </a:prstGeom>
          <a:noFill/>
        </p:spPr>
        <p:txBody>
          <a:bodyPr wrap="square" rtlCol="0">
            <a:spAutoFit/>
          </a:bodyPr>
          <a:lstStyle/>
          <a:p>
            <a:pPr algn="ctr"/>
            <a:r>
              <a:rPr lang="ru-RU" sz="2000" b="1" dirty="0" smtClean="0">
                <a:solidFill>
                  <a:srgbClr val="FF6600"/>
                </a:solidFill>
                <a:effectLst>
                  <a:outerShdw blurRad="38100" dist="38100" dir="2700000" algn="tl">
                    <a:srgbClr val="000000">
                      <a:alpha val="43137"/>
                    </a:srgbClr>
                  </a:outerShdw>
                </a:effectLst>
              </a:rPr>
              <a:t>53</a:t>
            </a:r>
            <a:r>
              <a:rPr lang="en-US" sz="2000" b="1" dirty="0" smtClean="0">
                <a:solidFill>
                  <a:srgbClr val="FF6600"/>
                </a:solidFill>
                <a:effectLst>
                  <a:outerShdw blurRad="38100" dist="38100" dir="2700000" algn="tl">
                    <a:srgbClr val="000000">
                      <a:alpha val="43137"/>
                    </a:srgbClr>
                  </a:outerShdw>
                </a:effectLst>
              </a:rPr>
              <a:t>%</a:t>
            </a:r>
            <a:endParaRPr lang="ru-RU" sz="2000" b="1" dirty="0" smtClean="0">
              <a:solidFill>
                <a:srgbClr val="FF6600"/>
              </a:solidFill>
              <a:effectLst>
                <a:outerShdw blurRad="38100" dist="38100" dir="2700000" algn="tl">
                  <a:srgbClr val="000000">
                    <a:alpha val="43137"/>
                  </a:srgbClr>
                </a:outerShdw>
              </a:effectLst>
            </a:endParaRPr>
          </a:p>
        </p:txBody>
      </p:sp>
      <p:grpSp>
        <p:nvGrpSpPr>
          <p:cNvPr id="26" name="Группа 34"/>
          <p:cNvGrpSpPr/>
          <p:nvPr/>
        </p:nvGrpSpPr>
        <p:grpSpPr>
          <a:xfrm>
            <a:off x="5198435" y="1832049"/>
            <a:ext cx="3407635" cy="523220"/>
            <a:chOff x="5395737" y="4785029"/>
            <a:chExt cx="3407635" cy="523220"/>
          </a:xfrm>
        </p:grpSpPr>
        <p:sp>
          <p:nvSpPr>
            <p:cNvPr id="27" name="TextBox 26"/>
            <p:cNvSpPr txBox="1"/>
            <p:nvPr/>
          </p:nvSpPr>
          <p:spPr>
            <a:xfrm>
              <a:off x="5395737" y="4785029"/>
              <a:ext cx="1512168" cy="523220"/>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Инициатор проекта</a:t>
              </a:r>
              <a:endParaRPr lang="ru-RU" sz="1400" dirty="0">
                <a:latin typeface="Times New Roman" pitchFamily="18" charset="0"/>
                <a:cs typeface="Times New Roman" pitchFamily="18" charset="0"/>
              </a:endParaRPr>
            </a:p>
          </p:txBody>
        </p:sp>
        <p:sp>
          <p:nvSpPr>
            <p:cNvPr id="28" name="TextBox 27"/>
            <p:cNvSpPr txBox="1"/>
            <p:nvPr/>
          </p:nvSpPr>
          <p:spPr>
            <a:xfrm>
              <a:off x="7579236" y="4785029"/>
              <a:ext cx="1224136" cy="52322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Проектный институт</a:t>
              </a:r>
              <a:endParaRPr lang="ru-RU" sz="1400" dirty="0">
                <a:latin typeface="Times New Roman" pitchFamily="18" charset="0"/>
                <a:cs typeface="Times New Roman" pitchFamily="18" charset="0"/>
              </a:endParaRPr>
            </a:p>
          </p:txBody>
        </p:sp>
        <p:cxnSp>
          <p:nvCxnSpPr>
            <p:cNvPr id="31" name="Прямая со стрелкой 30"/>
            <p:cNvCxnSpPr>
              <a:stCxn id="27" idx="3"/>
              <a:endCxn id="28" idx="1"/>
            </p:cNvCxnSpPr>
            <p:nvPr/>
          </p:nvCxnSpPr>
          <p:spPr>
            <a:xfrm>
              <a:off x="6907905" y="5046639"/>
              <a:ext cx="671331" cy="0"/>
            </a:xfrm>
            <a:prstGeom prst="straightConnector1">
              <a:avLst/>
            </a:prstGeom>
            <a:ln w="19050">
              <a:solidFill>
                <a:srgbClr val="FF66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35" name="Прямоугольник 34"/>
          <p:cNvSpPr/>
          <p:nvPr/>
        </p:nvSpPr>
        <p:spPr>
          <a:xfrm>
            <a:off x="6678954" y="1472009"/>
            <a:ext cx="684567" cy="375315"/>
          </a:xfrm>
          <a:prstGeom prst="rect">
            <a:avLst/>
          </a:prstGeom>
          <a:pattFill prst="pct20">
            <a:fgClr>
              <a:srgbClr val="FF6600"/>
            </a:fgClr>
            <a:bgClr>
              <a:schemeClr val="bg1"/>
            </a:bgClr>
          </a:patt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ru-RU" sz="1100"/>
          </a:p>
        </p:txBody>
      </p:sp>
      <p:sp>
        <p:nvSpPr>
          <p:cNvPr id="36" name="TextBox 35"/>
          <p:cNvSpPr txBox="1"/>
          <p:nvPr/>
        </p:nvSpPr>
        <p:spPr>
          <a:xfrm>
            <a:off x="6606946" y="1472009"/>
            <a:ext cx="881196" cy="400110"/>
          </a:xfrm>
          <a:prstGeom prst="rect">
            <a:avLst/>
          </a:prstGeom>
          <a:noFill/>
        </p:spPr>
        <p:txBody>
          <a:bodyPr wrap="square" rtlCol="0">
            <a:spAutoFit/>
          </a:bodyPr>
          <a:lstStyle/>
          <a:p>
            <a:pPr algn="ctr"/>
            <a:r>
              <a:rPr lang="en-US" sz="2000" b="1" dirty="0" smtClean="0">
                <a:solidFill>
                  <a:srgbClr val="FF6600"/>
                </a:solidFill>
                <a:effectLst>
                  <a:outerShdw blurRad="38100" dist="38100" dir="2700000" algn="tl">
                    <a:srgbClr val="000000">
                      <a:alpha val="43137"/>
                    </a:srgbClr>
                  </a:outerShdw>
                </a:effectLst>
              </a:rPr>
              <a:t>10</a:t>
            </a:r>
            <a:r>
              <a:rPr lang="ru-RU" sz="2000" b="1" dirty="0" smtClean="0">
                <a:solidFill>
                  <a:srgbClr val="FF6600"/>
                </a:solidFill>
                <a:effectLst>
                  <a:outerShdw blurRad="38100" dist="38100" dir="2700000" algn="tl">
                    <a:srgbClr val="000000">
                      <a:alpha val="43137"/>
                    </a:srgbClr>
                  </a:outerShdw>
                </a:effectLst>
              </a:rPr>
              <a:t>0</a:t>
            </a:r>
            <a:r>
              <a:rPr lang="en-US" sz="2000" b="1" dirty="0" smtClean="0">
                <a:solidFill>
                  <a:srgbClr val="FF6600"/>
                </a:solidFill>
                <a:effectLst>
                  <a:outerShdw blurRad="38100" dist="38100" dir="2700000" algn="tl">
                    <a:srgbClr val="000000">
                      <a:alpha val="43137"/>
                    </a:srgbClr>
                  </a:outerShdw>
                </a:effectLst>
              </a:rPr>
              <a:t>%</a:t>
            </a:r>
            <a:endParaRPr lang="ru-RU" sz="2000" b="1" dirty="0" smtClean="0">
              <a:solidFill>
                <a:srgbClr val="FF6600"/>
              </a:solidFill>
              <a:effectLst>
                <a:outerShdw blurRad="38100" dist="38100" dir="2700000" algn="tl">
                  <a:srgbClr val="000000">
                    <a:alpha val="43137"/>
                  </a:srgbClr>
                </a:outerShdw>
              </a:effectLst>
            </a:endParaRPr>
          </a:p>
        </p:txBody>
      </p:sp>
      <p:sp>
        <p:nvSpPr>
          <p:cNvPr id="38" name="TextBox 37"/>
          <p:cNvSpPr txBox="1"/>
          <p:nvPr/>
        </p:nvSpPr>
        <p:spPr>
          <a:xfrm>
            <a:off x="5111878" y="980728"/>
            <a:ext cx="3744416" cy="461665"/>
          </a:xfrm>
          <a:prstGeom prst="rect">
            <a:avLst/>
          </a:prstGeom>
          <a:noFill/>
        </p:spPr>
        <p:txBody>
          <a:bodyPr wrap="square" rtlCol="0">
            <a:spAutoFit/>
          </a:bodyPr>
          <a:lstStyle/>
          <a:p>
            <a:pPr algn="ctr"/>
            <a:r>
              <a:rPr lang="ru-RU" sz="2400" b="1" dirty="0" smtClean="0">
                <a:solidFill>
                  <a:srgbClr val="FF660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Без со-инвестора</a:t>
            </a:r>
          </a:p>
        </p:txBody>
      </p:sp>
      <p:cxnSp>
        <p:nvCxnSpPr>
          <p:cNvPr id="40" name="Соединительная линия уступом 39"/>
          <p:cNvCxnSpPr>
            <a:stCxn id="10" idx="2"/>
          </p:cNvCxnSpPr>
          <p:nvPr/>
        </p:nvCxnSpPr>
        <p:spPr>
          <a:xfrm rot="16200000" flipH="1">
            <a:off x="1110094" y="2991430"/>
            <a:ext cx="798778" cy="796445"/>
          </a:xfrm>
          <a:prstGeom prst="bentConnector3">
            <a:avLst>
              <a:gd name="adj1" fmla="val 50000"/>
            </a:avLst>
          </a:prstGeom>
          <a:ln w="19050">
            <a:solidFill>
              <a:srgbClr val="FF66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Прямоугольник 55"/>
          <p:cNvSpPr/>
          <p:nvPr/>
        </p:nvSpPr>
        <p:spPr>
          <a:xfrm>
            <a:off x="3131840" y="3068960"/>
            <a:ext cx="684567" cy="375315"/>
          </a:xfrm>
          <a:prstGeom prst="rect">
            <a:avLst/>
          </a:prstGeom>
          <a:pattFill prst="pct20">
            <a:fgClr>
              <a:srgbClr val="FF6600"/>
            </a:fgClr>
            <a:bgClr>
              <a:schemeClr val="bg1"/>
            </a:bgClr>
          </a:patt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ru-RU" sz="1100"/>
          </a:p>
        </p:txBody>
      </p:sp>
      <p:sp>
        <p:nvSpPr>
          <p:cNvPr id="57" name="TextBox 56"/>
          <p:cNvSpPr txBox="1"/>
          <p:nvPr/>
        </p:nvSpPr>
        <p:spPr>
          <a:xfrm>
            <a:off x="3059832" y="3068960"/>
            <a:ext cx="881196" cy="400110"/>
          </a:xfrm>
          <a:prstGeom prst="rect">
            <a:avLst/>
          </a:prstGeom>
          <a:noFill/>
        </p:spPr>
        <p:txBody>
          <a:bodyPr wrap="square" rtlCol="0">
            <a:spAutoFit/>
          </a:bodyPr>
          <a:lstStyle/>
          <a:p>
            <a:pPr algn="ctr"/>
            <a:r>
              <a:rPr lang="ru-RU" sz="2000" b="1" dirty="0" smtClean="0">
                <a:solidFill>
                  <a:srgbClr val="FF6600"/>
                </a:solidFill>
                <a:effectLst>
                  <a:outerShdw blurRad="38100" dist="38100" dir="2700000" algn="tl">
                    <a:srgbClr val="000000">
                      <a:alpha val="43137"/>
                    </a:srgbClr>
                  </a:outerShdw>
                </a:effectLst>
              </a:rPr>
              <a:t>47</a:t>
            </a:r>
            <a:r>
              <a:rPr lang="en-US" sz="2000" b="1" dirty="0" smtClean="0">
                <a:solidFill>
                  <a:srgbClr val="FF6600"/>
                </a:solidFill>
                <a:effectLst>
                  <a:outerShdw blurRad="38100" dist="38100" dir="2700000" algn="tl">
                    <a:srgbClr val="000000">
                      <a:alpha val="43137"/>
                    </a:srgbClr>
                  </a:outerShdw>
                </a:effectLst>
              </a:rPr>
              <a:t>%</a:t>
            </a:r>
            <a:endParaRPr lang="ru-RU" sz="2000" b="1" dirty="0" smtClean="0">
              <a:solidFill>
                <a:srgbClr val="FF6600"/>
              </a:solidFill>
              <a:effectLst>
                <a:outerShdw blurRad="38100" dist="38100" dir="2700000" algn="tl">
                  <a:srgbClr val="000000">
                    <a:alpha val="43137"/>
                  </a:srgbClr>
                </a:outerShdw>
              </a:effectLst>
            </a:endParaRPr>
          </a:p>
        </p:txBody>
      </p:sp>
      <p:grpSp>
        <p:nvGrpSpPr>
          <p:cNvPr id="58" name="Группа 57"/>
          <p:cNvGrpSpPr/>
          <p:nvPr/>
        </p:nvGrpSpPr>
        <p:grpSpPr>
          <a:xfrm>
            <a:off x="395536" y="4581128"/>
            <a:ext cx="3352727" cy="1614384"/>
            <a:chOff x="5395737" y="4785029"/>
            <a:chExt cx="3352727" cy="1614384"/>
          </a:xfrm>
        </p:grpSpPr>
        <p:sp>
          <p:nvSpPr>
            <p:cNvPr id="59" name="TextBox 58"/>
            <p:cNvSpPr txBox="1"/>
            <p:nvPr/>
          </p:nvSpPr>
          <p:spPr>
            <a:xfrm>
              <a:off x="5395737" y="4785029"/>
              <a:ext cx="1512168" cy="523220"/>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Инициатор проекта</a:t>
              </a:r>
              <a:endParaRPr lang="ru-RU" sz="1400" dirty="0">
                <a:latin typeface="Times New Roman" pitchFamily="18" charset="0"/>
                <a:cs typeface="Times New Roman" pitchFamily="18" charset="0"/>
              </a:endParaRPr>
            </a:p>
          </p:txBody>
        </p:sp>
        <p:sp>
          <p:nvSpPr>
            <p:cNvPr id="60" name="TextBox 59"/>
            <p:cNvSpPr txBox="1"/>
            <p:nvPr/>
          </p:nvSpPr>
          <p:spPr>
            <a:xfrm>
              <a:off x="7524328" y="4785029"/>
              <a:ext cx="1224136" cy="523220"/>
            </a:xfrm>
            <a:prstGeom prst="rect">
              <a:avLst/>
            </a:prstGeom>
            <a:solidFill>
              <a:srgbClr val="0099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Со-</a:t>
              </a:r>
            </a:p>
            <a:p>
              <a:pPr algn="ctr"/>
              <a:r>
                <a:rPr lang="ru-RU" sz="1400" dirty="0" smtClean="0">
                  <a:latin typeface="Times New Roman" pitchFamily="18" charset="0"/>
                  <a:cs typeface="Times New Roman" pitchFamily="18" charset="0"/>
                </a:rPr>
                <a:t>инвестор</a:t>
              </a:r>
              <a:endParaRPr lang="ru-RU" sz="1400" dirty="0">
                <a:latin typeface="Times New Roman" pitchFamily="18" charset="0"/>
                <a:cs typeface="Times New Roman" pitchFamily="18" charset="0"/>
              </a:endParaRPr>
            </a:p>
          </p:txBody>
        </p:sp>
        <p:sp>
          <p:nvSpPr>
            <p:cNvPr id="61" name="TextBox 60"/>
            <p:cNvSpPr txBox="1"/>
            <p:nvPr/>
          </p:nvSpPr>
          <p:spPr>
            <a:xfrm>
              <a:off x="6516215" y="6107025"/>
              <a:ext cx="1255785" cy="292388"/>
            </a:xfrm>
            <a:prstGeom prst="rect">
              <a:avLst/>
            </a:prstGeom>
            <a:solidFill>
              <a:srgbClr val="0099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300" dirty="0" smtClean="0">
                  <a:latin typeface="Times New Roman" pitchFamily="18" charset="0"/>
                  <a:cs typeface="Times New Roman" pitchFamily="18" charset="0"/>
                </a:rPr>
                <a:t>Спецкомпания</a:t>
              </a:r>
              <a:endParaRPr lang="ru-RU" sz="1300" dirty="0">
                <a:latin typeface="Times New Roman" pitchFamily="18" charset="0"/>
                <a:cs typeface="Times New Roman" pitchFamily="18" charset="0"/>
              </a:endParaRPr>
            </a:p>
          </p:txBody>
        </p:sp>
        <p:cxnSp>
          <p:nvCxnSpPr>
            <p:cNvPr id="62" name="Соединительная линия уступом 61"/>
            <p:cNvCxnSpPr>
              <a:stCxn id="60" idx="2"/>
              <a:endCxn id="61" idx="0"/>
            </p:cNvCxnSpPr>
            <p:nvPr/>
          </p:nvCxnSpPr>
          <p:spPr>
            <a:xfrm rot="5400000">
              <a:off x="7240864" y="5211493"/>
              <a:ext cx="798776" cy="992288"/>
            </a:xfrm>
            <a:prstGeom prst="bentConnector3">
              <a:avLst>
                <a:gd name="adj1" fmla="val 50000"/>
              </a:avLst>
            </a:prstGeom>
            <a:ln w="19050">
              <a:solidFill>
                <a:srgbClr val="FF6600"/>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63" name="Соединительная линия уступом 62"/>
          <p:cNvCxnSpPr/>
          <p:nvPr/>
        </p:nvCxnSpPr>
        <p:spPr>
          <a:xfrm rot="16200000" flipH="1">
            <a:off x="1114449" y="5086351"/>
            <a:ext cx="798778" cy="796445"/>
          </a:xfrm>
          <a:prstGeom prst="bentConnector3">
            <a:avLst>
              <a:gd name="adj1" fmla="val 50000"/>
            </a:avLst>
          </a:prstGeom>
          <a:ln w="19050">
            <a:solidFill>
              <a:srgbClr val="FF66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0" y="5085184"/>
            <a:ext cx="1115616" cy="400110"/>
          </a:xfrm>
          <a:prstGeom prst="rect">
            <a:avLst/>
          </a:prstGeom>
          <a:noFill/>
        </p:spPr>
        <p:txBody>
          <a:bodyPr wrap="square" rtlCol="0">
            <a:spAutoFit/>
          </a:bodyPr>
          <a:lstStyle/>
          <a:p>
            <a:pPr algn="ctr"/>
            <a:r>
              <a:rPr lang="ru-RU" sz="1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1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затраты ПСД</a:t>
            </a:r>
          </a:p>
        </p:txBody>
      </p:sp>
      <p:sp>
        <p:nvSpPr>
          <p:cNvPr id="68" name="TextBox 67"/>
          <p:cNvSpPr txBox="1"/>
          <p:nvPr/>
        </p:nvSpPr>
        <p:spPr>
          <a:xfrm>
            <a:off x="3203848" y="5117122"/>
            <a:ext cx="1008112" cy="400110"/>
          </a:xfrm>
          <a:prstGeom prst="rect">
            <a:avLst/>
          </a:prstGeom>
          <a:noFill/>
        </p:spPr>
        <p:txBody>
          <a:bodyPr wrap="square" rtlCol="0">
            <a:spAutoFit/>
          </a:bodyPr>
          <a:lstStyle/>
          <a:p>
            <a:pPr algn="ctr"/>
            <a:r>
              <a:rPr lang="ru-RU" sz="1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30</a:t>
            </a:r>
            <a:r>
              <a:rPr lang="en-US" sz="1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затраты ПСД</a:t>
            </a:r>
          </a:p>
        </p:txBody>
      </p:sp>
      <p:sp>
        <p:nvSpPr>
          <p:cNvPr id="70" name="TextBox 69"/>
          <p:cNvSpPr txBox="1"/>
          <p:nvPr/>
        </p:nvSpPr>
        <p:spPr>
          <a:xfrm>
            <a:off x="179512" y="5661248"/>
            <a:ext cx="1463862" cy="707886"/>
          </a:xfrm>
          <a:prstGeom prst="rect">
            <a:avLst/>
          </a:prstGeom>
          <a:noFill/>
        </p:spPr>
        <p:txBody>
          <a:bodyPr wrap="none" rtlCol="0">
            <a:spAutoFit/>
          </a:bodyPr>
          <a:lstStyle/>
          <a:p>
            <a:pPr>
              <a:buFont typeface="Arial" pitchFamily="34" charset="0"/>
              <a:buChar char="•"/>
            </a:pPr>
            <a:r>
              <a:rPr lang="ru-RU" sz="1000" dirty="0" smtClean="0">
                <a:solidFill>
                  <a:srgbClr val="009900"/>
                </a:solidFill>
                <a:latin typeface="Times New Roman" pitchFamily="18" charset="0"/>
                <a:cs typeface="Times New Roman" pitchFamily="18" charset="0"/>
              </a:rPr>
              <a:t>Права на ПСД</a:t>
            </a:r>
          </a:p>
          <a:p>
            <a:pPr>
              <a:buFont typeface="Arial" pitchFamily="34" charset="0"/>
              <a:buChar char="•"/>
            </a:pPr>
            <a:r>
              <a:rPr lang="ru-RU" sz="1000" dirty="0" smtClean="0">
                <a:solidFill>
                  <a:srgbClr val="009900"/>
                </a:solidFill>
                <a:latin typeface="Times New Roman" pitchFamily="18" charset="0"/>
                <a:cs typeface="Times New Roman" pitchFamily="18" charset="0"/>
              </a:rPr>
              <a:t>Собственные средства</a:t>
            </a:r>
          </a:p>
          <a:p>
            <a:pPr>
              <a:buFont typeface="Arial" pitchFamily="34" charset="0"/>
              <a:buChar char="•"/>
            </a:pPr>
            <a:r>
              <a:rPr lang="ru-RU" sz="1000" dirty="0" smtClean="0">
                <a:solidFill>
                  <a:srgbClr val="009900"/>
                </a:solidFill>
                <a:latin typeface="Times New Roman" pitchFamily="18" charset="0"/>
                <a:cs typeface="Times New Roman" pitchFamily="18" charset="0"/>
              </a:rPr>
              <a:t>Имущество </a:t>
            </a:r>
          </a:p>
          <a:p>
            <a:endParaRPr lang="ru-RU" sz="1000" dirty="0">
              <a:latin typeface="Times New Roman" pitchFamily="18" charset="0"/>
              <a:cs typeface="Times New Roman" pitchFamily="18" charset="0"/>
            </a:endParaRPr>
          </a:p>
        </p:txBody>
      </p:sp>
      <p:sp>
        <p:nvSpPr>
          <p:cNvPr id="71" name="TextBox 70"/>
          <p:cNvSpPr txBox="1"/>
          <p:nvPr/>
        </p:nvSpPr>
        <p:spPr>
          <a:xfrm>
            <a:off x="2699792" y="5733256"/>
            <a:ext cx="1463862" cy="553998"/>
          </a:xfrm>
          <a:prstGeom prst="rect">
            <a:avLst/>
          </a:prstGeom>
          <a:noFill/>
        </p:spPr>
        <p:txBody>
          <a:bodyPr wrap="none" rtlCol="0">
            <a:spAutoFit/>
          </a:bodyPr>
          <a:lstStyle/>
          <a:p>
            <a:pPr>
              <a:buFont typeface="Arial" pitchFamily="34" charset="0"/>
              <a:buChar char="•"/>
            </a:pPr>
            <a:r>
              <a:rPr lang="ru-RU" sz="1000" dirty="0" smtClean="0">
                <a:solidFill>
                  <a:srgbClr val="009900"/>
                </a:solidFill>
                <a:latin typeface="Times New Roman" pitchFamily="18" charset="0"/>
                <a:cs typeface="Times New Roman" pitchFamily="18" charset="0"/>
              </a:rPr>
              <a:t>Права на ПСД</a:t>
            </a:r>
          </a:p>
          <a:p>
            <a:pPr>
              <a:buFont typeface="Arial" pitchFamily="34" charset="0"/>
              <a:buChar char="•"/>
            </a:pPr>
            <a:r>
              <a:rPr lang="ru-RU" sz="1000" dirty="0" smtClean="0">
                <a:solidFill>
                  <a:srgbClr val="009900"/>
                </a:solidFill>
                <a:latin typeface="Times New Roman" pitchFamily="18" charset="0"/>
                <a:cs typeface="Times New Roman" pitchFamily="18" charset="0"/>
              </a:rPr>
              <a:t>Собственные средства</a:t>
            </a:r>
          </a:p>
          <a:p>
            <a:endParaRPr lang="ru-RU" sz="1000" dirty="0">
              <a:solidFill>
                <a:srgbClr val="009900"/>
              </a:solidFill>
              <a:latin typeface="Times New Roman" pitchFamily="18" charset="0"/>
              <a:cs typeface="Times New Roman" pitchFamily="18" charset="0"/>
            </a:endParaRPr>
          </a:p>
        </p:txBody>
      </p:sp>
      <p:grpSp>
        <p:nvGrpSpPr>
          <p:cNvPr id="75" name="Группа 34"/>
          <p:cNvGrpSpPr/>
          <p:nvPr/>
        </p:nvGrpSpPr>
        <p:grpSpPr>
          <a:xfrm>
            <a:off x="5238794" y="2768153"/>
            <a:ext cx="3456384" cy="523220"/>
            <a:chOff x="5395737" y="4785029"/>
            <a:chExt cx="3456384" cy="523220"/>
          </a:xfrm>
        </p:grpSpPr>
        <p:sp>
          <p:nvSpPr>
            <p:cNvPr id="76" name="TextBox 75"/>
            <p:cNvSpPr txBox="1"/>
            <p:nvPr/>
          </p:nvSpPr>
          <p:spPr>
            <a:xfrm>
              <a:off x="5395737" y="4785029"/>
              <a:ext cx="1512168" cy="523220"/>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Инициатор проекта</a:t>
              </a:r>
              <a:endParaRPr lang="ru-RU" sz="1400" dirty="0">
                <a:latin typeface="Times New Roman" pitchFamily="18" charset="0"/>
                <a:cs typeface="Times New Roman" pitchFamily="18" charset="0"/>
              </a:endParaRPr>
            </a:p>
          </p:txBody>
        </p:sp>
        <p:sp>
          <p:nvSpPr>
            <p:cNvPr id="77" name="TextBox 76"/>
            <p:cNvSpPr txBox="1"/>
            <p:nvPr/>
          </p:nvSpPr>
          <p:spPr>
            <a:xfrm>
              <a:off x="7627985" y="4785029"/>
              <a:ext cx="1224136" cy="52322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1400" dirty="0" smtClean="0">
                  <a:latin typeface="Times New Roman" pitchFamily="18" charset="0"/>
                  <a:cs typeface="Times New Roman" pitchFamily="18" charset="0"/>
                </a:rPr>
                <a:t>В Проект</a:t>
              </a:r>
            </a:p>
            <a:p>
              <a:pPr algn="ctr"/>
              <a:endParaRPr lang="ru-RU" sz="1400" dirty="0">
                <a:latin typeface="Times New Roman" pitchFamily="18" charset="0"/>
                <a:cs typeface="Times New Roman" pitchFamily="18" charset="0"/>
              </a:endParaRPr>
            </a:p>
          </p:txBody>
        </p:sp>
        <p:cxnSp>
          <p:nvCxnSpPr>
            <p:cNvPr id="78" name="Прямая со стрелкой 77"/>
            <p:cNvCxnSpPr>
              <a:stCxn id="76" idx="3"/>
              <a:endCxn id="77" idx="1"/>
            </p:cNvCxnSpPr>
            <p:nvPr/>
          </p:nvCxnSpPr>
          <p:spPr>
            <a:xfrm>
              <a:off x="6907905" y="5046639"/>
              <a:ext cx="720080" cy="0"/>
            </a:xfrm>
            <a:prstGeom prst="straightConnector1">
              <a:avLst/>
            </a:prstGeom>
            <a:ln w="19050">
              <a:solidFill>
                <a:srgbClr val="FF66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6678954" y="2480121"/>
            <a:ext cx="881196" cy="400110"/>
          </a:xfrm>
          <a:prstGeom prst="rect">
            <a:avLst/>
          </a:prstGeom>
          <a:noFill/>
        </p:spPr>
        <p:txBody>
          <a:bodyPr wrap="square" rtlCol="0">
            <a:spAutoFit/>
          </a:bodyPr>
          <a:lstStyle/>
          <a:p>
            <a:pPr algn="ctr"/>
            <a:r>
              <a:rPr lang="en-US" sz="2000" b="1" dirty="0" smtClean="0">
                <a:solidFill>
                  <a:srgbClr val="FF6600"/>
                </a:solidFill>
                <a:effectLst>
                  <a:outerShdw blurRad="38100" dist="38100" dir="2700000" algn="tl">
                    <a:srgbClr val="000000">
                      <a:alpha val="43137"/>
                    </a:srgbClr>
                  </a:outerShdw>
                </a:effectLst>
              </a:rPr>
              <a:t>3</a:t>
            </a:r>
            <a:r>
              <a:rPr lang="ru-RU" sz="2000" b="1" dirty="0" smtClean="0">
                <a:solidFill>
                  <a:srgbClr val="FF6600"/>
                </a:solidFill>
                <a:effectLst>
                  <a:outerShdw blurRad="38100" dist="38100" dir="2700000" algn="tl">
                    <a:srgbClr val="000000">
                      <a:alpha val="43137"/>
                    </a:srgbClr>
                  </a:outerShdw>
                </a:effectLst>
              </a:rPr>
              <a:t>0</a:t>
            </a:r>
            <a:r>
              <a:rPr lang="en-US" sz="2000" b="1" dirty="0" smtClean="0">
                <a:solidFill>
                  <a:srgbClr val="FF6600"/>
                </a:solidFill>
                <a:effectLst>
                  <a:outerShdw blurRad="38100" dist="38100" dir="2700000" algn="tl">
                    <a:srgbClr val="000000">
                      <a:alpha val="43137"/>
                    </a:srgbClr>
                  </a:outerShdw>
                </a:effectLst>
              </a:rPr>
              <a:t>%</a:t>
            </a:r>
            <a:endParaRPr lang="ru-RU" sz="2000" b="1" dirty="0" smtClean="0">
              <a:solidFill>
                <a:srgbClr val="FF6600"/>
              </a:solidFill>
              <a:effectLst>
                <a:outerShdw blurRad="38100" dist="38100" dir="2700000" algn="tl">
                  <a:srgbClr val="000000">
                    <a:alpha val="43137"/>
                  </a:srgbClr>
                </a:outerShdw>
              </a:effectLst>
            </a:endParaRPr>
          </a:p>
        </p:txBody>
      </p:sp>
      <p:sp>
        <p:nvSpPr>
          <p:cNvPr id="81" name="TextBox 80"/>
          <p:cNvSpPr txBox="1"/>
          <p:nvPr/>
        </p:nvSpPr>
        <p:spPr>
          <a:xfrm>
            <a:off x="4788024" y="4077072"/>
            <a:ext cx="4176464" cy="2169825"/>
          </a:xfrm>
          <a:prstGeom prst="rect">
            <a:avLst/>
          </a:prstGeom>
          <a:noFill/>
        </p:spPr>
        <p:txBody>
          <a:bodyPr wrap="square" rtlCol="0">
            <a:spAutoFit/>
          </a:bodyPr>
          <a:lstStyle/>
          <a:p>
            <a:pPr indent="265113" algn="just">
              <a:buFont typeface="Arial" pitchFamily="34" charset="0"/>
              <a:buChar char="•"/>
              <a:tabLst>
                <a:tab pos="361950" algn="l"/>
              </a:tabLst>
            </a:pPr>
            <a:r>
              <a:rPr lang="ru-RU" sz="1500" b="1" dirty="0" smtClean="0">
                <a:solidFill>
                  <a:srgbClr val="FF0000"/>
                </a:solidFill>
                <a:latin typeface="Times New Roman" pitchFamily="18" charset="0"/>
                <a:cs typeface="Times New Roman" pitchFamily="18" charset="0"/>
              </a:rPr>
              <a:t>НЕТ</a:t>
            </a:r>
            <a:r>
              <a:rPr lang="ru-RU" sz="1500" dirty="0" smtClean="0">
                <a:latin typeface="Times New Roman" pitchFamily="18" charset="0"/>
                <a:cs typeface="Times New Roman" pitchFamily="18" charset="0"/>
              </a:rPr>
              <a:t> четкого понимания по какой структуре будет реализовываться проект</a:t>
            </a:r>
            <a:endParaRPr lang="en-US" sz="1500" dirty="0" smtClean="0">
              <a:latin typeface="Times New Roman" pitchFamily="18" charset="0"/>
              <a:cs typeface="Times New Roman" pitchFamily="18" charset="0"/>
            </a:endParaRPr>
          </a:p>
          <a:p>
            <a:pPr indent="265113" algn="just">
              <a:buFont typeface="Arial" pitchFamily="34" charset="0"/>
              <a:buChar char="•"/>
              <a:tabLst>
                <a:tab pos="361950" algn="l"/>
              </a:tabLst>
            </a:pPr>
            <a:r>
              <a:rPr lang="ru-RU" sz="1500" b="1" dirty="0" smtClean="0">
                <a:solidFill>
                  <a:srgbClr val="FF0000"/>
                </a:solidFill>
                <a:latin typeface="Times New Roman" pitchFamily="18" charset="0"/>
                <a:cs typeface="Times New Roman" pitchFamily="18" charset="0"/>
              </a:rPr>
              <a:t>НЕТ</a:t>
            </a:r>
            <a:r>
              <a:rPr lang="ru-RU" sz="1500" dirty="0" smtClean="0">
                <a:latin typeface="Times New Roman" pitchFamily="18" charset="0"/>
                <a:cs typeface="Times New Roman" pitchFamily="18" charset="0"/>
              </a:rPr>
              <a:t> понимания условий софинансирования Инвестором (порядок финансирования)</a:t>
            </a:r>
          </a:p>
          <a:p>
            <a:pPr indent="265113" algn="just">
              <a:buFont typeface="Arial" pitchFamily="34" charset="0"/>
              <a:buChar char="•"/>
              <a:tabLst>
                <a:tab pos="361950" algn="l"/>
              </a:tabLst>
            </a:pPr>
            <a:r>
              <a:rPr lang="ru-RU" sz="1500" b="1" dirty="0" smtClean="0">
                <a:solidFill>
                  <a:srgbClr val="FF0000"/>
                </a:solidFill>
                <a:latin typeface="Times New Roman" pitchFamily="18" charset="0"/>
                <a:cs typeface="Times New Roman" pitchFamily="18" charset="0"/>
              </a:rPr>
              <a:t>НЕТ</a:t>
            </a:r>
            <a:r>
              <a:rPr lang="ru-RU" sz="1500" dirty="0" smtClean="0">
                <a:latin typeface="Times New Roman" pitchFamily="18" charset="0"/>
                <a:cs typeface="Times New Roman" pitchFamily="18" charset="0"/>
              </a:rPr>
              <a:t> понимания условий кредитования Внешним экспертом по финансам (порядок финансирования)</a:t>
            </a:r>
            <a:r>
              <a:rPr lang="ru-RU" sz="1500" b="1" dirty="0" smtClean="0">
                <a:solidFill>
                  <a:srgbClr val="FF0000"/>
                </a:solidFill>
                <a:latin typeface="Times New Roman" pitchFamily="18" charset="0"/>
                <a:cs typeface="Times New Roman" pitchFamily="18" charset="0"/>
              </a:rPr>
              <a:t> </a:t>
            </a:r>
          </a:p>
          <a:p>
            <a:pPr indent="265113" algn="just">
              <a:buFont typeface="Arial" pitchFamily="34" charset="0"/>
              <a:buChar char="•"/>
              <a:tabLst>
                <a:tab pos="361950" algn="l"/>
              </a:tabLst>
            </a:pPr>
            <a:r>
              <a:rPr lang="ru-RU" sz="1500" b="1" dirty="0" smtClean="0">
                <a:solidFill>
                  <a:srgbClr val="FF0000"/>
                </a:solidFill>
                <a:latin typeface="Times New Roman" pitchFamily="18" charset="0"/>
                <a:cs typeface="Times New Roman" pitchFamily="18" charset="0"/>
              </a:rPr>
              <a:t>Нарушение</a:t>
            </a:r>
            <a:r>
              <a:rPr lang="ru-RU" sz="1500" dirty="0" smtClean="0">
                <a:latin typeface="Times New Roman" pitchFamily="18" charset="0"/>
                <a:cs typeface="Times New Roman" pitchFamily="18" charset="0"/>
              </a:rPr>
              <a:t> сроков в предоставлении документов согласно Структуре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en-US" b="1" dirty="0" smtClean="0">
                <a:solidFill>
                  <a:srgbClr val="FFFFFF"/>
                </a:solidFill>
                <a:latin typeface="Times New Roman" pitchFamily="18" charset="0"/>
                <a:cs typeface="Times New Roman" pitchFamily="18" charset="0"/>
              </a:rPr>
              <a:t>10</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3505960" cy="369332"/>
          </a:xfrm>
          <a:prstGeom prst="rect">
            <a:avLst/>
          </a:prstGeom>
          <a:noFill/>
        </p:spPr>
        <p:txBody>
          <a:bodyPr wrap="none" rtlCol="0">
            <a:spAutoFit/>
          </a:bodyPr>
          <a:lstStyle/>
          <a:p>
            <a:r>
              <a:rPr lang="ru-RU" dirty="0" smtClean="0">
                <a:latin typeface="Times New Roman" pitchFamily="18" charset="0"/>
                <a:cs typeface="Times New Roman" pitchFamily="18" charset="0"/>
              </a:rPr>
              <a:t>Разработка ПСД с Со-инвестором</a:t>
            </a:r>
          </a:p>
        </p:txBody>
      </p:sp>
      <p:sp>
        <p:nvSpPr>
          <p:cNvPr id="5" name="Овал 4"/>
          <p:cNvSpPr/>
          <p:nvPr/>
        </p:nvSpPr>
        <p:spPr>
          <a:xfrm>
            <a:off x="5802757" y="2300699"/>
            <a:ext cx="2749064" cy="1095421"/>
          </a:xfrm>
          <a:prstGeom prst="ellipse">
            <a:avLst/>
          </a:prstGeom>
          <a:solidFill>
            <a:srgbClr val="009900">
              <a:alpha val="42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Овал 5"/>
          <p:cNvSpPr/>
          <p:nvPr/>
        </p:nvSpPr>
        <p:spPr>
          <a:xfrm>
            <a:off x="2935197" y="2300698"/>
            <a:ext cx="2664296" cy="1095421"/>
          </a:xfrm>
          <a:prstGeom prst="ellipse">
            <a:avLst/>
          </a:prstGeom>
          <a:solidFill>
            <a:srgbClr val="009900">
              <a:alpha val="42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grpSp>
        <p:nvGrpSpPr>
          <p:cNvPr id="7" name="Группа 4"/>
          <p:cNvGrpSpPr/>
          <p:nvPr/>
        </p:nvGrpSpPr>
        <p:grpSpPr>
          <a:xfrm>
            <a:off x="6228184" y="3429001"/>
            <a:ext cx="2088232" cy="936103"/>
            <a:chOff x="2831505" y="2184400"/>
            <a:chExt cx="1162645" cy="1644651"/>
          </a:xfrm>
        </p:grpSpPr>
        <p:sp>
          <p:nvSpPr>
            <p:cNvPr id="8" name="Трапеция 7"/>
            <p:cNvSpPr/>
            <p:nvPr/>
          </p:nvSpPr>
          <p:spPr>
            <a:xfrm>
              <a:off x="2831505" y="2540001"/>
              <a:ext cx="1162645" cy="1289050"/>
            </a:xfrm>
            <a:prstGeom prst="trapezoid">
              <a:avLst>
                <a:gd name="adj" fmla="val 0"/>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200" dirty="0" smtClean="0">
                  <a:solidFill>
                    <a:srgbClr val="000000"/>
                  </a:solidFill>
                  <a:latin typeface="Arial" pitchFamily="34" charset="0"/>
                  <a:ea typeface="Arial Unicode MS" pitchFamily="34" charset="-128"/>
                  <a:cs typeface="Arial Unicode MS" pitchFamily="34" charset="-128"/>
                </a:rPr>
                <a:t>Вносятся в Уставный капитал Спецкомпании</a:t>
              </a:r>
              <a:endParaRPr lang="ru-RU" sz="1200" dirty="0">
                <a:solidFill>
                  <a:srgbClr val="000000"/>
                </a:solidFill>
                <a:latin typeface="Arial" pitchFamily="34" charset="0"/>
                <a:ea typeface="Arial Unicode MS" pitchFamily="34" charset="-128"/>
                <a:cs typeface="Arial Unicode MS" pitchFamily="34" charset="-128"/>
              </a:endParaRPr>
            </a:p>
          </p:txBody>
        </p:sp>
        <p:sp>
          <p:nvSpPr>
            <p:cNvPr id="9" name="Стрелка вниз 8"/>
            <p:cNvSpPr/>
            <p:nvPr/>
          </p:nvSpPr>
          <p:spPr>
            <a:xfrm rot="10800000">
              <a:off x="3165013" y="2184400"/>
              <a:ext cx="444500" cy="311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ru-RU" sz="1600" b="1">
                <a:solidFill>
                  <a:srgbClr val="FFFFFF"/>
                </a:solidFill>
              </a:endParaRPr>
            </a:p>
          </p:txBody>
        </p:sp>
      </p:grpSp>
      <p:grpSp>
        <p:nvGrpSpPr>
          <p:cNvPr id="10" name="Группа 7"/>
          <p:cNvGrpSpPr/>
          <p:nvPr/>
        </p:nvGrpSpPr>
        <p:grpSpPr>
          <a:xfrm>
            <a:off x="3419872" y="3429000"/>
            <a:ext cx="1728192" cy="864096"/>
            <a:chOff x="2672486" y="2184400"/>
            <a:chExt cx="1321663" cy="1644651"/>
          </a:xfrm>
        </p:grpSpPr>
        <p:sp>
          <p:nvSpPr>
            <p:cNvPr id="11" name="Трапеция 10"/>
            <p:cNvSpPr/>
            <p:nvPr/>
          </p:nvSpPr>
          <p:spPr>
            <a:xfrm>
              <a:off x="2672486" y="2540001"/>
              <a:ext cx="1321663" cy="1289050"/>
            </a:xfrm>
            <a:prstGeom prst="trapezoid">
              <a:avLst>
                <a:gd name="adj" fmla="val 0"/>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200" dirty="0" smtClean="0">
                  <a:solidFill>
                    <a:srgbClr val="000000"/>
                  </a:solidFill>
                  <a:latin typeface="Arial" pitchFamily="34" charset="0"/>
                  <a:ea typeface="Arial Unicode MS" pitchFamily="34" charset="-128"/>
                  <a:cs typeface="Arial Unicode MS" pitchFamily="34" charset="-128"/>
                </a:rPr>
                <a:t>Вносятся в Уставный капитал Спецкомпании</a:t>
              </a:r>
              <a:endParaRPr lang="ru-RU" sz="1200" dirty="0">
                <a:solidFill>
                  <a:srgbClr val="000000"/>
                </a:solidFill>
                <a:latin typeface="Arial" pitchFamily="34" charset="0"/>
                <a:ea typeface="Arial Unicode MS" pitchFamily="34" charset="-128"/>
                <a:cs typeface="Arial Unicode MS" pitchFamily="34" charset="-128"/>
              </a:endParaRPr>
            </a:p>
          </p:txBody>
        </p:sp>
        <p:sp>
          <p:nvSpPr>
            <p:cNvPr id="12" name="Стрелка вниз 11"/>
            <p:cNvSpPr/>
            <p:nvPr/>
          </p:nvSpPr>
          <p:spPr>
            <a:xfrm rot="10800000">
              <a:off x="3105151" y="2184400"/>
              <a:ext cx="444500" cy="311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ru-RU" sz="1600" b="1">
                <a:solidFill>
                  <a:srgbClr val="FFFFFF"/>
                </a:solidFill>
              </a:endParaRPr>
            </a:p>
          </p:txBody>
        </p:sp>
      </p:grpSp>
      <p:sp>
        <p:nvSpPr>
          <p:cNvPr id="13" name="Выноска-облако 12"/>
          <p:cNvSpPr/>
          <p:nvPr/>
        </p:nvSpPr>
        <p:spPr>
          <a:xfrm>
            <a:off x="323528" y="1052736"/>
            <a:ext cx="2107613" cy="1360839"/>
          </a:xfrm>
          <a:prstGeom prst="cloudCallout">
            <a:avLst>
              <a:gd name="adj1" fmla="val 28872"/>
              <a:gd name="adj2" fmla="val 80459"/>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latin typeface="Times New Roman" pitchFamily="18" charset="0"/>
                <a:cs typeface="Times New Roman" pitchFamily="18" charset="0"/>
              </a:rPr>
              <a:t>Реализация с Со-инвестором включая разработку ПСД</a:t>
            </a:r>
            <a:endParaRPr lang="ru-RU" sz="1400" dirty="0">
              <a:solidFill>
                <a:schemeClr val="bg1"/>
              </a:solidFill>
              <a:latin typeface="Times New Roman" pitchFamily="18" charset="0"/>
              <a:cs typeface="Times New Roman" pitchFamily="18" charset="0"/>
            </a:endParaRPr>
          </a:p>
        </p:txBody>
      </p:sp>
      <p:sp>
        <p:nvSpPr>
          <p:cNvPr id="14" name="Прямоугольник 13"/>
          <p:cNvSpPr/>
          <p:nvPr/>
        </p:nvSpPr>
        <p:spPr bwMode="auto">
          <a:xfrm>
            <a:off x="5922753" y="1628800"/>
            <a:ext cx="2485051" cy="415205"/>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indent="0" algn="ctr" fontAlgn="base">
              <a:lnSpc>
                <a:spcPct val="100000"/>
              </a:lnSpc>
              <a:spcBef>
                <a:spcPct val="0"/>
              </a:spcBef>
              <a:spcAft>
                <a:spcPct val="0"/>
              </a:spcAft>
              <a:buClrTx/>
              <a:buSzTx/>
              <a:buFontTx/>
              <a:buNone/>
              <a:tabLst/>
              <a:defRPr/>
            </a:pPr>
            <a:r>
              <a:rPr lang="ru-RU" sz="1500" b="1" dirty="0" smtClean="0">
                <a:solidFill>
                  <a:srgbClr val="000000"/>
                </a:solidFill>
                <a:latin typeface="Times New Roman" pitchFamily="18" charset="0"/>
                <a:ea typeface="Arial Unicode MS" pitchFamily="34" charset="-128"/>
                <a:cs typeface="Times New Roman" pitchFamily="18" charset="0"/>
              </a:rPr>
              <a:t>Реализация проекта</a:t>
            </a:r>
          </a:p>
        </p:txBody>
      </p:sp>
      <p:cxnSp>
        <p:nvCxnSpPr>
          <p:cNvPr id="15" name="Прямая со стрелкой 14"/>
          <p:cNvCxnSpPr>
            <a:stCxn id="14" idx="2"/>
            <a:endCxn id="5" idx="0"/>
          </p:cNvCxnSpPr>
          <p:nvPr/>
        </p:nvCxnSpPr>
        <p:spPr bwMode="auto">
          <a:xfrm>
            <a:off x="7165279" y="2044005"/>
            <a:ext cx="12010" cy="2566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Прямоугольник 15"/>
          <p:cNvSpPr/>
          <p:nvPr/>
        </p:nvSpPr>
        <p:spPr bwMode="auto">
          <a:xfrm>
            <a:off x="2935197" y="1628800"/>
            <a:ext cx="2485051" cy="424827"/>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500" b="1" dirty="0" smtClean="0">
                <a:solidFill>
                  <a:srgbClr val="000000"/>
                </a:solidFill>
                <a:latin typeface="Times New Roman" pitchFamily="18" charset="0"/>
                <a:ea typeface="Arial Unicode MS" pitchFamily="34" charset="-128"/>
                <a:cs typeface="Times New Roman" pitchFamily="18" charset="0"/>
              </a:rPr>
              <a:t>ПСД</a:t>
            </a:r>
            <a:endParaRPr lang="ru-RU" sz="1500" b="1" dirty="0">
              <a:solidFill>
                <a:srgbClr val="000000"/>
              </a:solidFill>
              <a:latin typeface="Times New Roman" pitchFamily="18" charset="0"/>
              <a:ea typeface="Arial Unicode MS" pitchFamily="34" charset="-128"/>
              <a:cs typeface="Times New Roman" pitchFamily="18" charset="0"/>
            </a:endParaRPr>
          </a:p>
        </p:txBody>
      </p:sp>
      <p:cxnSp>
        <p:nvCxnSpPr>
          <p:cNvPr id="17" name="Прямая со стрелкой 16"/>
          <p:cNvCxnSpPr>
            <a:stCxn id="16" idx="2"/>
            <a:endCxn id="6" idx="0"/>
          </p:cNvCxnSpPr>
          <p:nvPr/>
        </p:nvCxnSpPr>
        <p:spPr bwMode="auto">
          <a:xfrm>
            <a:off x="4177723" y="2053627"/>
            <a:ext cx="89622" cy="2470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467545" y="2525242"/>
            <a:ext cx="8388294" cy="1261884"/>
          </a:xfrm>
          <a:prstGeom prst="rect">
            <a:avLst/>
          </a:prstGeom>
          <a:noFill/>
          <a:ln>
            <a:noFill/>
          </a:ln>
        </p:spPr>
        <p:txBody>
          <a:bodyPr wrap="square" rtlCol="0">
            <a:spAutoFit/>
          </a:bodyPr>
          <a:lstStyle/>
          <a:p>
            <a:r>
              <a:rPr lang="ru-RU" sz="3600" dirty="0" smtClean="0">
                <a:solidFill>
                  <a:schemeClr val="tx1"/>
                </a:solidFill>
                <a:latin typeface="Times New Roman" pitchFamily="18" charset="0"/>
                <a:cs typeface="Times New Roman" pitchFamily="18" charset="0"/>
              </a:rPr>
              <a:t>10 </a:t>
            </a:r>
            <a:r>
              <a:rPr lang="ru-RU" sz="2000" dirty="0" smtClean="0">
                <a:latin typeface="Times New Roman" pitchFamily="18" charset="0"/>
                <a:cs typeface="Times New Roman" pitchFamily="18" charset="0"/>
              </a:rPr>
              <a:t>процентов</a:t>
            </a:r>
            <a:r>
              <a:rPr lang="ru-RU" sz="3600" dirty="0" smtClean="0">
                <a:latin typeface="Times New Roman" pitchFamily="18" charset="0"/>
                <a:cs typeface="Times New Roman" pitchFamily="18" charset="0"/>
              </a:rPr>
              <a:t>  =           2 %                + 8%</a:t>
            </a:r>
          </a:p>
          <a:p>
            <a:r>
              <a:rPr lang="ru-RU" sz="2000" dirty="0" smtClean="0">
                <a:latin typeface="Times New Roman" pitchFamily="18" charset="0"/>
                <a:cs typeface="Times New Roman" pitchFamily="18" charset="0"/>
              </a:rPr>
              <a:t>собственных </a:t>
            </a:r>
          </a:p>
          <a:p>
            <a:r>
              <a:rPr lang="ru-RU" sz="2000" dirty="0" smtClean="0">
                <a:latin typeface="Times New Roman" pitchFamily="18" charset="0"/>
                <a:cs typeface="Times New Roman" pitchFamily="18" charset="0"/>
              </a:rPr>
              <a:t>средств</a:t>
            </a:r>
            <a:endParaRPr lang="ru-RU" sz="2000" dirty="0">
              <a:solidFill>
                <a:schemeClr val="tx1"/>
              </a:solidFill>
              <a:latin typeface="Times New Roman" pitchFamily="18" charset="0"/>
              <a:cs typeface="Times New Roman" pitchFamily="18" charset="0"/>
            </a:endParaRPr>
          </a:p>
        </p:txBody>
      </p:sp>
      <p:sp>
        <p:nvSpPr>
          <p:cNvPr id="22" name="Выноска-облако 21"/>
          <p:cNvSpPr/>
          <p:nvPr/>
        </p:nvSpPr>
        <p:spPr>
          <a:xfrm>
            <a:off x="251520" y="4653136"/>
            <a:ext cx="2107613" cy="1360839"/>
          </a:xfrm>
          <a:prstGeom prst="cloudCallout">
            <a:avLst>
              <a:gd name="adj1" fmla="val 37448"/>
              <a:gd name="adj2" fmla="val -115653"/>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latin typeface="Times New Roman" pitchFamily="18" charset="0"/>
                <a:cs typeface="Times New Roman" pitchFamily="18" charset="0"/>
              </a:rPr>
              <a:t>Реализация с</a:t>
            </a:r>
          </a:p>
          <a:p>
            <a:pPr algn="ctr"/>
            <a:r>
              <a:rPr lang="ru-RU" sz="1400" dirty="0" smtClean="0">
                <a:solidFill>
                  <a:schemeClr val="bg1"/>
                </a:solidFill>
                <a:latin typeface="Times New Roman" pitchFamily="18" charset="0"/>
                <a:cs typeface="Times New Roman" pitchFamily="18" charset="0"/>
              </a:rPr>
              <a:t>Со-инвестором НЕ включая разработку ПСД</a:t>
            </a:r>
            <a:endParaRPr lang="ru-RU" sz="1400" dirty="0">
              <a:solidFill>
                <a:schemeClr val="bg1"/>
              </a:solidFill>
              <a:latin typeface="Times New Roman" pitchFamily="18" charset="0"/>
              <a:cs typeface="Times New Roman" pitchFamily="18" charset="0"/>
            </a:endParaRPr>
          </a:p>
        </p:txBody>
      </p:sp>
      <p:sp>
        <p:nvSpPr>
          <p:cNvPr id="23" name="Овал 22"/>
          <p:cNvSpPr/>
          <p:nvPr/>
        </p:nvSpPr>
        <p:spPr>
          <a:xfrm>
            <a:off x="5783376" y="4676963"/>
            <a:ext cx="2749064" cy="1095421"/>
          </a:xfrm>
          <a:prstGeom prst="ellipse">
            <a:avLst/>
          </a:prstGeom>
          <a:solidFill>
            <a:srgbClr val="009900">
              <a:alpha val="42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grpSp>
        <p:nvGrpSpPr>
          <p:cNvPr id="24" name="Группа 4"/>
          <p:cNvGrpSpPr/>
          <p:nvPr/>
        </p:nvGrpSpPr>
        <p:grpSpPr>
          <a:xfrm>
            <a:off x="6208803" y="5805265"/>
            <a:ext cx="2088232" cy="936103"/>
            <a:chOff x="2831505" y="2184400"/>
            <a:chExt cx="1162645" cy="1644651"/>
          </a:xfrm>
        </p:grpSpPr>
        <p:sp>
          <p:nvSpPr>
            <p:cNvPr id="25" name="Трапеция 24"/>
            <p:cNvSpPr/>
            <p:nvPr/>
          </p:nvSpPr>
          <p:spPr>
            <a:xfrm>
              <a:off x="2831505" y="2540001"/>
              <a:ext cx="1162645" cy="1289050"/>
            </a:xfrm>
            <a:prstGeom prst="trapezoid">
              <a:avLst>
                <a:gd name="adj" fmla="val 0"/>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200" dirty="0" smtClean="0">
                  <a:solidFill>
                    <a:srgbClr val="000000"/>
                  </a:solidFill>
                  <a:latin typeface="Arial" pitchFamily="34" charset="0"/>
                  <a:ea typeface="Arial Unicode MS" pitchFamily="34" charset="-128"/>
                  <a:cs typeface="Arial Unicode MS" pitchFamily="34" charset="-128"/>
                </a:rPr>
                <a:t>Вносятся в Уставный капитал Спецкомпании</a:t>
              </a:r>
              <a:endParaRPr lang="ru-RU" sz="1200" dirty="0">
                <a:solidFill>
                  <a:srgbClr val="000000"/>
                </a:solidFill>
                <a:latin typeface="Arial" pitchFamily="34" charset="0"/>
                <a:ea typeface="Arial Unicode MS" pitchFamily="34" charset="-128"/>
                <a:cs typeface="Arial Unicode MS" pitchFamily="34" charset="-128"/>
              </a:endParaRPr>
            </a:p>
          </p:txBody>
        </p:sp>
        <p:sp>
          <p:nvSpPr>
            <p:cNvPr id="26" name="Стрелка вниз 25"/>
            <p:cNvSpPr/>
            <p:nvPr/>
          </p:nvSpPr>
          <p:spPr>
            <a:xfrm rot="10800000">
              <a:off x="3165013" y="2184400"/>
              <a:ext cx="444500" cy="311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ru-RU" sz="1600" b="1">
                <a:solidFill>
                  <a:srgbClr val="FFFFFF"/>
                </a:solidFill>
              </a:endParaRPr>
            </a:p>
          </p:txBody>
        </p:sp>
      </p:grpSp>
      <p:sp>
        <p:nvSpPr>
          <p:cNvPr id="27" name="TextBox 26"/>
          <p:cNvSpPr txBox="1"/>
          <p:nvPr/>
        </p:nvSpPr>
        <p:spPr>
          <a:xfrm flipH="1">
            <a:off x="6516216" y="4869160"/>
            <a:ext cx="1296143" cy="646331"/>
          </a:xfrm>
          <a:prstGeom prst="rect">
            <a:avLst/>
          </a:prstGeom>
          <a:noFill/>
        </p:spPr>
        <p:txBody>
          <a:bodyPr wrap="square" rtlCol="0">
            <a:spAutoFit/>
          </a:bodyPr>
          <a:lstStyle/>
          <a:p>
            <a:r>
              <a:rPr lang="ru-RU" sz="3600" dirty="0" smtClean="0">
                <a:latin typeface="Times New Roman" pitchFamily="18" charset="0"/>
                <a:cs typeface="Times New Roman" pitchFamily="18" charset="0"/>
              </a:rPr>
              <a:t>10 %</a:t>
            </a:r>
            <a:endParaRPr lang="ru-RU" sz="3600" dirty="0">
              <a:latin typeface="Times New Roman" pitchFamily="18" charset="0"/>
              <a:cs typeface="Times New Roman" pitchFamily="18" charset="0"/>
            </a:endParaRPr>
          </a:p>
        </p:txBody>
      </p:sp>
      <p:sp>
        <p:nvSpPr>
          <p:cNvPr id="28" name="TextBox 27"/>
          <p:cNvSpPr txBox="1"/>
          <p:nvPr/>
        </p:nvSpPr>
        <p:spPr>
          <a:xfrm>
            <a:off x="3347864" y="755993"/>
            <a:ext cx="5616624" cy="584775"/>
          </a:xfrm>
          <a:prstGeom prst="rect">
            <a:avLst/>
          </a:prstGeom>
          <a:noFill/>
        </p:spPr>
        <p:txBody>
          <a:bodyPr wrap="square" rtlCol="0">
            <a:spAutoFit/>
          </a:bodyPr>
          <a:lstStyle/>
          <a:p>
            <a:pPr>
              <a:buFont typeface="Arial" pitchFamily="34" charset="0"/>
              <a:buChar char="•"/>
            </a:pP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Производиться расчет долей и возврата долга Со-инвестору не в соответствии с порядком финансирования</a:t>
            </a:r>
            <a:endParaRPr lang="ru-RU" sz="1600" dirty="0">
              <a:latin typeface="Times New Roman" pitchFamily="18" charset="0"/>
              <a:cs typeface="Times New Roman" pitchFamily="18" charset="0"/>
            </a:endParaRPr>
          </a:p>
        </p:txBody>
      </p:sp>
      <p:sp>
        <p:nvSpPr>
          <p:cNvPr id="29" name="Овал 28"/>
          <p:cNvSpPr/>
          <p:nvPr/>
        </p:nvSpPr>
        <p:spPr>
          <a:xfrm>
            <a:off x="2843808" y="4653136"/>
            <a:ext cx="2749064" cy="1095421"/>
          </a:xfrm>
          <a:prstGeom prst="ellipse">
            <a:avLst/>
          </a:prstGeom>
          <a:solidFill>
            <a:schemeClr val="accent5">
              <a:lumMod val="40000"/>
              <a:lumOff val="60000"/>
              <a:alpha val="42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Ранее понесенные Затраты на разработку ПСД </a:t>
            </a:r>
            <a:endParaRPr lang="ru-RU" sz="1600" dirty="0">
              <a:latin typeface="Times New Roman" pitchFamily="18" charset="0"/>
              <a:cs typeface="Times New Roman" pitchFamily="18" charset="0"/>
            </a:endParaRPr>
          </a:p>
        </p:txBody>
      </p:sp>
      <p:grpSp>
        <p:nvGrpSpPr>
          <p:cNvPr id="30" name="Группа 7"/>
          <p:cNvGrpSpPr/>
          <p:nvPr/>
        </p:nvGrpSpPr>
        <p:grpSpPr>
          <a:xfrm>
            <a:off x="3347864" y="5805264"/>
            <a:ext cx="1728192" cy="864096"/>
            <a:chOff x="2672486" y="2184400"/>
            <a:chExt cx="1321663" cy="1644651"/>
          </a:xfrm>
        </p:grpSpPr>
        <p:sp>
          <p:nvSpPr>
            <p:cNvPr id="31" name="Трапеция 30"/>
            <p:cNvSpPr/>
            <p:nvPr/>
          </p:nvSpPr>
          <p:spPr>
            <a:xfrm>
              <a:off x="2672486" y="2540001"/>
              <a:ext cx="1321663" cy="1289050"/>
            </a:xfrm>
            <a:prstGeom prst="trapezoid">
              <a:avLst>
                <a:gd name="adj" fmla="val 0"/>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ru-RU" sz="1200" dirty="0" smtClean="0">
                  <a:solidFill>
                    <a:srgbClr val="000000"/>
                  </a:solidFill>
                  <a:latin typeface="Arial" pitchFamily="34" charset="0"/>
                  <a:ea typeface="Arial Unicode MS" pitchFamily="34" charset="-128"/>
                  <a:cs typeface="Arial Unicode MS" pitchFamily="34" charset="-128"/>
                </a:rPr>
                <a:t>Вносятся в Уставный капитал Спецкомпании</a:t>
              </a:r>
              <a:endParaRPr lang="ru-RU" sz="1200" dirty="0">
                <a:solidFill>
                  <a:srgbClr val="000000"/>
                </a:solidFill>
                <a:latin typeface="Arial" pitchFamily="34" charset="0"/>
                <a:ea typeface="Arial Unicode MS" pitchFamily="34" charset="-128"/>
                <a:cs typeface="Arial Unicode MS" pitchFamily="34" charset="-128"/>
              </a:endParaRPr>
            </a:p>
          </p:txBody>
        </p:sp>
        <p:sp>
          <p:nvSpPr>
            <p:cNvPr id="32" name="Стрелка вниз 31"/>
            <p:cNvSpPr/>
            <p:nvPr/>
          </p:nvSpPr>
          <p:spPr>
            <a:xfrm rot="10800000">
              <a:off x="3105151" y="2184400"/>
              <a:ext cx="444500" cy="311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90000"/>
                </a:lnSpc>
                <a:spcBef>
                  <a:spcPct val="0"/>
                </a:spcBef>
                <a:spcAft>
                  <a:spcPct val="0"/>
                </a:spcAft>
                <a:defRPr/>
              </a:pPr>
              <a:endParaRPr lang="ru-RU" sz="1600" b="1">
                <a:solidFill>
                  <a:srgbClr val="FFFFFF"/>
                </a:solidFill>
              </a:endParaRPr>
            </a:p>
          </p:txBody>
        </p:sp>
      </p:grpSp>
      <p:cxnSp>
        <p:nvCxnSpPr>
          <p:cNvPr id="34" name="Прямая соединительная линия 33"/>
          <p:cNvCxnSpPr/>
          <p:nvPr/>
        </p:nvCxnSpPr>
        <p:spPr>
          <a:xfrm>
            <a:off x="3059832" y="5805264"/>
            <a:ext cx="2304256" cy="93610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3131840" y="5877272"/>
            <a:ext cx="2232248" cy="86409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en-US" b="1" dirty="0" smtClean="0">
                <a:solidFill>
                  <a:srgbClr val="FFFFFF"/>
                </a:solidFill>
                <a:latin typeface="Times New Roman" pitchFamily="18" charset="0"/>
                <a:cs typeface="Times New Roman" pitchFamily="18" charset="0"/>
              </a:rPr>
              <a:t>11</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44624"/>
            <a:ext cx="7344816"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Замечания по документам, подтверждающих долю собственных средств по  Проекту</a:t>
            </a:r>
          </a:p>
        </p:txBody>
      </p:sp>
      <p:sp>
        <p:nvSpPr>
          <p:cNvPr id="5" name="Скругленный прямоугольник 4"/>
          <p:cNvSpPr/>
          <p:nvPr/>
        </p:nvSpPr>
        <p:spPr bwMode="auto">
          <a:xfrm>
            <a:off x="323528" y="764704"/>
            <a:ext cx="3744416" cy="100811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r>
              <a:rPr lang="ru-RU" sz="1500" b="1" dirty="0" smtClean="0">
                <a:solidFill>
                  <a:schemeClr val="tx1"/>
                </a:solidFill>
                <a:latin typeface="Times New Roman" pitchFamily="18" charset="0"/>
                <a:ea typeface="ヒラギノ角ゴ Pro W3" pitchFamily="-128" charset="-128"/>
                <a:cs typeface="Times New Roman" pitchFamily="18" charset="0"/>
              </a:rPr>
              <a:t>Желание</a:t>
            </a:r>
            <a:r>
              <a:rPr lang="ru-RU" sz="1500" dirty="0" smtClean="0">
                <a:solidFill>
                  <a:schemeClr val="tx1"/>
                </a:solidFill>
                <a:latin typeface="Times New Roman" pitchFamily="18" charset="0"/>
                <a:ea typeface="ヒラギノ角ゴ Pro W3" pitchFamily="-128" charset="-128"/>
                <a:cs typeface="Times New Roman" pitchFamily="18" charset="0"/>
              </a:rPr>
              <a:t> подтвердить собственные средства</a:t>
            </a:r>
            <a:r>
              <a:rPr lang="en-US" sz="1500" dirty="0" smtClean="0">
                <a:solidFill>
                  <a:schemeClr val="tx1"/>
                </a:solidFill>
                <a:latin typeface="Times New Roman" pitchFamily="18" charset="0"/>
                <a:ea typeface="ヒラギノ角ゴ Pro W3" pitchFamily="-128" charset="-128"/>
                <a:cs typeface="Times New Roman" pitchFamily="18" charset="0"/>
              </a:rPr>
              <a:t> </a:t>
            </a:r>
            <a:r>
              <a:rPr lang="ru-RU" sz="1500" dirty="0" smtClean="0">
                <a:solidFill>
                  <a:schemeClr val="tx1"/>
                </a:solidFill>
                <a:latin typeface="Times New Roman" pitchFamily="18" charset="0"/>
                <a:ea typeface="ヒラギノ角ゴ Pro W3" pitchFamily="-128" charset="-128"/>
                <a:cs typeface="Times New Roman" pitchFamily="18" charset="0"/>
              </a:rPr>
              <a:t>для проекта только Имуществом и/или ранее понесенными затратами, но не денежными средствами</a:t>
            </a:r>
            <a:endParaRPr lang="ru-RU" sz="1500" dirty="0">
              <a:solidFill>
                <a:schemeClr val="tx1"/>
              </a:solidFill>
              <a:latin typeface="Times New Roman" pitchFamily="18" charset="0"/>
              <a:ea typeface="ヒラギノ角ゴ Pro W3" pitchFamily="-128" charset="-128"/>
              <a:cs typeface="Times New Roman" pitchFamily="18" charset="0"/>
            </a:endParaRPr>
          </a:p>
        </p:txBody>
      </p:sp>
      <p:sp>
        <p:nvSpPr>
          <p:cNvPr id="8" name="Скругленный прямоугольник 7"/>
          <p:cNvSpPr/>
          <p:nvPr/>
        </p:nvSpPr>
        <p:spPr bwMode="auto">
          <a:xfrm>
            <a:off x="6736654" y="908720"/>
            <a:ext cx="1867794" cy="816916"/>
          </a:xfrm>
          <a:prstGeom prst="roundRect">
            <a:avLst/>
          </a:prstGeom>
          <a:solidFill>
            <a:srgbClr val="0099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ru-RU" sz="2400" dirty="0" smtClean="0">
                <a:solidFill>
                  <a:schemeClr val="bg1"/>
                </a:solidFill>
                <a:latin typeface="Times New Roman" pitchFamily="18" charset="0"/>
                <a:ea typeface="ヒラギノ角ゴ Pro W3" pitchFamily="-128" charset="-128"/>
                <a:cs typeface="Times New Roman" pitchFamily="18" charset="0"/>
              </a:rPr>
              <a:t>Инициатор проекта</a:t>
            </a:r>
            <a:endParaRPr lang="ru-RU" sz="2400" dirty="0">
              <a:solidFill>
                <a:schemeClr val="bg1"/>
              </a:solidFill>
              <a:latin typeface="Times New Roman" pitchFamily="18" charset="0"/>
              <a:ea typeface="ヒラギノ角ゴ Pro W3" pitchFamily="-128" charset="-128"/>
              <a:cs typeface="Times New Roman" pitchFamily="18" charset="0"/>
            </a:endParaRPr>
          </a:p>
        </p:txBody>
      </p:sp>
      <p:sp>
        <p:nvSpPr>
          <p:cNvPr id="13" name="Стрелка вправо 12"/>
          <p:cNvSpPr/>
          <p:nvPr/>
        </p:nvSpPr>
        <p:spPr bwMode="auto">
          <a:xfrm>
            <a:off x="4211960" y="1817372"/>
            <a:ext cx="2592288" cy="1395604"/>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endParaRPr lang="ru-RU" sz="1500" smtClean="0">
              <a:solidFill>
                <a:schemeClr val="tx1"/>
              </a:solidFill>
              <a:latin typeface="Times New Roman" pitchFamily="18" charset="0"/>
              <a:ea typeface="ヒラギノ角ゴ Pro W3" pitchFamily="-128" charset="-128"/>
              <a:cs typeface="Times New Roman" pitchFamily="18" charset="0"/>
            </a:endParaRPr>
          </a:p>
        </p:txBody>
      </p:sp>
      <p:pic>
        <p:nvPicPr>
          <p:cNvPr id="1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6297" y="1824474"/>
            <a:ext cx="962349" cy="13164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Скругленный прямоугольник 15"/>
          <p:cNvSpPr/>
          <p:nvPr/>
        </p:nvSpPr>
        <p:spPr bwMode="auto">
          <a:xfrm>
            <a:off x="323528" y="4221088"/>
            <a:ext cx="3744416" cy="86409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r>
              <a:rPr lang="ru-RU" sz="1500" b="1" dirty="0" smtClean="0">
                <a:solidFill>
                  <a:schemeClr val="tx1"/>
                </a:solidFill>
                <a:latin typeface="Times New Roman" pitchFamily="18" charset="0"/>
                <a:ea typeface="ヒラギノ角ゴ Pro W3" pitchFamily="-128" charset="-128"/>
                <a:cs typeface="Times New Roman" pitchFamily="18" charset="0"/>
              </a:rPr>
              <a:t>НЕТ</a:t>
            </a:r>
            <a:r>
              <a:rPr lang="ru-RU" sz="1500" dirty="0" smtClean="0">
                <a:solidFill>
                  <a:schemeClr val="tx1"/>
                </a:solidFill>
                <a:latin typeface="Times New Roman" pitchFamily="18" charset="0"/>
                <a:ea typeface="ヒラギノ角ゴ Pro W3" pitchFamily="-128" charset="-128"/>
                <a:cs typeface="Times New Roman" pitchFamily="18" charset="0"/>
              </a:rPr>
              <a:t> документов, подтверждающих произведенные ранее понесенные затраты по проекту </a:t>
            </a:r>
          </a:p>
        </p:txBody>
      </p:sp>
      <p:sp>
        <p:nvSpPr>
          <p:cNvPr id="17" name="Скругленный прямоугольник 16"/>
          <p:cNvSpPr/>
          <p:nvPr/>
        </p:nvSpPr>
        <p:spPr bwMode="auto">
          <a:xfrm>
            <a:off x="4427985" y="4149080"/>
            <a:ext cx="4536503" cy="2520280"/>
          </a:xfrm>
          <a:prstGeom prst="roundRect">
            <a:avLst/>
          </a:prstGeom>
          <a:solidFill>
            <a:srgbClr val="0099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ru-RU" sz="1600" b="1" dirty="0" smtClean="0">
                <a:solidFill>
                  <a:schemeClr val="bg1"/>
                </a:solidFill>
                <a:latin typeface="Times New Roman" pitchFamily="18" charset="0"/>
                <a:cs typeface="Times New Roman" pitchFamily="18" charset="0"/>
              </a:rPr>
              <a:t>Общие замечания:</a:t>
            </a:r>
          </a:p>
          <a:p>
            <a:pPr algn="just"/>
            <a:r>
              <a:rPr lang="ru-RU" sz="1400" b="1" dirty="0" smtClean="0">
                <a:solidFill>
                  <a:schemeClr val="bg1"/>
                </a:solidFill>
                <a:latin typeface="Times New Roman" pitchFamily="18" charset="0"/>
                <a:cs typeface="Times New Roman" pitchFamily="18" charset="0"/>
              </a:rPr>
              <a:t>НЕТ </a:t>
            </a:r>
            <a:r>
              <a:rPr lang="ru-RU" sz="1400" dirty="0" smtClean="0">
                <a:solidFill>
                  <a:schemeClr val="bg1"/>
                </a:solidFill>
                <a:latin typeface="Times New Roman" pitchFamily="18" charset="0"/>
                <a:cs typeface="Times New Roman" pitchFamily="18" charset="0"/>
              </a:rPr>
              <a:t>у Инициаторов проекта четкого понимания конечного результата по проекту (какую долю рынка займет, какая стратегия развития компании на период более чем возврат средств всем участникам, какие участники рынка могут стать потенциальными партнерами в период  выхода на размещение ценных бумаг предприятия и т.д.) </a:t>
            </a:r>
            <a:endParaRPr lang="en-US" sz="1400" dirty="0" smtClean="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bwMode="auto">
          <a:xfrm>
            <a:off x="323528" y="1844824"/>
            <a:ext cx="3744416" cy="93610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r>
              <a:rPr lang="ru-RU" sz="1500" b="1" dirty="0" smtClean="0">
                <a:solidFill>
                  <a:schemeClr val="tx1"/>
                </a:solidFill>
                <a:latin typeface="Times New Roman" pitchFamily="18" charset="0"/>
                <a:ea typeface="ヒラギノ角ゴ Pro W3" pitchFamily="-128" charset="-128"/>
                <a:cs typeface="Times New Roman" pitchFamily="18" charset="0"/>
              </a:rPr>
              <a:t>Ожидание и ощущение</a:t>
            </a:r>
            <a:r>
              <a:rPr lang="ru-RU" sz="1500" dirty="0" smtClean="0">
                <a:solidFill>
                  <a:schemeClr val="tx1"/>
                </a:solidFill>
                <a:latin typeface="Times New Roman" pitchFamily="18" charset="0"/>
                <a:ea typeface="ヒラギノ角ゴ Pro W3" pitchFamily="-128" charset="-128"/>
                <a:cs typeface="Times New Roman" pitchFamily="18" charset="0"/>
              </a:rPr>
              <a:t>, что есть возможность реализовать проект без Со-инвестора, а в итоге средств на уплату процентов не остается или не достаточно</a:t>
            </a:r>
          </a:p>
        </p:txBody>
      </p:sp>
      <p:sp>
        <p:nvSpPr>
          <p:cNvPr id="22" name="Скругленный прямоугольник 21"/>
          <p:cNvSpPr/>
          <p:nvPr/>
        </p:nvSpPr>
        <p:spPr bwMode="auto">
          <a:xfrm>
            <a:off x="323528" y="2924944"/>
            <a:ext cx="3744416" cy="122413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just" eaLnBrk="0" hangingPunct="0"/>
            <a:r>
              <a:rPr lang="ru-RU" sz="1500" b="1" dirty="0" smtClean="0">
                <a:solidFill>
                  <a:schemeClr val="tx1"/>
                </a:solidFill>
                <a:latin typeface="Times New Roman" pitchFamily="18" charset="0"/>
                <a:ea typeface="ヒラギノ角ゴ Pro W3" pitchFamily="-128" charset="-128"/>
                <a:cs typeface="Times New Roman" pitchFamily="18" charset="0"/>
              </a:rPr>
              <a:t>Ожидание</a:t>
            </a:r>
            <a:r>
              <a:rPr lang="ru-RU" sz="1500" dirty="0" smtClean="0">
                <a:solidFill>
                  <a:schemeClr val="tx1"/>
                </a:solidFill>
                <a:latin typeface="Times New Roman" pitchFamily="18" charset="0"/>
                <a:ea typeface="ヒラギノ角ゴ Pro W3" pitchFamily="-128" charset="-128"/>
                <a:cs typeface="Times New Roman" pitchFamily="18" charset="0"/>
              </a:rPr>
              <a:t>, что будущая продукция будет пользоваться спросом, но не получается закрепить договоренности даже предварительными договорами рынка сбыта </a:t>
            </a:r>
          </a:p>
        </p:txBody>
      </p:sp>
      <p:sp>
        <p:nvSpPr>
          <p:cNvPr id="25" name="Стрелка вправо 24"/>
          <p:cNvSpPr/>
          <p:nvPr/>
        </p:nvSpPr>
        <p:spPr bwMode="auto">
          <a:xfrm rot="16200000">
            <a:off x="6817974" y="2983226"/>
            <a:ext cx="936104" cy="1395604"/>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ru-RU" sz="1500" smtClean="0">
              <a:solidFill>
                <a:schemeClr val="tx1"/>
              </a:solidFill>
              <a:latin typeface="Times New Roman" pitchFamily="18" charset="0"/>
              <a:ea typeface="ヒラギノ角ゴ Pro W3" pitchFamily="-128" charset="-128"/>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7082531" y="6231743"/>
            <a:ext cx="1967841" cy="529249"/>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lvl1pPr algn="l" defTabSz="894743" rtl="0" eaLnBrk="1" latinLnBrk="0" hangingPunct="1">
              <a:spcBef>
                <a:spcPct val="0"/>
              </a:spcBef>
              <a:buNone/>
              <a:defRPr sz="2400" b="1" kern="1200">
                <a:solidFill>
                  <a:srgbClr val="2E8000"/>
                </a:solidFill>
                <a:latin typeface="Calibri" pitchFamily="34" charset="0"/>
                <a:ea typeface="+mj-ea"/>
                <a:cs typeface="Calibri" pitchFamily="34" charset="0"/>
              </a:defRPr>
            </a:lvl1pPr>
          </a:lstStyle>
          <a:p>
            <a:endParaRPr lang="ru-RU" dirty="0"/>
          </a:p>
        </p:txBody>
      </p:sp>
      <p:graphicFrame>
        <p:nvGraphicFramePr>
          <p:cNvPr id="6" name="Таблица 5"/>
          <p:cNvGraphicFramePr>
            <a:graphicFrameLocks noGrp="1"/>
          </p:cNvGraphicFramePr>
          <p:nvPr>
            <p:extLst>
              <p:ext uri="{D42A27DB-BD31-4B8C-83A1-F6EECF244321}">
                <p14:modId xmlns="" xmlns:p14="http://schemas.microsoft.com/office/powerpoint/2010/main" val="3601043450"/>
              </p:ext>
            </p:extLst>
          </p:nvPr>
        </p:nvGraphicFramePr>
        <p:xfrm>
          <a:off x="179512" y="1916832"/>
          <a:ext cx="8715436" cy="1059030"/>
        </p:xfrm>
        <a:graphic>
          <a:graphicData uri="http://schemas.openxmlformats.org/drawingml/2006/table">
            <a:tbl>
              <a:tblPr firstRow="1" bandRow="1">
                <a:tableStyleId>{C083E6E3-FA7D-4D7B-A595-EF9225AFEA82}</a:tableStyleId>
              </a:tblPr>
              <a:tblGrid>
                <a:gridCol w="430431"/>
                <a:gridCol w="5109589"/>
                <a:gridCol w="1360241"/>
                <a:gridCol w="1815175"/>
              </a:tblGrid>
              <a:tr h="492745">
                <a:tc>
                  <a:txBody>
                    <a:bodyPr/>
                    <a:lstStyle/>
                    <a:p>
                      <a:r>
                        <a:rPr lang="ru-RU" sz="1300" dirty="0" smtClean="0">
                          <a:solidFill>
                            <a:schemeClr val="accent3">
                              <a:lumMod val="50000"/>
                            </a:schemeClr>
                          </a:solidFill>
                          <a:latin typeface="Times New Roman" pitchFamily="18" charset="0"/>
                          <a:cs typeface="Times New Roman" pitchFamily="18" charset="0"/>
                        </a:rPr>
                        <a:t>1</a:t>
                      </a:r>
                      <a:endParaRPr lang="ru-RU" sz="1300" b="0" dirty="0">
                        <a:solidFill>
                          <a:schemeClr val="accent3">
                            <a:lumMod val="50000"/>
                          </a:schemeClr>
                        </a:solidFill>
                        <a:latin typeface="Times New Roman" pitchFamily="18" charset="0"/>
                        <a:cs typeface="Times New Roman" pitchFamily="18" charset="0"/>
                      </a:endParaRPr>
                    </a:p>
                  </a:txBody>
                  <a:tcPr marL="93303" marR="93303" marT="46649" marB="46649"/>
                </a:tc>
                <a:tc>
                  <a:txBody>
                    <a:bodyPr/>
                    <a:lstStyle/>
                    <a:p>
                      <a:pPr marL="0" marR="0" indent="0" algn="l" defTabSz="894458" rtl="0" eaLnBrk="1" fontAlgn="auto" latinLnBrk="0" hangingPunct="1">
                        <a:lnSpc>
                          <a:spcPct val="100000"/>
                        </a:lnSpc>
                        <a:spcBef>
                          <a:spcPts val="0"/>
                        </a:spcBef>
                        <a:spcAft>
                          <a:spcPts val="0"/>
                        </a:spcAft>
                        <a:buClrTx/>
                        <a:buSzTx/>
                        <a:buFontTx/>
                        <a:buNone/>
                        <a:tabLst/>
                        <a:defRPr/>
                      </a:pPr>
                      <a:r>
                        <a:rPr lang="ru-RU" sz="1300" dirty="0" smtClean="0">
                          <a:solidFill>
                            <a:schemeClr val="accent3">
                              <a:lumMod val="50000"/>
                            </a:schemeClr>
                          </a:solidFill>
                          <a:latin typeface="Times New Roman" pitchFamily="18" charset="0"/>
                          <a:cs typeface="Times New Roman" pitchFamily="18" charset="0"/>
                        </a:rPr>
                        <a:t>Формирование Консолидированных Заявок от субъектов РФ согласно Схемы</a:t>
                      </a:r>
                      <a:endParaRPr lang="ru-RU" sz="1300" b="0" dirty="0" smtClean="0">
                        <a:solidFill>
                          <a:schemeClr val="accent3">
                            <a:lumMod val="50000"/>
                          </a:schemeClr>
                        </a:solidFill>
                        <a:latin typeface="Times New Roman" pitchFamily="18" charset="0"/>
                        <a:cs typeface="Times New Roman" pitchFamily="18" charset="0"/>
                      </a:endParaRPr>
                    </a:p>
                  </a:txBody>
                  <a:tcPr marL="93303" marR="93303" marT="46649" marB="46649"/>
                </a:tc>
                <a:tc>
                  <a:txBody>
                    <a:bodyPr/>
                    <a:lstStyle/>
                    <a:p>
                      <a:pPr algn="ctr"/>
                      <a:r>
                        <a:rPr lang="ru-RU" sz="1300" dirty="0" smtClean="0">
                          <a:solidFill>
                            <a:schemeClr val="accent3">
                              <a:lumMod val="50000"/>
                            </a:schemeClr>
                          </a:solidFill>
                          <a:latin typeface="Times New Roman" pitchFamily="18" charset="0"/>
                          <a:cs typeface="Times New Roman" pitchFamily="18" charset="0"/>
                        </a:rPr>
                        <a:t>Ежегодно</a:t>
                      </a:r>
                      <a:r>
                        <a:rPr lang="ru-RU" sz="1300" baseline="0" dirty="0" smtClean="0">
                          <a:solidFill>
                            <a:schemeClr val="accent3">
                              <a:lumMod val="50000"/>
                            </a:schemeClr>
                          </a:solidFill>
                          <a:latin typeface="Times New Roman" pitchFamily="18" charset="0"/>
                          <a:cs typeface="Times New Roman" pitchFamily="18" charset="0"/>
                        </a:rPr>
                        <a:t> </a:t>
                      </a:r>
                      <a:endParaRPr lang="ru-RU" sz="1300" b="0" dirty="0">
                        <a:solidFill>
                          <a:schemeClr val="accent3">
                            <a:lumMod val="50000"/>
                          </a:schemeClr>
                        </a:solidFill>
                        <a:latin typeface="Times New Roman" pitchFamily="18" charset="0"/>
                        <a:cs typeface="Times New Roman" pitchFamily="18" charset="0"/>
                      </a:endParaRPr>
                    </a:p>
                  </a:txBody>
                  <a:tcPr marL="93303" marR="93303" marT="46649" marB="46649"/>
                </a:tc>
                <a:tc>
                  <a:txBody>
                    <a:bodyPr/>
                    <a:lstStyle/>
                    <a:p>
                      <a:pPr algn="ctr"/>
                      <a:r>
                        <a:rPr lang="ru-RU" sz="1300" dirty="0" smtClean="0">
                          <a:solidFill>
                            <a:schemeClr val="accent3">
                              <a:lumMod val="50000"/>
                            </a:schemeClr>
                          </a:solidFill>
                          <a:latin typeface="Times New Roman" pitchFamily="18" charset="0"/>
                          <a:cs typeface="Times New Roman" pitchFamily="18" charset="0"/>
                        </a:rPr>
                        <a:t>С 01.03. по 30.05.</a:t>
                      </a:r>
                    </a:p>
                    <a:p>
                      <a:pPr algn="ctr"/>
                      <a:r>
                        <a:rPr lang="ru-RU" sz="1300" dirty="0" smtClean="0">
                          <a:solidFill>
                            <a:schemeClr val="accent3">
                              <a:lumMod val="50000"/>
                            </a:schemeClr>
                          </a:solidFill>
                          <a:latin typeface="Times New Roman" pitchFamily="18" charset="0"/>
                          <a:cs typeface="Times New Roman" pitchFamily="18" charset="0"/>
                        </a:rPr>
                        <a:t>С 01.09. по 30.10.</a:t>
                      </a:r>
                      <a:endParaRPr lang="ru-RU" sz="1300" b="0" dirty="0">
                        <a:solidFill>
                          <a:schemeClr val="accent3">
                            <a:lumMod val="50000"/>
                          </a:schemeClr>
                        </a:solidFill>
                        <a:latin typeface="Times New Roman" pitchFamily="18" charset="0"/>
                        <a:cs typeface="Times New Roman" pitchFamily="18" charset="0"/>
                      </a:endParaRPr>
                    </a:p>
                  </a:txBody>
                  <a:tcPr marL="93303" marR="93303" marT="46649" marB="46649"/>
                </a:tc>
              </a:tr>
              <a:tr h="566285">
                <a:tc>
                  <a:txBody>
                    <a:bodyPr/>
                    <a:lstStyle/>
                    <a:p>
                      <a:r>
                        <a:rPr lang="ru-RU" sz="1300" dirty="0" smtClean="0">
                          <a:solidFill>
                            <a:schemeClr val="accent3">
                              <a:lumMod val="50000"/>
                            </a:schemeClr>
                          </a:solidFill>
                          <a:latin typeface="Times New Roman" pitchFamily="18" charset="0"/>
                          <a:cs typeface="Times New Roman" pitchFamily="18" charset="0"/>
                        </a:rPr>
                        <a:t>2</a:t>
                      </a:r>
                      <a:endParaRPr lang="ru-RU" sz="1300" dirty="0">
                        <a:solidFill>
                          <a:schemeClr val="accent3">
                            <a:lumMod val="50000"/>
                          </a:schemeClr>
                        </a:solidFill>
                        <a:latin typeface="Times New Roman" pitchFamily="18" charset="0"/>
                        <a:cs typeface="Times New Roman" pitchFamily="18" charset="0"/>
                      </a:endParaRPr>
                    </a:p>
                  </a:txBody>
                  <a:tcPr marL="93303" marR="93303" marT="46649" marB="46649"/>
                </a:tc>
                <a:tc>
                  <a:txBody>
                    <a:bodyPr/>
                    <a:lstStyle/>
                    <a:p>
                      <a:pPr algn="l"/>
                      <a:r>
                        <a:rPr lang="ru-RU" sz="1300" dirty="0" smtClean="0">
                          <a:solidFill>
                            <a:schemeClr val="accent3">
                              <a:lumMod val="50000"/>
                            </a:schemeClr>
                          </a:solidFill>
                          <a:latin typeface="Times New Roman" pitchFamily="18" charset="0"/>
                          <a:cs typeface="Times New Roman" pitchFamily="18" charset="0"/>
                        </a:rPr>
                        <a:t>Предоставление Консолидированных Заявок субъектов РФ,</a:t>
                      </a:r>
                      <a:r>
                        <a:rPr lang="ru-RU" sz="1300" baseline="0" dirty="0" smtClean="0">
                          <a:solidFill>
                            <a:schemeClr val="accent3">
                              <a:lumMod val="50000"/>
                            </a:schemeClr>
                          </a:solidFill>
                          <a:latin typeface="Times New Roman" pitchFamily="18" charset="0"/>
                          <a:cs typeface="Times New Roman" pitchFamily="18" charset="0"/>
                        </a:rPr>
                        <a:t> включающих Заявки инвестиционных проектов </a:t>
                      </a:r>
                      <a:endParaRPr lang="ru-RU" sz="1300" dirty="0">
                        <a:solidFill>
                          <a:schemeClr val="accent3">
                            <a:lumMod val="50000"/>
                          </a:schemeClr>
                        </a:solidFill>
                        <a:latin typeface="Times New Roman" pitchFamily="18" charset="0"/>
                        <a:cs typeface="Times New Roman" pitchFamily="18" charset="0"/>
                      </a:endParaRPr>
                    </a:p>
                  </a:txBody>
                  <a:tcPr marL="93303" marR="93303" marT="46649" marB="46649"/>
                </a:tc>
                <a:tc>
                  <a:txBody>
                    <a:bodyPr/>
                    <a:lstStyle/>
                    <a:p>
                      <a:pPr algn="ctr"/>
                      <a:r>
                        <a:rPr lang="ru-RU" sz="1300" dirty="0" smtClean="0">
                          <a:solidFill>
                            <a:schemeClr val="accent3">
                              <a:lumMod val="50000"/>
                            </a:schemeClr>
                          </a:solidFill>
                          <a:latin typeface="Times New Roman" pitchFamily="18" charset="0"/>
                          <a:cs typeface="Times New Roman" pitchFamily="18" charset="0"/>
                        </a:rPr>
                        <a:t>Ежегодно </a:t>
                      </a:r>
                      <a:endParaRPr lang="ru-RU" sz="1300" dirty="0">
                        <a:solidFill>
                          <a:schemeClr val="accent3">
                            <a:lumMod val="50000"/>
                          </a:schemeClr>
                        </a:solidFill>
                        <a:latin typeface="Times New Roman" pitchFamily="18" charset="0"/>
                        <a:cs typeface="Times New Roman" pitchFamily="18" charset="0"/>
                      </a:endParaRPr>
                    </a:p>
                  </a:txBody>
                  <a:tcPr marL="93303" marR="93303" marT="46649" marB="46649"/>
                </a:tc>
                <a:tc>
                  <a:txBody>
                    <a:bodyPr/>
                    <a:lstStyle/>
                    <a:p>
                      <a:pPr algn="ctr"/>
                      <a:r>
                        <a:rPr lang="ru-RU" sz="1300" dirty="0" smtClean="0">
                          <a:solidFill>
                            <a:schemeClr val="accent3">
                              <a:lumMod val="50000"/>
                            </a:schemeClr>
                          </a:solidFill>
                          <a:latin typeface="Times New Roman" pitchFamily="18" charset="0"/>
                          <a:cs typeface="Times New Roman" pitchFamily="18" charset="0"/>
                        </a:rPr>
                        <a:t>Не позднее 30.05.</a:t>
                      </a:r>
                    </a:p>
                    <a:p>
                      <a:pPr algn="ctr"/>
                      <a:r>
                        <a:rPr lang="ru-RU" sz="1300" dirty="0" smtClean="0">
                          <a:solidFill>
                            <a:schemeClr val="accent3">
                              <a:lumMod val="50000"/>
                            </a:schemeClr>
                          </a:solidFill>
                          <a:latin typeface="Times New Roman" pitchFamily="18" charset="0"/>
                          <a:cs typeface="Times New Roman" pitchFamily="18" charset="0"/>
                        </a:rPr>
                        <a:t>Не позднее 30.10.</a:t>
                      </a:r>
                      <a:endParaRPr lang="ru-RU" sz="1300" dirty="0">
                        <a:solidFill>
                          <a:schemeClr val="accent3">
                            <a:lumMod val="50000"/>
                          </a:schemeClr>
                        </a:solidFill>
                        <a:latin typeface="Times New Roman" pitchFamily="18" charset="0"/>
                        <a:cs typeface="Times New Roman" pitchFamily="18" charset="0"/>
                      </a:endParaRPr>
                    </a:p>
                  </a:txBody>
                  <a:tcPr marL="93303" marR="93303" marT="46649" marB="46649"/>
                </a:tc>
              </a:tr>
            </a:tbl>
          </a:graphicData>
        </a:graphic>
      </p:graphicFrame>
      <p:sp>
        <p:nvSpPr>
          <p:cNvPr id="8" name="Заголовок 7"/>
          <p:cNvSpPr txBox="1">
            <a:spLocks noGrp="1"/>
          </p:cNvSpPr>
          <p:nvPr>
            <p:ph type="title"/>
          </p:nvPr>
        </p:nvSpPr>
        <p:spPr>
          <a:xfrm>
            <a:off x="161640" y="230904"/>
            <a:ext cx="521928" cy="276999"/>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sz="1800" dirty="0" smtClean="0">
                <a:solidFill>
                  <a:srgbClr val="FFFFFF"/>
                </a:solidFill>
                <a:latin typeface="Times New Roman" pitchFamily="18" charset="0"/>
                <a:cs typeface="Times New Roman" pitchFamily="18" charset="0"/>
              </a:rPr>
              <a:t>12</a:t>
            </a:r>
            <a:endParaRPr lang="ru-RU" sz="1800" b="1" dirty="0">
              <a:solidFill>
                <a:srgbClr val="FFFFFF"/>
              </a:solidFill>
              <a:latin typeface="Times New Roman" pitchFamily="18" charset="0"/>
              <a:cs typeface="Times New Roman" pitchFamily="18" charset="0"/>
            </a:endParaRPr>
          </a:p>
        </p:txBody>
      </p:sp>
      <p:sp>
        <p:nvSpPr>
          <p:cNvPr id="5" name="TextBox 4"/>
          <p:cNvSpPr txBox="1"/>
          <p:nvPr/>
        </p:nvSpPr>
        <p:spPr>
          <a:xfrm>
            <a:off x="755576" y="188640"/>
            <a:ext cx="5088894" cy="369332"/>
          </a:xfrm>
          <a:prstGeom prst="rect">
            <a:avLst/>
          </a:prstGeom>
          <a:noFill/>
        </p:spPr>
        <p:txBody>
          <a:bodyPr wrap="none" rtlCol="0">
            <a:spAutoFit/>
          </a:bodyPr>
          <a:lstStyle/>
          <a:p>
            <a:r>
              <a:rPr lang="ru-RU" dirty="0" smtClean="0">
                <a:latin typeface="Times New Roman" pitchFamily="18" charset="0"/>
                <a:cs typeface="Times New Roman" pitchFamily="18" charset="0"/>
              </a:rPr>
              <a:t>Период подачи Заявок инвестиционных проектов</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673149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7082531" y="6231743"/>
            <a:ext cx="1967841" cy="529249"/>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lvl1pPr algn="l" defTabSz="894743" rtl="0" eaLnBrk="1" latinLnBrk="0" hangingPunct="1">
              <a:spcBef>
                <a:spcPct val="0"/>
              </a:spcBef>
              <a:buNone/>
              <a:defRPr sz="2400" b="1" kern="1200">
                <a:solidFill>
                  <a:srgbClr val="2E8000"/>
                </a:solidFill>
                <a:latin typeface="Calibri" pitchFamily="34" charset="0"/>
                <a:ea typeface="+mj-ea"/>
                <a:cs typeface="Calibri" pitchFamily="34" charset="0"/>
              </a:defRPr>
            </a:lvl1pPr>
          </a:lstStyle>
          <a:p>
            <a:endParaRPr lang="ru-RU" dirty="0"/>
          </a:p>
        </p:txBody>
      </p:sp>
      <p:sp>
        <p:nvSpPr>
          <p:cNvPr id="6" name="Прямоугольник 5"/>
          <p:cNvSpPr/>
          <p:nvPr/>
        </p:nvSpPr>
        <p:spPr>
          <a:xfrm>
            <a:off x="642910" y="1700808"/>
            <a:ext cx="7817522" cy="3293209"/>
          </a:xfrm>
          <a:prstGeom prst="rect">
            <a:avLst/>
          </a:prstGeom>
        </p:spPr>
        <p:txBody>
          <a:bodyPr wrap="square">
            <a:spAutoFit/>
          </a:bodyPr>
          <a:lstStyle/>
          <a:p>
            <a:r>
              <a:rPr lang="ru-RU" sz="3200" b="1" u="sng" dirty="0" err="1" smtClean="0">
                <a:solidFill>
                  <a:srgbClr val="009900"/>
                </a:solidFill>
                <a:latin typeface="Times New Roman" pitchFamily="18" charset="0"/>
                <a:cs typeface="Times New Roman" pitchFamily="18" charset="0"/>
              </a:rPr>
              <a:t>Поправкина</a:t>
            </a:r>
            <a:r>
              <a:rPr lang="ru-RU" sz="3200" b="1" u="sng" dirty="0" smtClean="0">
                <a:solidFill>
                  <a:srgbClr val="009900"/>
                </a:solidFill>
                <a:latin typeface="Times New Roman" pitchFamily="18" charset="0"/>
                <a:cs typeface="Times New Roman" pitchFamily="18" charset="0"/>
              </a:rPr>
              <a:t> Татьяна Викторовна</a:t>
            </a:r>
          </a:p>
          <a:p>
            <a:endParaRPr lang="en-US" sz="3200" b="1" u="sng" dirty="0" smtClean="0">
              <a:solidFill>
                <a:srgbClr val="009900"/>
              </a:solidFill>
              <a:latin typeface="Times New Roman" pitchFamily="18" charset="0"/>
              <a:cs typeface="Times New Roman" pitchFamily="18" charset="0"/>
            </a:endParaRPr>
          </a:p>
          <a:p>
            <a:r>
              <a:rPr lang="ru-RU" dirty="0" smtClean="0">
                <a:solidFill>
                  <a:srgbClr val="009900"/>
                </a:solidFill>
                <a:latin typeface="Times New Roman" pitchFamily="18" charset="0"/>
                <a:cs typeface="Times New Roman" pitchFamily="18" charset="0"/>
              </a:rPr>
              <a:t>Заместитель председателя  Организационного комитета Конкурса </a:t>
            </a:r>
          </a:p>
          <a:p>
            <a:r>
              <a:rPr lang="ru-RU" dirty="0" smtClean="0">
                <a:solidFill>
                  <a:srgbClr val="009900"/>
                </a:solidFill>
                <a:latin typeface="Times New Roman" pitchFamily="18" charset="0"/>
                <a:cs typeface="Times New Roman" pitchFamily="18" charset="0"/>
              </a:rPr>
              <a:t>"Ежегодная общественная премия «Регионы - устойчивое развитие»</a:t>
            </a:r>
          </a:p>
          <a:p>
            <a:r>
              <a:rPr lang="ru-RU" dirty="0" smtClean="0">
                <a:solidFill>
                  <a:srgbClr val="009900"/>
                </a:solidFill>
                <a:latin typeface="Times New Roman" pitchFamily="18" charset="0"/>
                <a:cs typeface="Times New Roman" pitchFamily="18" charset="0"/>
              </a:rPr>
              <a:t> </a:t>
            </a:r>
          </a:p>
          <a:p>
            <a:r>
              <a:rPr lang="ru-RU" dirty="0" smtClean="0">
                <a:solidFill>
                  <a:srgbClr val="009900"/>
                </a:solidFill>
                <a:latin typeface="Times New Roman" pitchFamily="18" charset="0"/>
                <a:cs typeface="Times New Roman" pitchFamily="18" charset="0"/>
              </a:rPr>
              <a:t>Тел. раб. (495) 236-7</a:t>
            </a:r>
            <a:r>
              <a:rPr lang="en-US" dirty="0" smtClean="0">
                <a:solidFill>
                  <a:srgbClr val="009900"/>
                </a:solidFill>
                <a:latin typeface="Times New Roman" pitchFamily="18" charset="0"/>
                <a:cs typeface="Times New Roman" pitchFamily="18" charset="0"/>
              </a:rPr>
              <a:t>0</a:t>
            </a:r>
            <a:r>
              <a:rPr lang="ru-RU" dirty="0" smtClean="0">
                <a:solidFill>
                  <a:srgbClr val="009900"/>
                </a:solidFill>
                <a:latin typeface="Times New Roman" pitchFamily="18" charset="0"/>
                <a:cs typeface="Times New Roman" pitchFamily="18" charset="0"/>
              </a:rPr>
              <a:t>-36</a:t>
            </a:r>
          </a:p>
          <a:p>
            <a:r>
              <a:rPr lang="en-US" dirty="0" smtClean="0">
                <a:solidFill>
                  <a:srgbClr val="009900"/>
                </a:solidFill>
                <a:latin typeface="Times New Roman" pitchFamily="18" charset="0"/>
                <a:cs typeface="Times New Roman" pitchFamily="18" charset="0"/>
              </a:rPr>
              <a:t>popravkina@infra-konkurs.ru </a:t>
            </a:r>
          </a:p>
          <a:p>
            <a:r>
              <a:rPr lang="en-US" dirty="0" smtClean="0">
                <a:solidFill>
                  <a:srgbClr val="009900"/>
                </a:solidFill>
                <a:latin typeface="Times New Roman" pitchFamily="18" charset="0"/>
                <a:cs typeface="Times New Roman" pitchFamily="18" charset="0"/>
              </a:rPr>
              <a:t>www.infra-konkurs.ru</a:t>
            </a:r>
          </a:p>
          <a:p>
            <a:endParaRPr lang="ru-RU" dirty="0" smtClean="0">
              <a:solidFill>
                <a:srgbClr val="418A18"/>
              </a:solidFill>
              <a:latin typeface="Cambria" pitchFamily="18" charset="0"/>
              <a:cs typeface="Times New Roman" pitchFamily="18" charset="0"/>
            </a:endParaRPr>
          </a:p>
          <a:p>
            <a:endParaRPr lang="ru-RU" dirty="0" smtClean="0">
              <a:solidFill>
                <a:srgbClr val="418A18"/>
              </a:solidFill>
              <a:latin typeface="Cambria" pitchFamily="18" charset="0"/>
              <a:cs typeface="Times New Roman" pitchFamily="18" charset="0"/>
            </a:endParaRPr>
          </a:p>
        </p:txBody>
      </p:sp>
    </p:spTree>
    <p:extLst>
      <p:ext uri="{BB962C8B-B14F-4D97-AF65-F5344CB8AC3E}">
        <p14:creationId xmlns="" xmlns:p14="http://schemas.microsoft.com/office/powerpoint/2010/main" val="2673149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соседними углами 2"/>
          <p:cNvSpPr/>
          <p:nvPr/>
        </p:nvSpPr>
        <p:spPr>
          <a:xfrm>
            <a:off x="467544" y="1477944"/>
            <a:ext cx="8247860" cy="1014952"/>
          </a:xfrm>
          <a:prstGeom prst="round2SameRect">
            <a:avLst>
              <a:gd name="adj1" fmla="val 9334"/>
              <a:gd name="adj2" fmla="val 0"/>
            </a:avLst>
          </a:prstGeom>
          <a:solidFill>
            <a:srgbClr val="008000"/>
          </a:solidFill>
        </p:spPr>
        <p:style>
          <a:lnRef idx="0">
            <a:schemeClr val="accent3"/>
          </a:lnRef>
          <a:fillRef idx="3">
            <a:schemeClr val="accent3"/>
          </a:fillRef>
          <a:effectRef idx="3">
            <a:schemeClr val="accent3"/>
          </a:effectRef>
          <a:fontRef idx="minor">
            <a:schemeClr val="lt1"/>
          </a:fontRef>
        </p:style>
        <p:txBody>
          <a:bodyPr anchor="ctr"/>
          <a:lstStyle/>
          <a:p>
            <a:pPr marL="144000" algn="ctr" fontAlgn="auto">
              <a:spcBef>
                <a:spcPts val="0"/>
              </a:spcBef>
              <a:spcAft>
                <a:spcPts val="0"/>
              </a:spcAft>
              <a:defRPr/>
            </a:pPr>
            <a:r>
              <a:rPr lang="ru-RU" sz="1400" b="1" dirty="0" smtClean="0">
                <a:latin typeface="Times New Roman" pitchFamily="18" charset="0"/>
                <a:cs typeface="Times New Roman" pitchFamily="18" charset="0"/>
              </a:rPr>
              <a:t>ПРОГРАММА </a:t>
            </a:r>
          </a:p>
          <a:p>
            <a:pPr marL="144000" algn="ctr" fontAlgn="auto">
              <a:spcBef>
                <a:spcPts val="0"/>
              </a:spcBef>
              <a:spcAft>
                <a:spcPts val="0"/>
              </a:spcAft>
              <a:defRPr/>
            </a:pPr>
            <a:r>
              <a:rPr lang="ru-RU" sz="1400" b="1" dirty="0" smtClean="0">
                <a:latin typeface="Times New Roman" pitchFamily="18" charset="0"/>
                <a:cs typeface="Times New Roman" pitchFamily="18" charset="0"/>
              </a:rPr>
              <a:t>КОМПЛЕКСНОГО СОПРОВОЖДЕНИЯ И ПОДГОТОВКИ  ПРОЕКТОВ К</a:t>
            </a:r>
          </a:p>
          <a:p>
            <a:pPr marL="144000" algn="ctr" fontAlgn="auto">
              <a:spcBef>
                <a:spcPts val="0"/>
              </a:spcBef>
              <a:spcAft>
                <a:spcPts val="0"/>
              </a:spcAft>
              <a:defRPr/>
            </a:pPr>
            <a:r>
              <a:rPr lang="ru-RU" sz="1400" b="1" dirty="0" smtClean="0">
                <a:latin typeface="Times New Roman" pitchFamily="18" charset="0"/>
                <a:cs typeface="Times New Roman" pitchFamily="18" charset="0"/>
              </a:rPr>
              <a:t> ФИНАНСИРОВАНИЮ </a:t>
            </a:r>
            <a:endParaRPr lang="ru-RU" sz="1400" b="1" dirty="0">
              <a:latin typeface="Times New Roman" pitchFamily="18" charset="0"/>
              <a:cs typeface="Times New Roman" pitchFamily="18" charset="0"/>
            </a:endParaRPr>
          </a:p>
        </p:txBody>
      </p:sp>
      <p:sp>
        <p:nvSpPr>
          <p:cNvPr id="5" name="Скругленный прямоугольник 4"/>
          <p:cNvSpPr/>
          <p:nvPr/>
        </p:nvSpPr>
        <p:spPr>
          <a:xfrm>
            <a:off x="107505" y="2564904"/>
            <a:ext cx="2448272" cy="208823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ru-RU" sz="1600" b="1" dirty="0" smtClean="0">
                <a:solidFill>
                  <a:schemeClr val="tx1"/>
                </a:solidFill>
                <a:latin typeface="Times New Roman" pitchFamily="18" charset="0"/>
                <a:cs typeface="Times New Roman" pitchFamily="18" charset="0"/>
              </a:rPr>
              <a:t>ЕДИНЫЙ</a:t>
            </a:r>
          </a:p>
          <a:p>
            <a:pPr algn="ctr" fontAlgn="auto">
              <a:spcBef>
                <a:spcPts val="0"/>
              </a:spcBef>
              <a:spcAft>
                <a:spcPts val="0"/>
              </a:spcAft>
              <a:defRPr/>
            </a:pPr>
            <a:r>
              <a:rPr lang="ru-RU" sz="1600" b="1" dirty="0" smtClean="0">
                <a:solidFill>
                  <a:schemeClr val="tx1"/>
                </a:solidFill>
                <a:latin typeface="Times New Roman" pitchFamily="18" charset="0"/>
                <a:cs typeface="Times New Roman" pitchFamily="18" charset="0"/>
              </a:rPr>
              <a:t> СТАНДАРТ</a:t>
            </a:r>
          </a:p>
          <a:p>
            <a:pPr algn="ctr" fontAlgn="auto">
              <a:spcBef>
                <a:spcPts val="0"/>
              </a:spcBef>
              <a:spcAft>
                <a:spcPts val="0"/>
              </a:spcAft>
              <a:defRPr/>
            </a:pPr>
            <a:r>
              <a:rPr lang="ru-RU" sz="1600" dirty="0" smtClean="0">
                <a:solidFill>
                  <a:schemeClr val="tx1"/>
                </a:solidFill>
                <a:latin typeface="Times New Roman" pitchFamily="18" charset="0"/>
                <a:cs typeface="Times New Roman" pitchFamily="18" charset="0"/>
              </a:rPr>
              <a:t>по </a:t>
            </a:r>
            <a:r>
              <a:rPr lang="ru-RU" sz="1600" dirty="0">
                <a:solidFill>
                  <a:schemeClr val="tx1"/>
                </a:solidFill>
                <a:latin typeface="Times New Roman" pitchFamily="18" charset="0"/>
                <a:cs typeface="Times New Roman" pitchFamily="18" charset="0"/>
              </a:rPr>
              <a:t>сбору заявок инвестиционных проектов </a:t>
            </a:r>
            <a:endParaRPr lang="ru-RU" sz="1600" dirty="0" smtClean="0">
              <a:solidFill>
                <a:schemeClr val="tx1"/>
              </a:solidFill>
              <a:latin typeface="Times New Roman" pitchFamily="18" charset="0"/>
              <a:cs typeface="Times New Roman" pitchFamily="18" charset="0"/>
            </a:endParaRPr>
          </a:p>
          <a:p>
            <a:pPr algn="ctr" fontAlgn="auto">
              <a:spcBef>
                <a:spcPts val="0"/>
              </a:spcBef>
              <a:spcAft>
                <a:spcPts val="0"/>
              </a:spcAft>
              <a:defRPr/>
            </a:pPr>
            <a:r>
              <a:rPr lang="ru-RU" sz="1300" dirty="0" smtClean="0">
                <a:solidFill>
                  <a:schemeClr val="tx1"/>
                </a:solidFill>
                <a:latin typeface="Times New Roman" pitchFamily="18" charset="0"/>
                <a:cs typeface="Times New Roman" pitchFamily="18" charset="0"/>
              </a:rPr>
              <a:t>«Схема взаимодействия при реализации инвестиционных проектов с гос поддержкой / гос участием»</a:t>
            </a:r>
            <a:endParaRPr lang="ru-RU" sz="1600" dirty="0">
              <a:solidFill>
                <a:schemeClr val="tx1"/>
              </a:solidFill>
              <a:latin typeface="Arial Narrow" pitchFamily="34" charset="0"/>
              <a:cs typeface="Arial" pitchFamily="34" charset="0"/>
            </a:endParaRPr>
          </a:p>
        </p:txBody>
      </p:sp>
      <p:sp>
        <p:nvSpPr>
          <p:cNvPr id="6" name="Скругленный прямоугольник 5"/>
          <p:cNvSpPr/>
          <p:nvPr/>
        </p:nvSpPr>
        <p:spPr>
          <a:xfrm>
            <a:off x="1785918" y="4714884"/>
            <a:ext cx="5256584" cy="1988840"/>
          </a:xfrm>
          <a:prstGeom prst="round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ru-RU" sz="1300" b="1" dirty="0" smtClean="0">
                <a:latin typeface="Times New Roman" pitchFamily="18" charset="0"/>
                <a:cs typeface="Times New Roman" pitchFamily="18" charset="0"/>
              </a:rPr>
              <a:t>ПОЗВОЛЯЕТ ОДНОВРЕМЕННО  ПОЛУЧИТЬ:</a:t>
            </a:r>
          </a:p>
          <a:p>
            <a:pPr indent="174625" algn="just" fontAlgn="auto">
              <a:spcBef>
                <a:spcPts val="0"/>
              </a:spcBef>
              <a:spcAft>
                <a:spcPts val="0"/>
              </a:spcAft>
              <a:buFont typeface="Arial" pitchFamily="34" charset="0"/>
              <a:buChar char="•"/>
              <a:defRPr/>
            </a:pPr>
            <a:r>
              <a:rPr lang="ru-RU" sz="1300" dirty="0" smtClean="0">
                <a:latin typeface="Times New Roman" pitchFamily="18" charset="0"/>
                <a:cs typeface="Times New Roman" pitchFamily="18" charset="0"/>
              </a:rPr>
              <a:t>Инвестиционное финансирование (</a:t>
            </a:r>
            <a:r>
              <a:rPr lang="ru-RU" sz="1300" dirty="0" err="1" smtClean="0">
                <a:latin typeface="Times New Roman" pitchFamily="18" charset="0"/>
                <a:cs typeface="Times New Roman" pitchFamily="18" charset="0"/>
              </a:rPr>
              <a:t>со-финансирование</a:t>
            </a:r>
            <a:r>
              <a:rPr lang="ru-RU" sz="1300" dirty="0" smtClean="0">
                <a:latin typeface="Times New Roman" pitchFamily="18" charset="0"/>
                <a:cs typeface="Times New Roman" pitchFamily="18" charset="0"/>
              </a:rPr>
              <a:t>)</a:t>
            </a:r>
          </a:p>
          <a:p>
            <a:pPr indent="174625" algn="just">
              <a:buFont typeface="Arial" pitchFamily="34" charset="0"/>
              <a:buChar char="•"/>
              <a:defRPr/>
            </a:pPr>
            <a:r>
              <a:rPr lang="ru-RU" sz="1300" dirty="0" smtClean="0">
                <a:latin typeface="Times New Roman" pitchFamily="18" charset="0"/>
                <a:cs typeface="Times New Roman" pitchFamily="18" charset="0"/>
              </a:rPr>
              <a:t> Долговое финансирование</a:t>
            </a:r>
          </a:p>
          <a:p>
            <a:pPr indent="174625" algn="just">
              <a:buFont typeface="Arial" pitchFamily="34" charset="0"/>
              <a:buChar char="•"/>
              <a:defRPr/>
            </a:pPr>
            <a:r>
              <a:rPr lang="ru-RU" sz="1300" dirty="0" smtClean="0">
                <a:latin typeface="Times New Roman" pitchFamily="18" charset="0"/>
                <a:cs typeface="Times New Roman" pitchFamily="18" charset="0"/>
              </a:rPr>
              <a:t>Государственную  поддержку (региональная/федеральная)</a:t>
            </a:r>
          </a:p>
          <a:p>
            <a:pPr indent="174625" algn="just" fontAlgn="auto">
              <a:spcBef>
                <a:spcPts val="0"/>
              </a:spcBef>
              <a:spcAft>
                <a:spcPts val="0"/>
              </a:spcAft>
              <a:buFont typeface="Arial" pitchFamily="34" charset="0"/>
              <a:buChar char="•"/>
              <a:defRPr/>
            </a:pPr>
            <a:endParaRPr lang="ru-RU" sz="1300" dirty="0">
              <a:latin typeface="Times New Roman" pitchFamily="18" charset="0"/>
              <a:cs typeface="Times New Roman" pitchFamily="18" charset="0"/>
            </a:endParaRPr>
          </a:p>
        </p:txBody>
      </p:sp>
      <p:grpSp>
        <p:nvGrpSpPr>
          <p:cNvPr id="2" name="Группа 15"/>
          <p:cNvGrpSpPr>
            <a:grpSpLocks/>
          </p:cNvGrpSpPr>
          <p:nvPr/>
        </p:nvGrpSpPr>
        <p:grpSpPr bwMode="auto">
          <a:xfrm>
            <a:off x="107504" y="980331"/>
            <a:ext cx="1150937" cy="1152525"/>
            <a:chOff x="3992566" y="3067052"/>
            <a:chExt cx="1150938" cy="1152525"/>
          </a:xfrm>
        </p:grpSpPr>
        <p:sp>
          <p:nvSpPr>
            <p:cNvPr id="8" name="Oval 46"/>
            <p:cNvSpPr>
              <a:spLocks noChangeAspect="1" noChangeArrowheads="1"/>
            </p:cNvSpPr>
            <p:nvPr/>
          </p:nvSpPr>
          <p:spPr bwMode="auto">
            <a:xfrm>
              <a:off x="3992566" y="3067052"/>
              <a:ext cx="1150938" cy="11525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ru-RU" dirty="0"/>
            </a:p>
          </p:txBody>
        </p:sp>
        <p:pic>
          <p:nvPicPr>
            <p:cNvPr id="9" name="Рисунок 32" descr="logotip_Sberbanka.png"/>
            <p:cNvPicPr>
              <a:picLocks noChangeAspect="1"/>
            </p:cNvPicPr>
            <p:nvPr/>
          </p:nvPicPr>
          <p:blipFill>
            <a:blip r:embed="rId2" cstate="print"/>
            <a:srcRect/>
            <a:stretch>
              <a:fillRect/>
            </a:stretch>
          </p:blipFill>
          <p:spPr bwMode="auto">
            <a:xfrm>
              <a:off x="4135441" y="3211514"/>
              <a:ext cx="877888" cy="854075"/>
            </a:xfrm>
            <a:prstGeom prst="rect">
              <a:avLst/>
            </a:prstGeom>
            <a:noFill/>
            <a:ln w="9525">
              <a:noFill/>
              <a:miter lim="800000"/>
              <a:headEnd/>
              <a:tailEnd/>
            </a:ln>
          </p:spPr>
        </p:pic>
      </p:grpSp>
      <p:grpSp>
        <p:nvGrpSpPr>
          <p:cNvPr id="7" name="Группа 15"/>
          <p:cNvGrpSpPr>
            <a:grpSpLocks/>
          </p:cNvGrpSpPr>
          <p:nvPr/>
        </p:nvGrpSpPr>
        <p:grpSpPr bwMode="auto">
          <a:xfrm>
            <a:off x="7956376" y="980728"/>
            <a:ext cx="1116013" cy="1079500"/>
            <a:chOff x="5724525" y="2428868"/>
            <a:chExt cx="1150938" cy="1152525"/>
          </a:xfrm>
          <a:solidFill>
            <a:schemeClr val="accent6">
              <a:lumMod val="75000"/>
            </a:schemeClr>
          </a:solidFill>
        </p:grpSpPr>
        <p:sp>
          <p:nvSpPr>
            <p:cNvPr id="11" name="Oval 43"/>
            <p:cNvSpPr>
              <a:spLocks noChangeAspect="1" noChangeArrowheads="1"/>
            </p:cNvSpPr>
            <p:nvPr/>
          </p:nvSpPr>
          <p:spPr bwMode="auto">
            <a:xfrm>
              <a:off x="5724525" y="2428868"/>
              <a:ext cx="1150938" cy="1152525"/>
            </a:xfrm>
            <a:prstGeom prst="ellipse">
              <a:avLst/>
            </a:prstGeom>
            <a:grpFill/>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ru-RU" dirty="0"/>
            </a:p>
          </p:txBody>
        </p:sp>
        <p:pic>
          <p:nvPicPr>
            <p:cNvPr id="12" name="Рисунок 34" descr="РФ.png"/>
            <p:cNvPicPr>
              <a:picLocks noChangeAspect="1"/>
            </p:cNvPicPr>
            <p:nvPr/>
          </p:nvPicPr>
          <p:blipFill>
            <a:blip r:embed="rId3" cstate="print">
              <a:lum bright="40000" contrast="16000"/>
            </a:blip>
            <a:srcRect/>
            <a:stretch>
              <a:fillRect/>
            </a:stretch>
          </p:blipFill>
          <p:spPr bwMode="auto">
            <a:xfrm>
              <a:off x="5857884" y="2643182"/>
              <a:ext cx="877888" cy="539750"/>
            </a:xfrm>
            <a:prstGeom prst="rect">
              <a:avLst/>
            </a:prstGeom>
            <a:grpFill/>
            <a:ln w="9525">
              <a:noFill/>
              <a:miter lim="800000"/>
              <a:headEnd/>
              <a:tailEnd/>
            </a:ln>
          </p:spPr>
        </p:pic>
      </p:grpSp>
      <p:sp>
        <p:nvSpPr>
          <p:cNvPr id="13" name="Заголовок 1"/>
          <p:cNvSpPr txBox="1">
            <a:spLocks/>
          </p:cNvSpPr>
          <p:nvPr/>
        </p:nvSpPr>
        <p:spPr bwMode="auto">
          <a:xfrm>
            <a:off x="8172127" y="1052736"/>
            <a:ext cx="936104" cy="432048"/>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tx2"/>
                </a:solidFill>
                <a:effectLst/>
                <a:uLnTx/>
                <a:uFillTx/>
                <a:latin typeface="Arial" charset="0"/>
                <a:ea typeface="+mj-ea"/>
                <a:cs typeface="Arial" charset="0"/>
              </a:rPr>
              <a:t/>
            </a:r>
            <a:br>
              <a:rPr kumimoji="0" lang="ru-RU" sz="2800" b="1" i="0" u="none" strike="noStrike" kern="1200" cap="none" spc="0" normalizeH="0" baseline="0" noProof="0" dirty="0" smtClean="0">
                <a:ln>
                  <a:noFill/>
                </a:ln>
                <a:solidFill>
                  <a:schemeClr val="tx2"/>
                </a:solidFill>
                <a:effectLst/>
                <a:uLnTx/>
                <a:uFillTx/>
                <a:latin typeface="Arial" charset="0"/>
                <a:ea typeface="+mj-ea"/>
                <a:cs typeface="Arial" charset="0"/>
              </a:rPr>
            </a:br>
            <a:r>
              <a:rPr kumimoji="0" lang="ru-RU" sz="2800" b="1" i="0" u="none" strike="noStrike" kern="1200" cap="none" spc="0" normalizeH="0" baseline="0" noProof="0" dirty="0" smtClean="0">
                <a:ln>
                  <a:noFill/>
                </a:ln>
                <a:solidFill>
                  <a:schemeClr val="tx2"/>
                </a:solidFill>
                <a:effectLst/>
                <a:uLnTx/>
                <a:uFillTx/>
                <a:latin typeface="Arial" charset="0"/>
                <a:ea typeface="+mj-ea"/>
                <a:cs typeface="Arial" charset="0"/>
              </a:rPr>
              <a:t>РУР</a:t>
            </a:r>
          </a:p>
        </p:txBody>
      </p:sp>
      <p:sp>
        <p:nvSpPr>
          <p:cNvPr id="14" name="Скругленный прямоугольник 13"/>
          <p:cNvSpPr/>
          <p:nvPr/>
        </p:nvSpPr>
        <p:spPr>
          <a:xfrm>
            <a:off x="2699792" y="2564904"/>
            <a:ext cx="3528392" cy="208823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ru-RU" sz="1600" b="1" dirty="0" smtClean="0">
                <a:solidFill>
                  <a:srgbClr val="000000"/>
                </a:solidFill>
                <a:latin typeface="Times New Roman" pitchFamily="18" charset="0"/>
                <a:cs typeface="Times New Roman" pitchFamily="18" charset="0"/>
              </a:rPr>
              <a:t>УНИВЕРСАЛЬНЫЙ АЛГОРИТМ</a:t>
            </a:r>
          </a:p>
          <a:p>
            <a:pPr algn="ctr" fontAlgn="auto">
              <a:spcBef>
                <a:spcPts val="0"/>
              </a:spcBef>
              <a:spcAft>
                <a:spcPts val="0"/>
              </a:spcAft>
              <a:defRPr/>
            </a:pPr>
            <a:r>
              <a:rPr lang="ru-RU" sz="1600" dirty="0" smtClean="0">
                <a:solidFill>
                  <a:srgbClr val="000000"/>
                </a:solidFill>
                <a:latin typeface="Times New Roman" pitchFamily="18" charset="0"/>
                <a:cs typeface="Times New Roman" pitchFamily="18" charset="0"/>
              </a:rPr>
              <a:t>отбора</a:t>
            </a:r>
            <a:r>
              <a:rPr lang="ru-RU" sz="1600" dirty="0">
                <a:solidFill>
                  <a:srgbClr val="000000"/>
                </a:solidFill>
                <a:latin typeface="Times New Roman" pitchFamily="18" charset="0"/>
                <a:cs typeface="Times New Roman" pitchFamily="18" charset="0"/>
              </a:rPr>
              <a:t>, рассмотрения, структурирования и реализации инвестиционных проектов</a:t>
            </a:r>
            <a:r>
              <a:rPr lang="ru-RU" sz="1600" dirty="0">
                <a:solidFill>
                  <a:srgbClr val="418A18"/>
                </a:solidFill>
                <a:latin typeface="Times New Roman" pitchFamily="18" charset="0"/>
                <a:cs typeface="Times New Roman" pitchFamily="18" charset="0"/>
              </a:rPr>
              <a:t>,</a:t>
            </a:r>
            <a:endParaRPr lang="ru-RU" sz="1600" dirty="0">
              <a:solidFill>
                <a:schemeClr val="tx1"/>
              </a:solidFill>
              <a:latin typeface="Arial Narrow" pitchFamily="34" charset="0"/>
              <a:cs typeface="Arial" pitchFamily="34" charset="0"/>
            </a:endParaRPr>
          </a:p>
        </p:txBody>
      </p:sp>
      <p:sp>
        <p:nvSpPr>
          <p:cNvPr id="15" name="Скругленный прямоугольник 14"/>
          <p:cNvSpPr/>
          <p:nvPr/>
        </p:nvSpPr>
        <p:spPr>
          <a:xfrm>
            <a:off x="6300192" y="2564904"/>
            <a:ext cx="2736304" cy="208823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sz="1600"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endParaRPr lang="ru-RU" sz="1600"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r>
              <a:rPr lang="ru-RU" sz="1600" b="1" dirty="0" smtClean="0">
                <a:solidFill>
                  <a:srgbClr val="000000"/>
                </a:solidFill>
                <a:latin typeface="Times New Roman" pitchFamily="18" charset="0"/>
                <a:cs typeface="Times New Roman" pitchFamily="18" charset="0"/>
              </a:rPr>
              <a:t>СПЕЦИАЛЬНЫЙ</a:t>
            </a:r>
          </a:p>
          <a:p>
            <a:pPr algn="ctr" fontAlgn="auto">
              <a:spcBef>
                <a:spcPts val="0"/>
              </a:spcBef>
              <a:spcAft>
                <a:spcPts val="0"/>
              </a:spcAft>
              <a:defRPr/>
            </a:pPr>
            <a:r>
              <a:rPr lang="ru-RU" sz="1600" dirty="0">
                <a:solidFill>
                  <a:srgbClr val="000000"/>
                </a:solidFill>
                <a:latin typeface="Times New Roman" pitchFamily="18" charset="0"/>
                <a:cs typeface="Times New Roman" pitchFamily="18" charset="0"/>
              </a:rPr>
              <a:t>ф</a:t>
            </a:r>
            <a:r>
              <a:rPr lang="ru-RU" sz="1600" dirty="0" smtClean="0">
                <a:solidFill>
                  <a:srgbClr val="000000"/>
                </a:solidFill>
                <a:latin typeface="Times New Roman" pitchFamily="18" charset="0"/>
                <a:cs typeface="Times New Roman" pitchFamily="18" charset="0"/>
              </a:rPr>
              <a:t>инансовый продукт</a:t>
            </a:r>
            <a:endParaRPr lang="ru-RU" sz="1600" dirty="0" smtClean="0">
              <a:solidFill>
                <a:srgbClr val="418A18"/>
              </a:solidFill>
              <a:latin typeface="Times New Roman" pitchFamily="18" charset="0"/>
              <a:cs typeface="Times New Roman" pitchFamily="18" charset="0"/>
            </a:endParaRPr>
          </a:p>
          <a:p>
            <a:pPr algn="ctr" fontAlgn="auto">
              <a:spcBef>
                <a:spcPts val="0"/>
              </a:spcBef>
              <a:spcAft>
                <a:spcPts val="0"/>
              </a:spcAft>
              <a:defRPr/>
            </a:pPr>
            <a:r>
              <a:rPr lang="ru-RU" sz="1300" dirty="0" smtClean="0">
                <a:solidFill>
                  <a:srgbClr val="000000"/>
                </a:solidFill>
                <a:latin typeface="Times New Roman" pitchFamily="18" charset="0"/>
                <a:cs typeface="Times New Roman" pitchFamily="18" charset="0"/>
              </a:rPr>
              <a:t>«Особые </a:t>
            </a:r>
            <a:r>
              <a:rPr lang="ru-RU" sz="1300" dirty="0">
                <a:solidFill>
                  <a:srgbClr val="000000"/>
                </a:solidFill>
                <a:latin typeface="Times New Roman" pitchFamily="18" charset="0"/>
                <a:cs typeface="Times New Roman" pitchFamily="18" charset="0"/>
              </a:rPr>
              <a:t>условия финансирования </a:t>
            </a:r>
            <a:r>
              <a:rPr lang="ru-RU" sz="1300" dirty="0" smtClean="0">
                <a:solidFill>
                  <a:srgbClr val="000000"/>
                </a:solidFill>
                <a:latin typeface="Times New Roman" pitchFamily="18" charset="0"/>
                <a:cs typeface="Times New Roman" pitchFamily="18" charset="0"/>
              </a:rPr>
              <a:t>инвестиционных </a:t>
            </a:r>
            <a:r>
              <a:rPr lang="ru-RU" sz="1300" dirty="0">
                <a:solidFill>
                  <a:srgbClr val="000000"/>
                </a:solidFill>
                <a:latin typeface="Times New Roman" pitchFamily="18" charset="0"/>
                <a:cs typeface="Times New Roman" pitchFamily="18" charset="0"/>
              </a:rPr>
              <a:t>проектов с государственной </a:t>
            </a:r>
            <a:r>
              <a:rPr lang="ru-RU" sz="1300" dirty="0" smtClean="0">
                <a:solidFill>
                  <a:srgbClr val="000000"/>
                </a:solidFill>
                <a:latin typeface="Times New Roman" pitchFamily="18" charset="0"/>
                <a:cs typeface="Times New Roman" pitchFamily="18" charset="0"/>
              </a:rPr>
              <a:t>поддержкой» </a:t>
            </a:r>
          </a:p>
          <a:p>
            <a:pPr algn="ctr" fontAlgn="auto">
              <a:spcBef>
                <a:spcPts val="0"/>
              </a:spcBef>
              <a:spcAft>
                <a:spcPts val="0"/>
              </a:spcAft>
              <a:defRPr/>
            </a:pPr>
            <a:endParaRPr lang="ru-RU" sz="1600" dirty="0">
              <a:solidFill>
                <a:srgbClr val="000000"/>
              </a:solidFill>
              <a:latin typeface="Times New Roman" pitchFamily="18" charset="0"/>
              <a:cs typeface="Times New Roman" pitchFamily="18" charset="0"/>
            </a:endParaRPr>
          </a:p>
          <a:p>
            <a:pPr algn="ctr" fontAlgn="auto">
              <a:spcBef>
                <a:spcPts val="0"/>
              </a:spcBef>
              <a:spcAft>
                <a:spcPts val="0"/>
              </a:spcAft>
              <a:defRPr/>
            </a:pPr>
            <a:endParaRPr lang="ru-RU" sz="1600" dirty="0" smtClean="0">
              <a:solidFill>
                <a:srgbClr val="000000"/>
              </a:solidFill>
              <a:latin typeface="Times New Roman" pitchFamily="18" charset="0"/>
              <a:cs typeface="Times New Roman" pitchFamily="18" charset="0"/>
            </a:endParaRPr>
          </a:p>
          <a:p>
            <a:pPr algn="ctr" fontAlgn="auto">
              <a:spcBef>
                <a:spcPts val="0"/>
              </a:spcBef>
              <a:spcAft>
                <a:spcPts val="0"/>
              </a:spcAft>
              <a:defRPr/>
            </a:pPr>
            <a:r>
              <a:rPr lang="ru-RU" sz="1600" dirty="0" smtClean="0">
                <a:solidFill>
                  <a:srgbClr val="000000"/>
                </a:solidFill>
                <a:latin typeface="Times New Roman" pitchFamily="18" charset="0"/>
                <a:cs typeface="Times New Roman" pitchFamily="18" charset="0"/>
              </a:rPr>
              <a:t> </a:t>
            </a:r>
            <a:endParaRPr lang="ru-RU" sz="1600" dirty="0">
              <a:solidFill>
                <a:srgbClr val="000000"/>
              </a:solidFill>
              <a:latin typeface="Arial Narrow" pitchFamily="34" charset="0"/>
              <a:cs typeface="Arial" pitchFamily="34" charset="0"/>
            </a:endParaRPr>
          </a:p>
        </p:txBody>
      </p:sp>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en-US" b="1" dirty="0" smtClean="0">
                <a:solidFill>
                  <a:srgbClr val="FFFFFF"/>
                </a:solidFill>
                <a:latin typeface="Times New Roman" pitchFamily="18" charset="0"/>
                <a:cs typeface="Times New Roman" pitchFamily="18" charset="0"/>
              </a:rPr>
              <a:t>1</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3979166" cy="369332"/>
          </a:xfrm>
          <a:prstGeom prst="rect">
            <a:avLst/>
          </a:prstGeom>
          <a:noFill/>
        </p:spPr>
        <p:txBody>
          <a:bodyPr wrap="none" rtlCol="0">
            <a:spAutoFit/>
          </a:bodyPr>
          <a:lstStyle/>
          <a:p>
            <a:r>
              <a:rPr lang="ru-RU" dirty="0" smtClean="0">
                <a:latin typeface="Times New Roman" pitchFamily="18" charset="0"/>
                <a:cs typeface="Times New Roman" pitchFamily="18" charset="0"/>
              </a:rPr>
              <a:t>Созданная система и ее преимущества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2</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3497945" cy="369332"/>
          </a:xfrm>
          <a:prstGeom prst="rect">
            <a:avLst/>
          </a:prstGeom>
          <a:noFill/>
        </p:spPr>
        <p:txBody>
          <a:bodyPr wrap="none" rtlCol="0">
            <a:spAutoFit/>
          </a:bodyPr>
          <a:lstStyle/>
          <a:p>
            <a:r>
              <a:rPr lang="ru-RU" dirty="0" smtClean="0">
                <a:latin typeface="Times New Roman" pitchFamily="18" charset="0"/>
                <a:cs typeface="Times New Roman" pitchFamily="18" charset="0"/>
              </a:rPr>
              <a:t>Ролик  для инициаторов проектов</a:t>
            </a:r>
          </a:p>
        </p:txBody>
      </p:sp>
      <p:sp>
        <p:nvSpPr>
          <p:cNvPr id="20" name="TextBox 19"/>
          <p:cNvSpPr txBox="1"/>
          <p:nvPr/>
        </p:nvSpPr>
        <p:spPr>
          <a:xfrm>
            <a:off x="3779912" y="2564904"/>
            <a:ext cx="770596" cy="369332"/>
          </a:xfrm>
          <a:prstGeom prst="rect">
            <a:avLst/>
          </a:prstGeom>
          <a:noFill/>
        </p:spPr>
        <p:txBody>
          <a:bodyPr wrap="none" rtlCol="0">
            <a:spAutoFit/>
          </a:bodyPr>
          <a:lstStyle/>
          <a:p>
            <a:r>
              <a:rPr lang="ru-RU" dirty="0" smtClean="0">
                <a:latin typeface="Times New Roman" pitchFamily="18" charset="0"/>
                <a:cs typeface="Times New Roman" pitchFamily="18" charset="0"/>
              </a:rPr>
              <a:t>Ролик</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8" cstate="print">
            <a:extLst>
              <a:ext uri="{28A0092B-C50C-407E-A947-70E740481C1C}">
                <a14:useLocalDpi xmlns="" xmlns:a14="http://schemas.microsoft.com/office/drawing/2010/main" val="0"/>
              </a:ext>
            </a:extLst>
          </a:blip>
          <a:stretch>
            <a:fillRect/>
          </a:stretch>
        </p:blipFill>
        <p:spPr>
          <a:xfrm>
            <a:off x="126884" y="5594203"/>
            <a:ext cx="887238" cy="668360"/>
          </a:xfrm>
          <a:prstGeom prst="rect">
            <a:avLst/>
          </a:prstGeom>
        </p:spPr>
      </p:pic>
      <p:grpSp>
        <p:nvGrpSpPr>
          <p:cNvPr id="3" name="Группа 68"/>
          <p:cNvGrpSpPr/>
          <p:nvPr/>
        </p:nvGrpSpPr>
        <p:grpSpPr>
          <a:xfrm>
            <a:off x="107504" y="908720"/>
            <a:ext cx="8540262" cy="5445125"/>
            <a:chOff x="381000" y="1039813"/>
            <a:chExt cx="9251950" cy="5445125"/>
          </a:xfrm>
        </p:grpSpPr>
        <p:sp>
          <p:nvSpPr>
            <p:cNvPr id="4" name="Rectangle 38"/>
            <p:cNvSpPr>
              <a:spLocks noChangeArrowheads="1"/>
            </p:cNvSpPr>
            <p:nvPr>
              <p:custDataLst>
                <p:tags r:id="rId1"/>
              </p:custDataLst>
            </p:nvPr>
          </p:nvSpPr>
          <p:spPr bwMode="gray">
            <a:xfrm>
              <a:off x="2908300" y="6302375"/>
              <a:ext cx="1203325" cy="182563"/>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5" name="Rectangle 39"/>
            <p:cNvSpPr>
              <a:spLocks noChangeArrowheads="1"/>
            </p:cNvSpPr>
            <p:nvPr>
              <p:custDataLst>
                <p:tags r:id="rId2"/>
              </p:custDataLst>
            </p:nvPr>
          </p:nvSpPr>
          <p:spPr bwMode="gray">
            <a:xfrm>
              <a:off x="4311650" y="6302375"/>
              <a:ext cx="5321300" cy="182563"/>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6" name="Rectangle 36"/>
            <p:cNvSpPr>
              <a:spLocks noChangeArrowheads="1"/>
            </p:cNvSpPr>
            <p:nvPr>
              <p:custDataLst>
                <p:tags r:id="rId3"/>
              </p:custDataLst>
            </p:nvPr>
          </p:nvSpPr>
          <p:spPr bwMode="gray">
            <a:xfrm>
              <a:off x="2908300" y="5186363"/>
              <a:ext cx="1203325"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7" name="Rectangle 37"/>
            <p:cNvSpPr>
              <a:spLocks noChangeArrowheads="1"/>
            </p:cNvSpPr>
            <p:nvPr>
              <p:custDataLst>
                <p:tags r:id="rId4"/>
              </p:custDataLst>
            </p:nvPr>
          </p:nvSpPr>
          <p:spPr bwMode="gray">
            <a:xfrm>
              <a:off x="4311650" y="5186363"/>
              <a:ext cx="5321300"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8" name="Rectangle 33"/>
            <p:cNvSpPr>
              <a:spLocks noChangeArrowheads="1"/>
            </p:cNvSpPr>
            <p:nvPr>
              <p:custDataLst>
                <p:tags r:id="rId5"/>
              </p:custDataLst>
            </p:nvPr>
          </p:nvSpPr>
          <p:spPr bwMode="gray">
            <a:xfrm>
              <a:off x="2908300" y="4106863"/>
              <a:ext cx="1203325"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9" name="Rectangle 34"/>
            <p:cNvSpPr>
              <a:spLocks noChangeArrowheads="1"/>
            </p:cNvSpPr>
            <p:nvPr>
              <p:custDataLst>
                <p:tags r:id="rId6"/>
              </p:custDataLst>
            </p:nvPr>
          </p:nvSpPr>
          <p:spPr bwMode="gray">
            <a:xfrm>
              <a:off x="4311650" y="4106863"/>
              <a:ext cx="5321300"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10" name="Rectangle 31"/>
            <p:cNvSpPr>
              <a:spLocks noChangeArrowheads="1"/>
            </p:cNvSpPr>
            <p:nvPr>
              <p:custDataLst>
                <p:tags r:id="rId7"/>
              </p:custDataLst>
            </p:nvPr>
          </p:nvSpPr>
          <p:spPr bwMode="gray">
            <a:xfrm>
              <a:off x="2908300" y="2998788"/>
              <a:ext cx="1203325"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11" name="Rectangle 32"/>
            <p:cNvSpPr>
              <a:spLocks noChangeArrowheads="1"/>
            </p:cNvSpPr>
            <p:nvPr>
              <p:custDataLst>
                <p:tags r:id="rId8"/>
              </p:custDataLst>
            </p:nvPr>
          </p:nvSpPr>
          <p:spPr bwMode="gray">
            <a:xfrm>
              <a:off x="4311650" y="2998788"/>
              <a:ext cx="5321300"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12" name="Rectangle 30"/>
            <p:cNvSpPr>
              <a:spLocks noChangeArrowheads="1"/>
            </p:cNvSpPr>
            <p:nvPr>
              <p:custDataLst>
                <p:tags r:id="rId9"/>
              </p:custDataLst>
            </p:nvPr>
          </p:nvSpPr>
          <p:spPr bwMode="gray">
            <a:xfrm>
              <a:off x="2908300" y="1903413"/>
              <a:ext cx="1203325"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13" name="Rectangle 29"/>
            <p:cNvSpPr>
              <a:spLocks noChangeArrowheads="1"/>
            </p:cNvSpPr>
            <p:nvPr>
              <p:custDataLst>
                <p:tags r:id="rId10"/>
              </p:custDataLst>
            </p:nvPr>
          </p:nvSpPr>
          <p:spPr bwMode="gray">
            <a:xfrm>
              <a:off x="4311650" y="1903413"/>
              <a:ext cx="5321300" cy="182562"/>
            </a:xfrm>
            <a:prstGeom prst="rect">
              <a:avLst/>
            </a:prstGeom>
            <a:gradFill rotWithShape="1">
              <a:gsLst>
                <a:gs pos="0">
                  <a:srgbClr val="B2B2B2"/>
                </a:gs>
                <a:gs pos="100000">
                  <a:srgbClr val="FFFFFF"/>
                </a:gs>
              </a:gsLst>
              <a:lin ang="5400000" scaled="1"/>
            </a:gradFill>
            <a:ln w="9525">
              <a:noFill/>
              <a:miter lim="800000"/>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14" name="Прямоугольник 13"/>
            <p:cNvSpPr>
              <a:spLocks noChangeArrowheads="1"/>
            </p:cNvSpPr>
            <p:nvPr>
              <p:custDataLst>
                <p:tags r:id="rId11"/>
              </p:custDataLst>
            </p:nvPr>
          </p:nvSpPr>
          <p:spPr bwMode="auto">
            <a:xfrm>
              <a:off x="4311650" y="1052513"/>
              <a:ext cx="5321300" cy="896937"/>
            </a:xfrm>
            <a:prstGeom prst="rect">
              <a:avLst/>
            </a:prstGeom>
            <a:solidFill>
              <a:srgbClr val="DBFFB4"/>
            </a:solidFill>
            <a:ln w="9525">
              <a:solidFill>
                <a:srgbClr val="FFFFFF"/>
              </a:solidFill>
              <a:miter lim="800000"/>
              <a:headEnd/>
              <a:tailEnd/>
            </a:ln>
          </p:spPr>
          <p:txBody>
            <a:bodyPr lIns="72000" tIns="36000" rIns="36000" bIns="36000" anchor="ctr"/>
            <a:lstStyle/>
            <a:p>
              <a:pPr algn="just"/>
              <a:r>
                <a:rPr lang="ru-RU" sz="1200" dirty="0">
                  <a:solidFill>
                    <a:srgbClr val="418A18"/>
                  </a:solidFill>
                  <a:latin typeface="Times New Roman" pitchFamily="18" charset="0"/>
                  <a:cs typeface="Times New Roman" pitchFamily="18" charset="0"/>
                </a:rPr>
                <a:t>Если у Вас новый проект и Вы не понимаете начинать ли Вам тратить деньги на разработку ПСД по проекту без наличия решения финансовых институтов о финансировании  Вашего проекта</a:t>
              </a:r>
            </a:p>
          </p:txBody>
        </p:sp>
        <p:sp>
          <p:nvSpPr>
            <p:cNvPr id="15" name="Прямоугольник 13"/>
            <p:cNvSpPr>
              <a:spLocks noChangeArrowheads="1"/>
            </p:cNvSpPr>
            <p:nvPr>
              <p:custDataLst>
                <p:tags r:id="rId12"/>
              </p:custDataLst>
            </p:nvPr>
          </p:nvSpPr>
          <p:spPr bwMode="auto">
            <a:xfrm>
              <a:off x="4311650" y="2154238"/>
              <a:ext cx="5321300" cy="896937"/>
            </a:xfrm>
            <a:prstGeom prst="rect">
              <a:avLst/>
            </a:prstGeom>
            <a:solidFill>
              <a:srgbClr val="DBFFB4"/>
            </a:solidFill>
            <a:ln w="9525">
              <a:solidFill>
                <a:srgbClr val="FFFFFF"/>
              </a:solidFill>
              <a:miter lim="800000"/>
              <a:headEnd/>
              <a:tailEnd/>
            </a:ln>
          </p:spPr>
          <p:txBody>
            <a:bodyPr lIns="72000" tIns="36000" rIns="36000" bIns="36000" anchor="ctr"/>
            <a:lstStyle/>
            <a:p>
              <a:pPr algn="just"/>
              <a:r>
                <a:rPr lang="ru-RU" sz="1200" dirty="0" smtClean="0">
                  <a:solidFill>
                    <a:srgbClr val="418A18"/>
                  </a:solidFill>
                  <a:latin typeface="Times New Roman" pitchFamily="18" charset="0"/>
                  <a:cs typeface="Times New Roman" pitchFamily="18" charset="0"/>
                </a:rPr>
                <a:t>Вы </a:t>
              </a:r>
              <a:r>
                <a:rPr lang="ru-RU" sz="1200" dirty="0">
                  <a:solidFill>
                    <a:srgbClr val="418A18"/>
                  </a:solidFill>
                  <a:latin typeface="Times New Roman" pitchFamily="18" charset="0"/>
                  <a:cs typeface="Times New Roman" pitchFamily="18" charset="0"/>
                </a:rPr>
                <a:t>не владеете всеми знаниями по требованиям всех участников инвестиционной деятельности для реализации инвестиционного проекта, чтобы им соответствовать </a:t>
              </a:r>
            </a:p>
          </p:txBody>
        </p:sp>
        <p:sp>
          <p:nvSpPr>
            <p:cNvPr id="16" name="Прямоугольник 13"/>
            <p:cNvSpPr>
              <a:spLocks noChangeArrowheads="1"/>
            </p:cNvSpPr>
            <p:nvPr>
              <p:custDataLst>
                <p:tags r:id="rId13"/>
              </p:custDataLst>
            </p:nvPr>
          </p:nvSpPr>
          <p:spPr bwMode="auto">
            <a:xfrm>
              <a:off x="4311650" y="3257550"/>
              <a:ext cx="5321300" cy="896938"/>
            </a:xfrm>
            <a:prstGeom prst="rect">
              <a:avLst/>
            </a:prstGeom>
            <a:solidFill>
              <a:srgbClr val="DBFFB4"/>
            </a:solidFill>
            <a:ln w="9525">
              <a:solidFill>
                <a:srgbClr val="FFFFFF"/>
              </a:solidFill>
              <a:miter lim="800000"/>
              <a:headEnd/>
              <a:tailEnd/>
            </a:ln>
          </p:spPr>
          <p:txBody>
            <a:bodyPr lIns="72000" tIns="36000" rIns="36000" bIns="36000" anchor="ctr"/>
            <a:lstStyle/>
            <a:p>
              <a:pPr algn="just"/>
              <a:r>
                <a:rPr lang="ru-RU" sz="1200" dirty="0">
                  <a:solidFill>
                    <a:srgbClr val="418A18"/>
                  </a:solidFill>
                  <a:latin typeface="Times New Roman" pitchFamily="18" charset="0"/>
                  <a:cs typeface="Times New Roman" pitchFamily="18" charset="0"/>
                </a:rPr>
                <a:t>Если у Вас нет достаточно собственных средств для реализации инвестиционного проекта и Вам нужен со - инвестор (не доли собственных  средств в размере 30% от суммы проекта)</a:t>
              </a:r>
            </a:p>
          </p:txBody>
        </p:sp>
        <p:sp>
          <p:nvSpPr>
            <p:cNvPr id="17" name="Прямоугольник 13"/>
            <p:cNvSpPr>
              <a:spLocks noChangeArrowheads="1"/>
            </p:cNvSpPr>
            <p:nvPr>
              <p:custDataLst>
                <p:tags r:id="rId14"/>
              </p:custDataLst>
            </p:nvPr>
          </p:nvSpPr>
          <p:spPr bwMode="auto">
            <a:xfrm>
              <a:off x="4311650" y="4360863"/>
              <a:ext cx="5321300" cy="896937"/>
            </a:xfrm>
            <a:prstGeom prst="rect">
              <a:avLst/>
            </a:prstGeom>
            <a:solidFill>
              <a:srgbClr val="DBFFB4"/>
            </a:solidFill>
            <a:ln w="9525">
              <a:solidFill>
                <a:srgbClr val="FFFFFF"/>
              </a:solidFill>
              <a:miter lim="800000"/>
              <a:headEnd/>
              <a:tailEnd/>
            </a:ln>
          </p:spPr>
          <p:txBody>
            <a:bodyPr lIns="72000" tIns="36000" rIns="36000" bIns="36000" anchor="ctr"/>
            <a:lstStyle/>
            <a:p>
              <a:pPr algn="just"/>
              <a:r>
                <a:rPr lang="ru-RU" sz="1200" dirty="0">
                  <a:solidFill>
                    <a:srgbClr val="418A18"/>
                  </a:solidFill>
                  <a:latin typeface="Times New Roman" pitchFamily="18" charset="0"/>
                  <a:cs typeface="Times New Roman" pitchFamily="18" charset="0"/>
                </a:rPr>
                <a:t>У Вас нет </a:t>
              </a:r>
              <a:r>
                <a:rPr lang="ru-RU" sz="1200" dirty="0" smtClean="0">
                  <a:solidFill>
                    <a:srgbClr val="418A18"/>
                  </a:solidFill>
                  <a:latin typeface="Times New Roman" pitchFamily="18" charset="0"/>
                  <a:cs typeface="Times New Roman" pitchFamily="18" charset="0"/>
                </a:rPr>
                <a:t>опыта </a:t>
              </a:r>
              <a:r>
                <a:rPr lang="ru-RU" sz="1200" dirty="0">
                  <a:solidFill>
                    <a:srgbClr val="418A18"/>
                  </a:solidFill>
                  <a:latin typeface="Times New Roman" pitchFamily="18" charset="0"/>
                  <a:cs typeface="Times New Roman" pitchFamily="18" charset="0"/>
                </a:rPr>
                <a:t>координации всех участников инвестиционной деятельности для реализации инвестиционного проекта (финансовыми институтами (Банками), инвестиционными фондами и органами исполнительной власти)</a:t>
              </a:r>
            </a:p>
          </p:txBody>
        </p:sp>
        <p:sp>
          <p:nvSpPr>
            <p:cNvPr id="18" name="Прямоугольник 13"/>
            <p:cNvSpPr>
              <a:spLocks noChangeArrowheads="1"/>
            </p:cNvSpPr>
            <p:nvPr>
              <p:custDataLst>
                <p:tags r:id="rId15"/>
              </p:custDataLst>
            </p:nvPr>
          </p:nvSpPr>
          <p:spPr bwMode="auto">
            <a:xfrm>
              <a:off x="2908300" y="1052513"/>
              <a:ext cx="1203325" cy="896937"/>
            </a:xfrm>
            <a:prstGeom prst="rect">
              <a:avLst/>
            </a:prstGeom>
            <a:gradFill rotWithShape="1">
              <a:gsLst>
                <a:gs pos="0">
                  <a:srgbClr val="27781D"/>
                </a:gs>
                <a:gs pos="50000">
                  <a:srgbClr val="194C12"/>
                </a:gs>
                <a:gs pos="100000">
                  <a:srgbClr val="27781D"/>
                </a:gs>
              </a:gsLst>
              <a:lin ang="2700000" scaled="1"/>
            </a:gradFill>
            <a:ln w="9525">
              <a:solidFill>
                <a:srgbClr val="FFFFFF"/>
              </a:solidFill>
              <a:miter lim="800000"/>
              <a:headEnd/>
              <a:tailEnd/>
            </a:ln>
          </p:spPr>
          <p:txBody>
            <a:bodyPr anchor="ctr"/>
            <a:lstStyle/>
            <a:p>
              <a:pPr marL="0" marR="0" lvl="0" indent="0" defTabSz="914400" eaLnBrk="1" fontAlgn="auto" latinLnBrk="0" hangingPunct="1">
                <a:lnSpc>
                  <a:spcPts val="12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Решение банка на ранней стадии проекта</a:t>
              </a:r>
              <a:endParaRPr kumimoji="0" lang="en-US"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p:txBody>
        </p:sp>
        <p:sp>
          <p:nvSpPr>
            <p:cNvPr id="19" name="Прямоугольник 13"/>
            <p:cNvSpPr>
              <a:spLocks noChangeArrowheads="1"/>
            </p:cNvSpPr>
            <p:nvPr>
              <p:custDataLst>
                <p:tags r:id="rId16"/>
              </p:custDataLst>
            </p:nvPr>
          </p:nvSpPr>
          <p:spPr bwMode="auto">
            <a:xfrm>
              <a:off x="2908300" y="2154238"/>
              <a:ext cx="1264614" cy="896937"/>
            </a:xfrm>
            <a:prstGeom prst="rect">
              <a:avLst/>
            </a:prstGeom>
            <a:gradFill rotWithShape="1">
              <a:gsLst>
                <a:gs pos="0">
                  <a:srgbClr val="27781D"/>
                </a:gs>
                <a:gs pos="50000">
                  <a:srgbClr val="194C12"/>
                </a:gs>
                <a:gs pos="100000">
                  <a:srgbClr val="27781D"/>
                </a:gs>
              </a:gsLst>
              <a:lin ang="2700000" scaled="1"/>
            </a:gradFill>
            <a:ln w="9525">
              <a:solidFill>
                <a:srgbClr val="FFFFFF"/>
              </a:solidFill>
              <a:miter lim="800000"/>
              <a:headEnd/>
              <a:tailEnd/>
            </a:ln>
          </p:spPr>
          <p:txBody>
            <a:bodyPr anchor="ctr"/>
            <a:lstStyle/>
            <a:p>
              <a:pPr marL="0" marR="0" lvl="0" indent="0" defTabSz="914400" eaLnBrk="1" fontAlgn="auto" latinLnBrk="0" hangingPunct="1">
                <a:lnSpc>
                  <a:spcPts val="12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Методические материалы </a:t>
              </a:r>
            </a:p>
            <a:p>
              <a:pPr marL="0" marR="0" lvl="0" indent="0" defTabSz="914400" eaLnBrk="1" fontAlgn="auto" latinLnBrk="0" hangingPunct="1">
                <a:lnSpc>
                  <a:spcPts val="1200"/>
                </a:lnSpc>
                <a:spcBef>
                  <a:spcPts val="0"/>
                </a:spcBef>
                <a:spcAft>
                  <a:spcPts val="0"/>
                </a:spcAft>
                <a:buClrTx/>
                <a:buSzTx/>
                <a:buFontTx/>
                <a:buNone/>
                <a:tabLst/>
                <a:defRPr/>
              </a:pPr>
              <a:r>
                <a:rPr lang="ru-RU" sz="1200" kern="0" dirty="0" smtClean="0">
                  <a:solidFill>
                    <a:srgbClr val="FFFFFF"/>
                  </a:solidFill>
                  <a:latin typeface="Times New Roman" pitchFamily="18" charset="0"/>
                  <a:cs typeface="Times New Roman" pitchFamily="18" charset="0"/>
                </a:rPr>
                <a:t>Банк и РУР</a:t>
              </a:r>
              <a:endParaRPr kumimoji="0" lang="en-US"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p:txBody>
        </p:sp>
        <p:sp>
          <p:nvSpPr>
            <p:cNvPr id="20" name="Прямоугольник 13"/>
            <p:cNvSpPr>
              <a:spLocks noChangeArrowheads="1"/>
            </p:cNvSpPr>
            <p:nvPr>
              <p:custDataLst>
                <p:tags r:id="rId17"/>
              </p:custDataLst>
            </p:nvPr>
          </p:nvSpPr>
          <p:spPr bwMode="auto">
            <a:xfrm>
              <a:off x="2922588" y="4360863"/>
              <a:ext cx="1280838" cy="896937"/>
            </a:xfrm>
            <a:prstGeom prst="rect">
              <a:avLst/>
            </a:prstGeom>
            <a:gradFill rotWithShape="1">
              <a:gsLst>
                <a:gs pos="0">
                  <a:srgbClr val="27781D"/>
                </a:gs>
                <a:gs pos="50000">
                  <a:srgbClr val="194C12"/>
                </a:gs>
                <a:gs pos="100000">
                  <a:srgbClr val="27781D"/>
                </a:gs>
              </a:gsLst>
              <a:lin ang="2700000" scaled="1"/>
            </a:gradFill>
            <a:ln w="9525">
              <a:solidFill>
                <a:srgbClr val="FFFFFF"/>
              </a:solidFill>
              <a:miter lim="800000"/>
              <a:headEnd/>
              <a:tailEnd/>
            </a:ln>
          </p:spPr>
          <p:txBody>
            <a:bodyPr anchor="ctr"/>
            <a:lstStyle/>
            <a:p>
              <a:pPr marL="0" marR="0" lvl="0" indent="0" defTabSz="914400" eaLnBrk="1" fontAlgn="auto" latinLnBrk="0" hangingPunct="1">
                <a:lnSpc>
                  <a:spcPts val="12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Дорожная карта</a:t>
              </a:r>
            </a:p>
            <a:p>
              <a:pPr marL="0" marR="0" lvl="0" indent="0" defTabSz="914400" eaLnBrk="1" fontAlgn="auto" latinLnBrk="0" hangingPunct="1">
                <a:lnSpc>
                  <a:spcPts val="1200"/>
                </a:lnSpc>
                <a:spcBef>
                  <a:spcPts val="0"/>
                </a:spcBef>
                <a:spcAft>
                  <a:spcPts val="0"/>
                </a:spcAft>
                <a:buClrTx/>
                <a:buSzTx/>
                <a:buFontTx/>
                <a:buNone/>
                <a:tabLst/>
                <a:defRPr/>
              </a:pPr>
              <a:r>
                <a:rPr lang="ru-RU" sz="1200" kern="0" dirty="0" smtClean="0">
                  <a:solidFill>
                    <a:srgbClr val="FFFFFF"/>
                  </a:solidFill>
                  <a:latin typeface="Times New Roman" pitchFamily="18" charset="0"/>
                  <a:cs typeface="Times New Roman" pitchFamily="18" charset="0"/>
                </a:rPr>
                <a:t>РУР –</a:t>
              </a:r>
            </a:p>
            <a:p>
              <a:pPr marL="0" marR="0" lvl="0" indent="0" defTabSz="914400" eaLnBrk="1" fontAlgn="auto" latinLnBrk="0" hangingPunct="1">
                <a:lnSpc>
                  <a:spcPts val="1200"/>
                </a:lnSpc>
                <a:spcBef>
                  <a:spcPts val="0"/>
                </a:spcBef>
                <a:spcAft>
                  <a:spcPts val="0"/>
                </a:spcAft>
                <a:buClrTx/>
                <a:buSzTx/>
                <a:buFontTx/>
                <a:buNone/>
                <a:tabLst/>
                <a:defRPr/>
              </a:pPr>
              <a:r>
                <a:rPr lang="ru-RU" sz="1200" kern="0" dirty="0" smtClean="0">
                  <a:solidFill>
                    <a:srgbClr val="FFFFFF"/>
                  </a:solidFill>
                  <a:latin typeface="Times New Roman" pitchFamily="18" charset="0"/>
                  <a:cs typeface="Times New Roman" pitchFamily="18" charset="0"/>
                </a:rPr>
                <a:t>»СБЕРБАНК»</a:t>
              </a:r>
              <a:endParaRPr kumimoji="0" lang="en-US"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p:txBody>
        </p:sp>
        <p:sp>
          <p:nvSpPr>
            <p:cNvPr id="21" name="Прямоугольник 13"/>
            <p:cNvSpPr>
              <a:spLocks noChangeArrowheads="1"/>
            </p:cNvSpPr>
            <p:nvPr>
              <p:custDataLst>
                <p:tags r:id="rId18"/>
              </p:custDataLst>
            </p:nvPr>
          </p:nvSpPr>
          <p:spPr bwMode="auto">
            <a:xfrm>
              <a:off x="2922588" y="3257550"/>
              <a:ext cx="1328336" cy="896938"/>
            </a:xfrm>
            <a:prstGeom prst="rect">
              <a:avLst/>
            </a:prstGeom>
            <a:gradFill rotWithShape="1">
              <a:gsLst>
                <a:gs pos="0">
                  <a:srgbClr val="27781D"/>
                </a:gs>
                <a:gs pos="50000">
                  <a:srgbClr val="194C12"/>
                </a:gs>
                <a:gs pos="100000">
                  <a:srgbClr val="27781D"/>
                </a:gs>
              </a:gsLst>
              <a:lin ang="2700000" scaled="1"/>
            </a:gradFill>
            <a:ln w="9525">
              <a:solidFill>
                <a:srgbClr val="FFFFFF"/>
              </a:solidFill>
              <a:miter lim="800000"/>
              <a:headEnd/>
              <a:tailEnd/>
            </a:ln>
          </p:spPr>
          <p:txBody>
            <a:bodyPr anchor="ctr"/>
            <a:lstStyle/>
            <a:p>
              <a:pPr marL="0" marR="0" lvl="0" indent="0" defTabSz="914400" eaLnBrk="1" fontAlgn="auto" latinLnBrk="0" hangingPunct="1">
                <a:lnSpc>
                  <a:spcPts val="12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Согласованный алгоритм работы с со инвестором</a:t>
              </a:r>
              <a:endParaRPr kumimoji="0" lang="en-US"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p:txBody>
        </p:sp>
        <p:sp>
          <p:nvSpPr>
            <p:cNvPr id="22" name="Прямоугольник 13"/>
            <p:cNvSpPr>
              <a:spLocks noChangeArrowheads="1"/>
            </p:cNvSpPr>
            <p:nvPr>
              <p:custDataLst>
                <p:tags r:id="rId19"/>
              </p:custDataLst>
            </p:nvPr>
          </p:nvSpPr>
          <p:spPr bwMode="auto">
            <a:xfrm>
              <a:off x="2908300" y="5464175"/>
              <a:ext cx="1295125" cy="896938"/>
            </a:xfrm>
            <a:prstGeom prst="rect">
              <a:avLst/>
            </a:prstGeom>
            <a:gradFill rotWithShape="1">
              <a:gsLst>
                <a:gs pos="0">
                  <a:srgbClr val="27781D"/>
                </a:gs>
                <a:gs pos="50000">
                  <a:srgbClr val="194C12"/>
                </a:gs>
                <a:gs pos="100000">
                  <a:srgbClr val="27781D"/>
                </a:gs>
              </a:gsLst>
              <a:lin ang="2700000" scaled="1"/>
            </a:gradFill>
            <a:ln w="9525">
              <a:solidFill>
                <a:srgbClr val="FFFFFF"/>
              </a:solidFill>
              <a:miter lim="800000"/>
              <a:headEnd/>
              <a:tailEnd/>
            </a:ln>
          </p:spPr>
          <p:txBody>
            <a:bodyPr anchor="ctr"/>
            <a:lstStyle/>
            <a:p>
              <a:pPr marL="0" marR="0" lvl="0" indent="0" defTabSz="914400" eaLnBrk="1" fontAlgn="auto" latinLnBrk="0" hangingPunct="1">
                <a:lnSpc>
                  <a:spcPts val="1200"/>
                </a:lnSpc>
                <a:spcBef>
                  <a:spcPts val="0"/>
                </a:spcBef>
                <a:spcAft>
                  <a:spcPts val="0"/>
                </a:spcAft>
                <a:buClrTx/>
                <a:buSzTx/>
                <a:buFontTx/>
                <a:buNone/>
                <a:tabLst/>
                <a:defRPr/>
              </a:pPr>
              <a:r>
                <a:rPr lang="ru-RU" sz="1200" kern="0" dirty="0" smtClean="0">
                  <a:solidFill>
                    <a:srgbClr val="FFFFFF"/>
                  </a:solidFill>
                  <a:latin typeface="Times New Roman" pitchFamily="18" charset="0"/>
                  <a:cs typeface="Times New Roman" pitchFamily="18" charset="0"/>
                </a:rPr>
                <a:t>Справочная информация</a:t>
              </a:r>
              <a:endParaRPr kumimoji="0" lang="en-US"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p:txBody>
        </p:sp>
        <p:sp>
          <p:nvSpPr>
            <p:cNvPr id="23" name="Прямоугольник 13"/>
            <p:cNvSpPr>
              <a:spLocks noChangeArrowheads="1"/>
            </p:cNvSpPr>
            <p:nvPr>
              <p:custDataLst>
                <p:tags r:id="rId20"/>
              </p:custDataLst>
            </p:nvPr>
          </p:nvSpPr>
          <p:spPr bwMode="auto">
            <a:xfrm>
              <a:off x="4311650" y="5464175"/>
              <a:ext cx="5321300" cy="896938"/>
            </a:xfrm>
            <a:prstGeom prst="rect">
              <a:avLst/>
            </a:prstGeom>
            <a:solidFill>
              <a:srgbClr val="DBFFB4"/>
            </a:solidFill>
            <a:ln w="9525">
              <a:solidFill>
                <a:srgbClr val="FFFFFF"/>
              </a:solidFill>
              <a:miter lim="800000"/>
              <a:headEnd/>
              <a:tailEnd/>
            </a:ln>
          </p:spPr>
          <p:txBody>
            <a:bodyPr lIns="72000" tIns="36000" rIns="36000" bIns="36000" anchor="ctr"/>
            <a:lstStyle/>
            <a:p>
              <a:pPr algn="just"/>
              <a:r>
                <a:rPr lang="ru-RU" sz="1200" dirty="0">
                  <a:solidFill>
                    <a:srgbClr val="418A18"/>
                  </a:solidFill>
                  <a:latin typeface="Times New Roman" pitchFamily="18" charset="0"/>
                  <a:cs typeface="Times New Roman" pitchFamily="18" charset="0"/>
                </a:rPr>
                <a:t>Если Вы хотите узнать больше о формах государственной поддержки и использовать эти знания для получения финансирования в рамках «Особых условий финансирования инвестиционных проектов с гос. поддержкой / гос. участием» для реализации инвестиционного проекта</a:t>
              </a:r>
            </a:p>
          </p:txBody>
        </p:sp>
        <p:sp>
          <p:nvSpPr>
            <p:cNvPr id="24" name="Прямоугольник 13"/>
            <p:cNvSpPr/>
            <p:nvPr>
              <p:custDataLst>
                <p:tags r:id="rId21"/>
              </p:custDataLst>
            </p:nvPr>
          </p:nvSpPr>
          <p:spPr>
            <a:xfrm>
              <a:off x="459009" y="4712221"/>
              <a:ext cx="2035175" cy="896938"/>
            </a:xfrm>
            <a:prstGeom prst="rect">
              <a:avLst/>
            </a:prstGeom>
            <a:noFill/>
            <a:ln w="9525" cap="flat" cmpd="sng" algn="ctr">
              <a:noFill/>
              <a:prstDash val="solid"/>
            </a:ln>
            <a:effectLst/>
          </p:spPr>
          <p:txBody>
            <a:bodyPr lIns="36000" tIns="36000" rIns="36000" bIns="36000" anchor="ctr"/>
            <a:lstStyle/>
            <a:p>
              <a:pPr marL="180975" marR="0" lvl="0" indent="-180975" algn="l" defTabSz="914400" eaLnBrk="1" fontAlgn="auto" latinLnBrk="0" hangingPunct="1">
                <a:lnSpc>
                  <a:spcPct val="100000"/>
                </a:lnSpc>
                <a:spcBef>
                  <a:spcPts val="200"/>
                </a:spcBef>
                <a:spcAft>
                  <a:spcPts val="200"/>
                </a:spcAft>
                <a:buClr>
                  <a:srgbClr val="000000"/>
                </a:buClr>
                <a:buSzTx/>
                <a:buFont typeface="Wingdings" pitchFamily="2" charset="2"/>
                <a:buChar char="§"/>
                <a:tabLst/>
                <a:defRPr/>
              </a:pPr>
              <a:r>
                <a:rPr kumimoji="0" lang="ru-RU" sz="1200" b="0" i="0" u="none" strike="noStrike" kern="0" cap="none" spc="0" normalizeH="0" baseline="0" noProof="0" dirty="0" smtClean="0">
                  <a:ln>
                    <a:noFill/>
                  </a:ln>
                  <a:solidFill>
                    <a:srgbClr val="000000"/>
                  </a:solidFill>
                  <a:effectLst/>
                  <a:uLnTx/>
                  <a:uFillTx/>
                  <a:latin typeface="Times New Roman" pitchFamily="18" charset="0"/>
                  <a:ea typeface="ＭＳ Ｐゴシック" charset="-128"/>
                  <a:cs typeface="Times New Roman" pitchFamily="18" charset="0"/>
                </a:rPr>
                <a:t>Координация</a:t>
              </a:r>
              <a:endParaRPr kumimoji="0" lang="ru-RU" sz="1200" b="0" i="0" u="none" strike="noStrike" kern="0" cap="none" spc="0" normalizeH="0" baseline="0" noProof="0" dirty="0">
                <a:ln>
                  <a:noFill/>
                </a:ln>
                <a:solidFill>
                  <a:srgbClr val="000000"/>
                </a:solidFill>
                <a:effectLst/>
                <a:uLnTx/>
                <a:uFillTx/>
                <a:latin typeface="Times New Roman" pitchFamily="18" charset="0"/>
                <a:ea typeface="ＭＳ Ｐゴシック" charset="-128"/>
                <a:cs typeface="Times New Roman" pitchFamily="18" charset="0"/>
              </a:endParaRPr>
            </a:p>
            <a:p>
              <a:pPr marL="180975" marR="0" lvl="0" indent="-180975" algn="l" defTabSz="914400" eaLnBrk="1" fontAlgn="auto" latinLnBrk="0" hangingPunct="1">
                <a:lnSpc>
                  <a:spcPct val="100000"/>
                </a:lnSpc>
                <a:spcBef>
                  <a:spcPts val="200"/>
                </a:spcBef>
                <a:spcAft>
                  <a:spcPts val="200"/>
                </a:spcAft>
                <a:buClr>
                  <a:srgbClr val="000000"/>
                </a:buClr>
                <a:buSzTx/>
                <a:buFont typeface="Wingdings" pitchFamily="2" charset="2"/>
                <a:buChar char="§"/>
                <a:tabLst/>
                <a:defRPr/>
              </a:pPr>
              <a:r>
                <a:rPr kumimoji="0" lang="ru-RU" sz="1200" b="0" i="0" u="none" strike="noStrike" kern="0" cap="none" spc="0" normalizeH="0" baseline="0" noProof="0" dirty="0" smtClean="0">
                  <a:ln>
                    <a:noFill/>
                  </a:ln>
                  <a:solidFill>
                    <a:srgbClr val="000000"/>
                  </a:solidFill>
                  <a:effectLst/>
                  <a:uLnTx/>
                  <a:uFillTx/>
                  <a:latin typeface="Times New Roman" pitchFamily="18" charset="0"/>
                  <a:ea typeface="ＭＳ Ｐゴシック" charset="-128"/>
                  <a:cs typeface="Times New Roman" pitchFamily="18" charset="0"/>
                </a:rPr>
                <a:t>Техническое и методическое сопровождение</a:t>
              </a:r>
              <a:endParaRPr kumimoji="0" lang="ru-RU" sz="1200" b="0" i="0" u="none" strike="noStrike" kern="0" cap="none" spc="0" normalizeH="0" baseline="0" noProof="0" dirty="0">
                <a:ln>
                  <a:noFill/>
                </a:ln>
                <a:solidFill>
                  <a:srgbClr val="000000"/>
                </a:solidFill>
                <a:effectLst/>
                <a:uLnTx/>
                <a:uFillTx/>
                <a:latin typeface="Times New Roman" pitchFamily="18" charset="0"/>
                <a:ea typeface="ＭＳ Ｐゴシック" charset="-128"/>
                <a:cs typeface="Times New Roman" pitchFamily="18" charset="0"/>
              </a:endParaRPr>
            </a:p>
          </p:txBody>
        </p:sp>
        <p:sp>
          <p:nvSpPr>
            <p:cNvPr id="25" name="Прямоугольник 13"/>
            <p:cNvSpPr/>
            <p:nvPr>
              <p:custDataLst>
                <p:tags r:id="rId22"/>
              </p:custDataLst>
            </p:nvPr>
          </p:nvSpPr>
          <p:spPr>
            <a:xfrm>
              <a:off x="506506" y="1488530"/>
              <a:ext cx="2174875" cy="896937"/>
            </a:xfrm>
            <a:prstGeom prst="rect">
              <a:avLst/>
            </a:prstGeom>
            <a:noFill/>
            <a:ln w="9525" cap="flat" cmpd="sng" algn="ctr">
              <a:noFill/>
              <a:prstDash val="solid"/>
            </a:ln>
            <a:effectLst/>
          </p:spPr>
          <p:txBody>
            <a:bodyPr lIns="36000" tIns="36000" rIns="36000" bIns="36000" anchor="ctr"/>
            <a:lstStyle/>
            <a:p>
              <a:pPr marL="180975" marR="0" lvl="0" indent="-180975" algn="l" defTabSz="914400" eaLnBrk="1" fontAlgn="auto" latinLnBrk="0" hangingPunct="1">
                <a:lnSpc>
                  <a:spcPct val="100000"/>
                </a:lnSpc>
                <a:spcBef>
                  <a:spcPts val="200"/>
                </a:spcBef>
                <a:spcAft>
                  <a:spcPts val="200"/>
                </a:spcAft>
                <a:buClr>
                  <a:srgbClr val="000000"/>
                </a:buClr>
                <a:buSzTx/>
                <a:buFont typeface="Wingdings" pitchFamily="2" charset="2"/>
                <a:buChar char="§"/>
                <a:tabLst/>
                <a:defRPr/>
              </a:pPr>
              <a:endParaRPr kumimoji="0" lang="ru-RU" sz="1200" b="0" i="0" u="none" strike="noStrike" kern="0" cap="none" spc="0" normalizeH="0" baseline="0" noProof="0" dirty="0" smtClean="0">
                <a:ln>
                  <a:noFill/>
                </a:ln>
                <a:solidFill>
                  <a:srgbClr val="000000"/>
                </a:solidFill>
                <a:effectLst/>
                <a:uLnTx/>
                <a:uFillTx/>
                <a:latin typeface="Times New Roman" pitchFamily="18" charset="0"/>
                <a:ea typeface="ＭＳ Ｐゴシック" charset="-128"/>
                <a:cs typeface="Times New Roman" pitchFamily="18" charset="0"/>
              </a:endParaRPr>
            </a:p>
            <a:p>
              <a:pPr marL="180975" marR="0" lvl="0" indent="-180975" algn="l" defTabSz="914400" eaLnBrk="1" fontAlgn="auto" latinLnBrk="0" hangingPunct="1">
                <a:lnSpc>
                  <a:spcPct val="100000"/>
                </a:lnSpc>
                <a:spcBef>
                  <a:spcPts val="200"/>
                </a:spcBef>
                <a:spcAft>
                  <a:spcPts val="200"/>
                </a:spcAft>
                <a:buClr>
                  <a:srgbClr val="000000"/>
                </a:buClr>
                <a:buSzTx/>
                <a:buFont typeface="Wingdings" pitchFamily="2" charset="2"/>
                <a:buChar char="§"/>
                <a:tabLst/>
                <a:defRPr/>
              </a:pPr>
              <a:r>
                <a:rPr lang="ru-RU" sz="1200" kern="0" dirty="0" smtClean="0">
                  <a:solidFill>
                    <a:srgbClr val="000000"/>
                  </a:solidFill>
                  <a:latin typeface="Times New Roman" pitchFamily="18" charset="0"/>
                  <a:ea typeface="ＭＳ Ｐゴシック" charset="-128"/>
                  <a:cs typeface="Times New Roman" pitchFamily="18" charset="0"/>
                </a:rPr>
                <a:t>Сеть</a:t>
              </a:r>
            </a:p>
            <a:p>
              <a:pPr marL="180975" marR="0" lvl="0" indent="-180975" algn="l" defTabSz="914400" eaLnBrk="1" fontAlgn="auto" latinLnBrk="0" hangingPunct="1">
                <a:lnSpc>
                  <a:spcPct val="100000"/>
                </a:lnSpc>
                <a:spcBef>
                  <a:spcPts val="200"/>
                </a:spcBef>
                <a:spcAft>
                  <a:spcPts val="200"/>
                </a:spcAft>
                <a:buClr>
                  <a:srgbClr val="000000"/>
                </a:buClr>
                <a:buSzTx/>
                <a:buFont typeface="Wingdings" pitchFamily="2" charset="2"/>
                <a:buChar char="§"/>
                <a:tabLst/>
                <a:defRPr/>
              </a:pPr>
              <a:r>
                <a:rPr kumimoji="0" lang="ru-RU" sz="1200" b="0" i="0" u="none" strike="noStrike" kern="0" cap="none" spc="0" normalizeH="0" baseline="0" noProof="0" dirty="0" smtClean="0">
                  <a:ln>
                    <a:noFill/>
                  </a:ln>
                  <a:solidFill>
                    <a:srgbClr val="000000"/>
                  </a:solidFill>
                  <a:effectLst/>
                  <a:uLnTx/>
                  <a:uFillTx/>
                  <a:latin typeface="Times New Roman" pitchFamily="18" charset="0"/>
                  <a:ea typeface="ＭＳ Ｐゴシック" charset="-128"/>
                  <a:cs typeface="Times New Roman" pitchFamily="18" charset="0"/>
                </a:rPr>
                <a:t>Экспертиза</a:t>
              </a:r>
              <a:endParaRPr kumimoji="0" lang="ru-RU" sz="1200" b="0" i="0" u="none" strike="noStrike" kern="0" cap="none" spc="0" normalizeH="0" baseline="0" noProof="0" dirty="0">
                <a:ln>
                  <a:noFill/>
                </a:ln>
                <a:solidFill>
                  <a:srgbClr val="000000"/>
                </a:solidFill>
                <a:effectLst/>
                <a:uLnTx/>
                <a:uFillTx/>
                <a:latin typeface="Times New Roman" pitchFamily="18" charset="0"/>
                <a:ea typeface="ＭＳ Ｐゴシック" charset="-128"/>
                <a:cs typeface="Times New Roman" pitchFamily="18" charset="0"/>
              </a:endParaRPr>
            </a:p>
            <a:p>
              <a:pPr marL="180975" marR="0" lvl="0" indent="-180975" algn="l" defTabSz="914400" eaLnBrk="1" fontAlgn="auto" latinLnBrk="0" hangingPunct="1">
                <a:lnSpc>
                  <a:spcPct val="100000"/>
                </a:lnSpc>
                <a:spcBef>
                  <a:spcPts val="200"/>
                </a:spcBef>
                <a:spcAft>
                  <a:spcPts val="200"/>
                </a:spcAft>
                <a:buClr>
                  <a:srgbClr val="000000"/>
                </a:buClr>
                <a:buSzTx/>
                <a:buFont typeface="Wingdings" pitchFamily="2" charset="2"/>
                <a:buChar char="§"/>
                <a:tabLst/>
                <a:defRPr/>
              </a:pPr>
              <a:r>
                <a:rPr kumimoji="0" lang="ru-RU" sz="1200" b="0" i="0" u="none" strike="noStrike" kern="0" cap="none" spc="0" normalizeH="0" baseline="0" noProof="0" dirty="0" smtClean="0">
                  <a:ln>
                    <a:noFill/>
                  </a:ln>
                  <a:solidFill>
                    <a:srgbClr val="000000"/>
                  </a:solidFill>
                  <a:effectLst/>
                  <a:uLnTx/>
                  <a:uFillTx/>
                  <a:latin typeface="Times New Roman" pitchFamily="18" charset="0"/>
                  <a:ea typeface="ＭＳ Ｐゴシック" charset="-128"/>
                  <a:cs typeface="Times New Roman" pitchFamily="18" charset="0"/>
                </a:rPr>
                <a:t>Финансовые продукты</a:t>
              </a:r>
              <a:endParaRPr kumimoji="0" lang="ru-RU" sz="1200" b="0" i="0" u="none" strike="noStrike" kern="0" cap="none" spc="0" normalizeH="0" baseline="0" noProof="0" dirty="0">
                <a:ln>
                  <a:noFill/>
                </a:ln>
                <a:solidFill>
                  <a:srgbClr val="000000"/>
                </a:solidFill>
                <a:effectLst/>
                <a:uLnTx/>
                <a:uFillTx/>
                <a:latin typeface="Times New Roman" pitchFamily="18" charset="0"/>
                <a:ea typeface="ＭＳ Ｐゴシック" charset="-128"/>
                <a:cs typeface="Times New Roman" pitchFamily="18" charset="0"/>
              </a:endParaRPr>
            </a:p>
            <a:p>
              <a:pPr marL="180975" marR="0" lvl="0" indent="-180975" algn="l" defTabSz="914400" eaLnBrk="1" fontAlgn="auto" latinLnBrk="0" hangingPunct="1">
                <a:lnSpc>
                  <a:spcPct val="100000"/>
                </a:lnSpc>
                <a:spcBef>
                  <a:spcPts val="200"/>
                </a:spcBef>
                <a:spcAft>
                  <a:spcPts val="200"/>
                </a:spcAft>
                <a:buClr>
                  <a:srgbClr val="000000"/>
                </a:buClr>
                <a:buSzTx/>
                <a:buFont typeface="Wingdings" pitchFamily="2" charset="2"/>
                <a:buChar char="§"/>
                <a:tabLst/>
                <a:defRPr/>
              </a:pPr>
              <a:r>
                <a:rPr kumimoji="0" lang="ru-RU" sz="1200" b="0" i="0" u="none" strike="noStrike" kern="0" cap="none" spc="0" normalizeH="0" baseline="0" noProof="0" dirty="0" smtClean="0">
                  <a:ln>
                    <a:noFill/>
                  </a:ln>
                  <a:solidFill>
                    <a:srgbClr val="000000"/>
                  </a:solidFill>
                  <a:effectLst/>
                  <a:uLnTx/>
                  <a:uFillTx/>
                  <a:latin typeface="Times New Roman" pitchFamily="18" charset="0"/>
                  <a:ea typeface="ＭＳ Ｐゴシック" charset="-128"/>
                  <a:cs typeface="Times New Roman" pitchFamily="18" charset="0"/>
                </a:rPr>
                <a:t>Финансирование</a:t>
              </a:r>
              <a:endParaRPr kumimoji="0" lang="en-US" sz="1200" b="0" i="0" u="none" strike="noStrike" kern="0" cap="none" spc="0" normalizeH="0" baseline="0" noProof="0" dirty="0">
                <a:ln>
                  <a:noFill/>
                </a:ln>
                <a:solidFill>
                  <a:srgbClr val="000000"/>
                </a:solidFill>
                <a:effectLst/>
                <a:uLnTx/>
                <a:uFillTx/>
                <a:latin typeface="Times New Roman" pitchFamily="18" charset="0"/>
                <a:ea typeface="ＭＳ Ｐゴシック" charset="-128"/>
                <a:cs typeface="Times New Roman" pitchFamily="18" charset="0"/>
              </a:endParaRPr>
            </a:p>
          </p:txBody>
        </p:sp>
        <p:sp>
          <p:nvSpPr>
            <p:cNvPr id="26" name="Freeform 25"/>
            <p:cNvSpPr>
              <a:spLocks/>
            </p:cNvSpPr>
            <p:nvPr>
              <p:custDataLst>
                <p:tags r:id="rId23"/>
              </p:custDataLst>
            </p:nvPr>
          </p:nvSpPr>
          <p:spPr bwMode="auto">
            <a:xfrm rot="5400000">
              <a:off x="269082" y="1153319"/>
              <a:ext cx="2563812" cy="2336800"/>
            </a:xfrm>
            <a:custGeom>
              <a:avLst/>
              <a:gdLst>
                <a:gd name="T0" fmla="*/ 2147483647 w 3956"/>
                <a:gd name="T1" fmla="*/ 2147483647 h 3265"/>
                <a:gd name="T2" fmla="*/ 2147483647 w 3956"/>
                <a:gd name="T3" fmla="*/ 2147483647 h 3265"/>
                <a:gd name="T4" fmla="*/ 2147483647 w 3956"/>
                <a:gd name="T5" fmla="*/ 2147483647 h 3265"/>
                <a:gd name="T6" fmla="*/ 2147483647 w 3956"/>
                <a:gd name="T7" fmla="*/ 2147483647 h 3265"/>
                <a:gd name="T8" fmla="*/ 2147483647 w 3956"/>
                <a:gd name="T9" fmla="*/ 0 h 3265"/>
                <a:gd name="T10" fmla="*/ 0 w 3956"/>
                <a:gd name="T11" fmla="*/ 2147483647 h 3265"/>
                <a:gd name="T12" fmla="*/ 2147483647 w 3956"/>
                <a:gd name="T13" fmla="*/ 2147483647 h 3265"/>
                <a:gd name="T14" fmla="*/ 2147483647 w 3956"/>
                <a:gd name="T15" fmla="*/ 2147483647 h 3265"/>
                <a:gd name="T16" fmla="*/ 2147483647 w 3956"/>
                <a:gd name="T17" fmla="*/ 2147483647 h 3265"/>
                <a:gd name="T18" fmla="*/ 2147483647 w 3956"/>
                <a:gd name="T19" fmla="*/ 2147483647 h 3265"/>
                <a:gd name="T20" fmla="*/ 2147483647 w 3956"/>
                <a:gd name="T21" fmla="*/ 2147483647 h 3265"/>
                <a:gd name="T22" fmla="*/ 2147483647 w 3956"/>
                <a:gd name="T23" fmla="*/ 2147483647 h 3265"/>
                <a:gd name="T24" fmla="*/ 2147483647 w 3956"/>
                <a:gd name="T25" fmla="*/ 2147483647 h 3265"/>
                <a:gd name="T26" fmla="*/ 2147483647 w 3956"/>
                <a:gd name="T27" fmla="*/ 2147483647 h 3265"/>
                <a:gd name="T28" fmla="*/ 2147483647 w 3956"/>
                <a:gd name="T29" fmla="*/ 2147483647 h 3265"/>
                <a:gd name="T30" fmla="*/ 2147483647 w 3956"/>
                <a:gd name="T31" fmla="*/ 2147483647 h 3265"/>
                <a:gd name="T32" fmla="*/ 2147483647 w 3956"/>
                <a:gd name="T33" fmla="*/ 2147483647 h 3265"/>
                <a:gd name="T34" fmla="*/ 2147483647 w 3956"/>
                <a:gd name="T35" fmla="*/ 2147483647 h 3265"/>
                <a:gd name="T36" fmla="*/ 2147483647 w 3956"/>
                <a:gd name="T37" fmla="*/ 2147483647 h 3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56"/>
                <a:gd name="T58" fmla="*/ 0 h 3265"/>
                <a:gd name="T59" fmla="*/ 3956 w 3956"/>
                <a:gd name="T60" fmla="*/ 3265 h 3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56" h="3265">
                  <a:moveTo>
                    <a:pt x="3956" y="864"/>
                  </a:moveTo>
                  <a:lnTo>
                    <a:pt x="3582" y="381"/>
                  </a:lnTo>
                  <a:lnTo>
                    <a:pt x="3582" y="505"/>
                  </a:lnTo>
                  <a:lnTo>
                    <a:pt x="3372" y="505"/>
                  </a:lnTo>
                  <a:lnTo>
                    <a:pt x="3481" y="0"/>
                  </a:lnTo>
                  <a:lnTo>
                    <a:pt x="0" y="1"/>
                  </a:lnTo>
                  <a:lnTo>
                    <a:pt x="8" y="3265"/>
                  </a:lnTo>
                  <a:lnTo>
                    <a:pt x="2783" y="3264"/>
                  </a:lnTo>
                  <a:lnTo>
                    <a:pt x="2889" y="2760"/>
                  </a:lnTo>
                  <a:lnTo>
                    <a:pt x="2794" y="2760"/>
                  </a:lnTo>
                  <a:lnTo>
                    <a:pt x="2794" y="2884"/>
                  </a:lnTo>
                  <a:lnTo>
                    <a:pt x="2420" y="2401"/>
                  </a:lnTo>
                  <a:lnTo>
                    <a:pt x="2794" y="1918"/>
                  </a:lnTo>
                  <a:lnTo>
                    <a:pt x="2794" y="2042"/>
                  </a:lnTo>
                  <a:lnTo>
                    <a:pt x="3044" y="2042"/>
                  </a:lnTo>
                  <a:lnTo>
                    <a:pt x="3220" y="1224"/>
                  </a:lnTo>
                  <a:lnTo>
                    <a:pt x="3582" y="1224"/>
                  </a:lnTo>
                  <a:lnTo>
                    <a:pt x="3582" y="1344"/>
                  </a:lnTo>
                  <a:lnTo>
                    <a:pt x="3956" y="864"/>
                  </a:lnTo>
                  <a:close/>
                </a:path>
              </a:pathLst>
            </a:custGeom>
            <a:noFill/>
            <a:ln w="28575" cap="flat" cmpd="sng">
              <a:solidFill>
                <a:srgbClr val="00703C"/>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27" name="Freeform 26"/>
            <p:cNvSpPr>
              <a:spLocks/>
            </p:cNvSpPr>
            <p:nvPr>
              <p:custDataLst>
                <p:tags r:id="rId24"/>
              </p:custDataLst>
            </p:nvPr>
          </p:nvSpPr>
          <p:spPr bwMode="auto">
            <a:xfrm rot="5400000">
              <a:off x="229394" y="3915569"/>
              <a:ext cx="2641600" cy="2338388"/>
            </a:xfrm>
            <a:custGeom>
              <a:avLst/>
              <a:gdLst>
                <a:gd name="T0" fmla="*/ 2147483647 w 2975"/>
                <a:gd name="T1" fmla="*/ 2147483647 h 3268"/>
                <a:gd name="T2" fmla="*/ 2147483647 w 2975"/>
                <a:gd name="T3" fmla="*/ 2147483647 h 3268"/>
                <a:gd name="T4" fmla="*/ 2147483647 w 2975"/>
                <a:gd name="T5" fmla="*/ 2147483647 h 3268"/>
                <a:gd name="T6" fmla="*/ 2147483647 w 2975"/>
                <a:gd name="T7" fmla="*/ 2147483647 h 3268"/>
                <a:gd name="T8" fmla="*/ 2147483647 w 2975"/>
                <a:gd name="T9" fmla="*/ 2147483647 h 3268"/>
                <a:gd name="T10" fmla="*/ 2147483647 w 2975"/>
                <a:gd name="T11" fmla="*/ 2147483647 h 3268"/>
                <a:gd name="T12" fmla="*/ 2147483647 w 2975"/>
                <a:gd name="T13" fmla="*/ 2147483647 h 3268"/>
                <a:gd name="T14" fmla="*/ 2147483647 w 2975"/>
                <a:gd name="T15" fmla="*/ 2147483647 h 3268"/>
                <a:gd name="T16" fmla="*/ 2147483647 w 2975"/>
                <a:gd name="T17" fmla="*/ 2147483647 h 3268"/>
                <a:gd name="T18" fmla="*/ 2147483647 w 2975"/>
                <a:gd name="T19" fmla="*/ 2147483647 h 3268"/>
                <a:gd name="T20" fmla="*/ 2147483647 w 2975"/>
                <a:gd name="T21" fmla="*/ 2147483647 h 3268"/>
                <a:gd name="T22" fmla="*/ 0 w 2975"/>
                <a:gd name="T23" fmla="*/ 2147483647 h 3268"/>
                <a:gd name="T24" fmla="*/ 2147483647 w 2975"/>
                <a:gd name="T25" fmla="*/ 2147483647 h 3268"/>
                <a:gd name="T26" fmla="*/ 2147483647 w 2975"/>
                <a:gd name="T27" fmla="*/ 2147483647 h 3268"/>
                <a:gd name="T28" fmla="*/ 2147483647 w 2975"/>
                <a:gd name="T29" fmla="*/ 2147483647 h 3268"/>
                <a:gd name="T30" fmla="*/ 2147483647 w 2975"/>
                <a:gd name="T31" fmla="*/ 2147483647 h 3268"/>
                <a:gd name="T32" fmla="*/ 2147483647 w 2975"/>
                <a:gd name="T33" fmla="*/ 2147483647 h 3268"/>
                <a:gd name="T34" fmla="*/ 2147483647 w 2975"/>
                <a:gd name="T35" fmla="*/ 0 h 3268"/>
                <a:gd name="T36" fmla="*/ 2147483647 w 2975"/>
                <a:gd name="T37" fmla="*/ 2147483647 h 3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5"/>
                <a:gd name="T58" fmla="*/ 0 h 3268"/>
                <a:gd name="T59" fmla="*/ 2975 w 2975"/>
                <a:gd name="T60" fmla="*/ 3268 h 32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5" h="3268">
                  <a:moveTo>
                    <a:pt x="1173" y="3"/>
                  </a:moveTo>
                  <a:lnTo>
                    <a:pt x="1064" y="508"/>
                  </a:lnTo>
                  <a:lnTo>
                    <a:pt x="1162" y="508"/>
                  </a:lnTo>
                  <a:lnTo>
                    <a:pt x="1162" y="384"/>
                  </a:lnTo>
                  <a:lnTo>
                    <a:pt x="1536" y="867"/>
                  </a:lnTo>
                  <a:lnTo>
                    <a:pt x="1162" y="1347"/>
                  </a:lnTo>
                  <a:lnTo>
                    <a:pt x="1162" y="1227"/>
                  </a:lnTo>
                  <a:lnTo>
                    <a:pt x="908" y="1227"/>
                  </a:lnTo>
                  <a:lnTo>
                    <a:pt x="733" y="2045"/>
                  </a:lnTo>
                  <a:lnTo>
                    <a:pt x="374" y="2045"/>
                  </a:lnTo>
                  <a:lnTo>
                    <a:pt x="374" y="1921"/>
                  </a:lnTo>
                  <a:lnTo>
                    <a:pt x="0" y="2404"/>
                  </a:lnTo>
                  <a:lnTo>
                    <a:pt x="374" y="2887"/>
                  </a:lnTo>
                  <a:lnTo>
                    <a:pt x="374" y="2763"/>
                  </a:lnTo>
                  <a:lnTo>
                    <a:pt x="581" y="2763"/>
                  </a:lnTo>
                  <a:lnTo>
                    <a:pt x="472" y="3267"/>
                  </a:lnTo>
                  <a:lnTo>
                    <a:pt x="2971" y="3268"/>
                  </a:lnTo>
                  <a:lnTo>
                    <a:pt x="2975" y="0"/>
                  </a:lnTo>
                  <a:lnTo>
                    <a:pt x="1173" y="3"/>
                  </a:lnTo>
                  <a:close/>
                </a:path>
              </a:pathLst>
            </a:custGeom>
            <a:noFill/>
            <a:ln w="28575" cap="flat" cmpd="sng">
              <a:solidFill>
                <a:srgbClr val="00703C"/>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grpSp>
          <p:nvGrpSpPr>
            <p:cNvPr id="28" name="Group 41"/>
            <p:cNvGrpSpPr>
              <a:grpSpLocks/>
            </p:cNvGrpSpPr>
            <p:nvPr/>
          </p:nvGrpSpPr>
          <p:grpSpPr bwMode="auto">
            <a:xfrm>
              <a:off x="492125" y="3179763"/>
              <a:ext cx="2133600" cy="1131887"/>
              <a:chOff x="310" y="2003"/>
              <a:chExt cx="1344" cy="713"/>
            </a:xfrm>
          </p:grpSpPr>
          <p:sp>
            <p:nvSpPr>
              <p:cNvPr id="30" name="Oval 40"/>
              <p:cNvSpPr>
                <a:spLocks noChangeArrowheads="1"/>
              </p:cNvSpPr>
              <p:nvPr>
                <p:custDataLst>
                  <p:tags r:id="rId25"/>
                </p:custDataLst>
              </p:nvPr>
            </p:nvSpPr>
            <p:spPr bwMode="auto">
              <a:xfrm>
                <a:off x="342" y="2035"/>
                <a:ext cx="1312" cy="681"/>
              </a:xfrm>
              <a:prstGeom prst="ellipse">
                <a:avLst/>
              </a:prstGeom>
              <a:solidFill>
                <a:srgbClr val="B2B2B2"/>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
            <p:nvSpPr>
              <p:cNvPr id="31" name="Oval 29"/>
              <p:cNvSpPr>
                <a:spLocks noChangeArrowheads="1"/>
              </p:cNvSpPr>
              <p:nvPr>
                <p:custDataLst>
                  <p:tags r:id="rId26"/>
                </p:custDataLst>
              </p:nvPr>
            </p:nvSpPr>
            <p:spPr bwMode="auto">
              <a:xfrm>
                <a:off x="310" y="2003"/>
                <a:ext cx="1312" cy="681"/>
              </a:xfrm>
              <a:prstGeom prst="ellipse">
                <a:avLst/>
              </a:prstGeom>
              <a:solidFill>
                <a:srgbClr val="00703C">
                  <a:alpha val="79999"/>
                </a:srgbClr>
              </a:solidFill>
              <a:ln w="34925">
                <a:solidFill>
                  <a:srgbClr val="FFFFFF"/>
                </a:solidFill>
                <a:round/>
                <a:headEnd/>
                <a:tailEnd/>
              </a:ln>
            </p:spPr>
            <p:txBody>
              <a:bodyPr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rPr>
                  <a:t>Программные</a:t>
                </a:r>
                <a:r>
                  <a:rPr kumimoji="0" lang="ru-RU" sz="1200" b="0" i="0" u="none" strike="noStrike" kern="0" cap="none" spc="0" normalizeH="0" noProof="0" dirty="0" smtClean="0">
                    <a:ln>
                      <a:noFill/>
                    </a:ln>
                    <a:solidFill>
                      <a:srgbClr val="FFFFFF"/>
                    </a:solidFill>
                    <a:effectLst/>
                    <a:uLnTx/>
                    <a:uFillTx/>
                    <a:latin typeface="Times New Roman" pitchFamily="18" charset="0"/>
                    <a:cs typeface="Times New Roman" pitchFamily="18" charset="0"/>
                  </a:rPr>
                  <a:t> решения </a:t>
                </a:r>
                <a:endParaRPr kumimoji="0" lang="en-US" sz="1200" b="0" i="0" u="none" strike="noStrike" kern="0" cap="none" spc="0" normalizeH="0" baseline="0" noProof="0" dirty="0" smtClean="0">
                  <a:ln>
                    <a:noFill/>
                  </a:ln>
                  <a:solidFill>
                    <a:srgbClr val="FFFFFF"/>
                  </a:solidFill>
                  <a:effectLst/>
                  <a:uLnTx/>
                  <a:uFillTx/>
                  <a:latin typeface="Times New Roman" pitchFamily="18" charset="0"/>
                  <a:cs typeface="Times New Roman" pitchFamily="18" charset="0"/>
                </a:endParaRPr>
              </a:p>
            </p:txBody>
          </p:sp>
        </p:grpSp>
        <p:pic>
          <p:nvPicPr>
            <p:cNvPr id="29" name="Рисунок 33" descr="sbpict_sblogo_ru_horizontal_main_20pct.png"/>
            <p:cNvPicPr>
              <a:picLocks noChangeAspect="1"/>
            </p:cNvPicPr>
            <p:nvPr/>
          </p:nvPicPr>
          <p:blipFill>
            <a:blip r:embed="rId29" cstate="print"/>
            <a:srcRect/>
            <a:stretch>
              <a:fillRect/>
            </a:stretch>
          </p:blipFill>
          <p:spPr bwMode="auto">
            <a:xfrm>
              <a:off x="428625" y="1150938"/>
              <a:ext cx="1947863" cy="425450"/>
            </a:xfrm>
            <a:prstGeom prst="rect">
              <a:avLst/>
            </a:prstGeom>
            <a:noFill/>
            <a:ln w="9525">
              <a:noFill/>
              <a:miter lim="800000"/>
              <a:headEnd/>
              <a:tailEnd/>
            </a:ln>
          </p:spPr>
        </p:pic>
      </p:grpSp>
      <p:sp>
        <p:nvSpPr>
          <p:cNvPr id="33" name="Rectangle 2"/>
          <p:cNvSpPr txBox="1">
            <a:spLocks noChangeArrowheads="1"/>
          </p:cNvSpPr>
          <p:nvPr/>
        </p:nvSpPr>
        <p:spPr>
          <a:xfrm>
            <a:off x="164982" y="5517232"/>
            <a:ext cx="2606818" cy="648072"/>
          </a:xfrm>
          <a:prstGeom prst="rect">
            <a:avLst/>
          </a:prstGeom>
          <a:ln algn="ctr"/>
        </p:spPr>
        <p:txBody>
          <a:bodyPr vert="horz" lIns="0" tIns="45713" rIns="0" bIns="45713"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600" b="1" dirty="0" smtClean="0">
                <a:solidFill>
                  <a:schemeClr val="accent6">
                    <a:lumMod val="50000"/>
                  </a:schemeClr>
                </a:solidFill>
                <a:latin typeface="Times New Roman" pitchFamily="18" charset="0"/>
                <a:cs typeface="Times New Roman" pitchFamily="18" charset="0"/>
              </a:rPr>
              <a:t>ОРГКОМИТЕТ</a:t>
            </a:r>
          </a:p>
          <a:p>
            <a:pPr>
              <a:defRPr/>
            </a:pPr>
            <a:r>
              <a:rPr lang="ru-RU" sz="1600" b="1" dirty="0" smtClean="0">
                <a:solidFill>
                  <a:schemeClr val="accent6">
                    <a:lumMod val="50000"/>
                  </a:schemeClr>
                </a:solidFill>
                <a:latin typeface="Times New Roman" pitchFamily="18" charset="0"/>
                <a:cs typeface="Times New Roman" pitchFamily="18" charset="0"/>
              </a:rPr>
              <a:t> КОНКУРСА</a:t>
            </a:r>
            <a:endParaRPr lang="ru-RU" sz="1600" b="1" dirty="0">
              <a:solidFill>
                <a:schemeClr val="accent6">
                  <a:lumMod val="50000"/>
                </a:schemeClr>
              </a:solidFill>
              <a:latin typeface="Times New Roman" pitchFamily="18" charset="0"/>
              <a:cs typeface="Times New Roman" pitchFamily="18" charset="0"/>
            </a:endParaRPr>
          </a:p>
        </p:txBody>
      </p:sp>
      <p:sp>
        <p:nvSpPr>
          <p:cNvPr id="34" name="TextBox 33"/>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3</a:t>
            </a:r>
            <a:endParaRPr lang="ru-RU" b="1" dirty="0">
              <a:solidFill>
                <a:srgbClr val="FFFFFF"/>
              </a:solidFill>
              <a:latin typeface="Times New Roman" pitchFamily="18" charset="0"/>
              <a:cs typeface="Times New Roman" pitchFamily="18" charset="0"/>
            </a:endParaRPr>
          </a:p>
        </p:txBody>
      </p:sp>
      <p:sp>
        <p:nvSpPr>
          <p:cNvPr id="35" name="TextBox 34"/>
          <p:cNvSpPr txBox="1"/>
          <p:nvPr/>
        </p:nvSpPr>
        <p:spPr>
          <a:xfrm>
            <a:off x="683568" y="188640"/>
            <a:ext cx="5409430" cy="369332"/>
          </a:xfrm>
          <a:prstGeom prst="rect">
            <a:avLst/>
          </a:prstGeom>
          <a:noFill/>
        </p:spPr>
        <p:txBody>
          <a:bodyPr wrap="none" rtlCol="0">
            <a:spAutoFit/>
          </a:bodyPr>
          <a:lstStyle/>
          <a:p>
            <a:r>
              <a:rPr lang="ru-RU" dirty="0" smtClean="0">
                <a:latin typeface="Times New Roman" pitchFamily="18" charset="0"/>
                <a:cs typeface="Times New Roman" pitchFamily="18" charset="0"/>
              </a:rPr>
              <a:t>Выводы на основе Ролика для инициаторов проектов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4</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6094745" cy="369332"/>
          </a:xfrm>
          <a:prstGeom prst="rect">
            <a:avLst/>
          </a:prstGeom>
          <a:noFill/>
        </p:spPr>
        <p:txBody>
          <a:bodyPr wrap="none" rtlCol="0">
            <a:spAutoFit/>
          </a:bodyPr>
          <a:lstStyle/>
          <a:p>
            <a:r>
              <a:rPr lang="ru-RU" dirty="0" smtClean="0">
                <a:latin typeface="Times New Roman" pitchFamily="18" charset="0"/>
                <a:cs typeface="Times New Roman" pitchFamily="18" charset="0"/>
              </a:rPr>
              <a:t>Процедура рассмотрения проекта по Схеме взаимодействия</a:t>
            </a:r>
            <a:endParaRPr lang="ru-RU" dirty="0">
              <a:latin typeface="Times New Roman" pitchFamily="18" charset="0"/>
              <a:cs typeface="Times New Roman" pitchFamily="18" charset="0"/>
            </a:endParaRPr>
          </a:p>
        </p:txBody>
      </p:sp>
      <p:sp>
        <p:nvSpPr>
          <p:cNvPr id="6" name="Rectangle 132"/>
          <p:cNvSpPr>
            <a:spLocks noChangeArrowheads="1"/>
          </p:cNvSpPr>
          <p:nvPr/>
        </p:nvSpPr>
        <p:spPr bwMode="auto">
          <a:xfrm>
            <a:off x="361950" y="5338738"/>
            <a:ext cx="1631950"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nchor="ctr"/>
          <a:lstStyle/>
          <a:p>
            <a:pPr algn="ctr"/>
            <a:endParaRPr lang="ru-RU" sz="900">
              <a:solidFill>
                <a:srgbClr val="5F5F5F"/>
              </a:solidFill>
            </a:endParaRPr>
          </a:p>
        </p:txBody>
      </p:sp>
      <p:sp>
        <p:nvSpPr>
          <p:cNvPr id="7" name="Rectangle 133"/>
          <p:cNvSpPr>
            <a:spLocks noChangeArrowheads="1"/>
          </p:cNvSpPr>
          <p:nvPr/>
        </p:nvSpPr>
        <p:spPr bwMode="auto">
          <a:xfrm>
            <a:off x="2559050" y="4752950"/>
            <a:ext cx="16319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nchor="ctr"/>
          <a:lstStyle/>
          <a:p>
            <a:pPr algn="ctr"/>
            <a:endParaRPr lang="ru-RU" sz="900">
              <a:solidFill>
                <a:srgbClr val="5F5F5F"/>
              </a:solidFill>
            </a:endParaRPr>
          </a:p>
        </p:txBody>
      </p:sp>
      <p:sp>
        <p:nvSpPr>
          <p:cNvPr id="9" name="Rectangle 131"/>
          <p:cNvSpPr>
            <a:spLocks noChangeArrowheads="1"/>
          </p:cNvSpPr>
          <p:nvPr/>
        </p:nvSpPr>
        <p:spPr bwMode="auto">
          <a:xfrm rot="5400000">
            <a:off x="8083885" y="2461853"/>
            <a:ext cx="1053430" cy="30480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10" name="AutoShape 133"/>
          <p:cNvSpPr>
            <a:spLocks noChangeArrowheads="1"/>
          </p:cNvSpPr>
          <p:nvPr/>
        </p:nvSpPr>
        <p:spPr bwMode="auto">
          <a:xfrm rot="10800000">
            <a:off x="8305800" y="3140968"/>
            <a:ext cx="609600"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11" name="Rectangle 140"/>
          <p:cNvSpPr>
            <a:spLocks noChangeArrowheads="1"/>
          </p:cNvSpPr>
          <p:nvPr/>
        </p:nvSpPr>
        <p:spPr bwMode="auto">
          <a:xfrm>
            <a:off x="6324600" y="1104876"/>
            <a:ext cx="1162050" cy="27146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12" name="AutoShape 141"/>
          <p:cNvSpPr>
            <a:spLocks noChangeArrowheads="1"/>
          </p:cNvSpPr>
          <p:nvPr/>
        </p:nvSpPr>
        <p:spPr bwMode="auto">
          <a:xfrm rot="5400000" flipH="1">
            <a:off x="7351712" y="1095351"/>
            <a:ext cx="542925"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13" name="Rectangle 138"/>
          <p:cNvSpPr>
            <a:spLocks noChangeArrowheads="1"/>
          </p:cNvSpPr>
          <p:nvPr/>
        </p:nvSpPr>
        <p:spPr bwMode="auto">
          <a:xfrm>
            <a:off x="4343400" y="1096938"/>
            <a:ext cx="1600200" cy="26987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14" name="AutoShape 139"/>
          <p:cNvSpPr>
            <a:spLocks noChangeArrowheads="1"/>
          </p:cNvSpPr>
          <p:nvPr/>
        </p:nvSpPr>
        <p:spPr bwMode="auto">
          <a:xfrm rot="5400000" flipH="1">
            <a:off x="5809456" y="1086620"/>
            <a:ext cx="541337"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15" name="Rectangle 136"/>
          <p:cNvSpPr>
            <a:spLocks noChangeArrowheads="1"/>
          </p:cNvSpPr>
          <p:nvPr/>
        </p:nvSpPr>
        <p:spPr bwMode="auto">
          <a:xfrm>
            <a:off x="2362200" y="1087413"/>
            <a:ext cx="1600200" cy="2714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16" name="AutoShape 137"/>
          <p:cNvSpPr>
            <a:spLocks noChangeArrowheads="1"/>
          </p:cNvSpPr>
          <p:nvPr/>
        </p:nvSpPr>
        <p:spPr bwMode="auto">
          <a:xfrm rot="5400000" flipH="1">
            <a:off x="3818731" y="1078682"/>
            <a:ext cx="541338"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17" name="Rectangle 127"/>
          <p:cNvSpPr>
            <a:spLocks noChangeArrowheads="1"/>
          </p:cNvSpPr>
          <p:nvPr/>
        </p:nvSpPr>
        <p:spPr bwMode="auto">
          <a:xfrm>
            <a:off x="381000" y="1079476"/>
            <a:ext cx="1600200" cy="27146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pic>
        <p:nvPicPr>
          <p:cNvPr id="22" name="Picture 6" descr="generi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837506"/>
            <a:ext cx="6731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ctangle 116"/>
          <p:cNvSpPr>
            <a:spLocks noChangeArrowheads="1"/>
          </p:cNvSpPr>
          <p:nvPr/>
        </p:nvSpPr>
        <p:spPr bwMode="auto">
          <a:xfrm>
            <a:off x="285750" y="1485876"/>
            <a:ext cx="1828800" cy="1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4000" rIns="54000"/>
          <a:lstStyle/>
          <a:p>
            <a:pPr algn="ctr"/>
            <a:r>
              <a:rPr lang="ru-RU" sz="1000" dirty="0" smtClean="0">
                <a:latin typeface="Times New Roman" pitchFamily="18" charset="0"/>
                <a:cs typeface="Times New Roman" pitchFamily="18" charset="0"/>
              </a:rPr>
              <a:t>Предоставление Заявки Инвестиционного проекта  Региональному координатору  в рамках весеннего отбора / направление Обобщенной Заявки Субъекта РФ в Оргкомитет </a:t>
            </a:r>
            <a:endParaRPr lang="ru-RU" sz="1000" dirty="0">
              <a:latin typeface="Times New Roman" pitchFamily="18" charset="0"/>
              <a:cs typeface="Times New Roman" pitchFamily="18" charset="0"/>
            </a:endParaRPr>
          </a:p>
        </p:txBody>
      </p:sp>
      <p:sp>
        <p:nvSpPr>
          <p:cNvPr id="25" name="Rectangle 117"/>
          <p:cNvSpPr>
            <a:spLocks noChangeArrowheads="1"/>
          </p:cNvSpPr>
          <p:nvPr/>
        </p:nvSpPr>
        <p:spPr bwMode="auto">
          <a:xfrm>
            <a:off x="4139952" y="1485578"/>
            <a:ext cx="2047875" cy="1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lstStyle/>
          <a:p>
            <a:pPr algn="ctr"/>
            <a:r>
              <a:rPr lang="ru-RU" sz="1000" dirty="0" smtClean="0">
                <a:latin typeface="Times New Roman" pitchFamily="18" charset="0"/>
                <a:cs typeface="Times New Roman" pitchFamily="18" charset="0"/>
              </a:rPr>
              <a:t>Анализ инвестиционного проекта  на заседании Оргкомитета </a:t>
            </a:r>
          </a:p>
          <a:p>
            <a:pPr algn="ctr"/>
            <a:r>
              <a:rPr lang="ru-RU" sz="1000" dirty="0" smtClean="0">
                <a:latin typeface="Times New Roman" pitchFamily="18" charset="0"/>
                <a:cs typeface="Times New Roman" pitchFamily="18" charset="0"/>
              </a:rPr>
              <a:t>(анализ на соответствие требованиям по действующим региональным и федеральным программам государственной поддержки</a:t>
            </a:r>
            <a:endParaRPr lang="ru-RU" sz="1000" dirty="0">
              <a:latin typeface="Times New Roman" pitchFamily="18" charset="0"/>
              <a:cs typeface="Times New Roman" pitchFamily="18" charset="0"/>
            </a:endParaRPr>
          </a:p>
        </p:txBody>
      </p:sp>
      <p:sp>
        <p:nvSpPr>
          <p:cNvPr id="26" name="Rectangle 118"/>
          <p:cNvSpPr>
            <a:spLocks noChangeArrowheads="1"/>
          </p:cNvSpPr>
          <p:nvPr/>
        </p:nvSpPr>
        <p:spPr bwMode="auto">
          <a:xfrm>
            <a:off x="6228184" y="1485578"/>
            <a:ext cx="1804988" cy="863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lstStyle/>
          <a:p>
            <a:pPr algn="ctr"/>
            <a:r>
              <a:rPr lang="ru-RU" sz="1000" dirty="0" smtClean="0">
                <a:latin typeface="Times New Roman" pitchFamily="18" charset="0"/>
                <a:cs typeface="Times New Roman" pitchFamily="18" charset="0"/>
              </a:rPr>
              <a:t>Предоставление пакета документов по Проекту (технические , финансовые, земельные документы</a:t>
            </a:r>
            <a:endParaRPr lang="ru-RU" sz="1000" dirty="0">
              <a:latin typeface="Times New Roman" pitchFamily="18" charset="0"/>
              <a:cs typeface="Times New Roman" pitchFamily="18" charset="0"/>
            </a:endParaRPr>
          </a:p>
        </p:txBody>
      </p:sp>
      <p:sp>
        <p:nvSpPr>
          <p:cNvPr id="28" name="Rectangle 128"/>
          <p:cNvSpPr>
            <a:spLocks noChangeArrowheads="1"/>
          </p:cNvSpPr>
          <p:nvPr/>
        </p:nvSpPr>
        <p:spPr bwMode="auto">
          <a:xfrm>
            <a:off x="6618288" y="620688"/>
            <a:ext cx="849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ctr"/>
            <a:r>
              <a:rPr lang="ru-RU" sz="1400" dirty="0">
                <a:solidFill>
                  <a:srgbClr val="000000"/>
                </a:solidFill>
                <a:latin typeface="Times New Roman" pitchFamily="18" charset="0"/>
                <a:cs typeface="Times New Roman" pitchFamily="18" charset="0"/>
              </a:rPr>
              <a:t>Этап 4</a:t>
            </a:r>
          </a:p>
        </p:txBody>
      </p:sp>
      <p:sp>
        <p:nvSpPr>
          <p:cNvPr id="29" name="Rectangle 129"/>
          <p:cNvSpPr>
            <a:spLocks noChangeArrowheads="1"/>
          </p:cNvSpPr>
          <p:nvPr/>
        </p:nvSpPr>
        <p:spPr bwMode="auto">
          <a:xfrm>
            <a:off x="4773613" y="620688"/>
            <a:ext cx="849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ctr"/>
            <a:r>
              <a:rPr lang="ru-RU" sz="1400" dirty="0">
                <a:solidFill>
                  <a:srgbClr val="000000"/>
                </a:solidFill>
                <a:latin typeface="Times New Roman" pitchFamily="18" charset="0"/>
                <a:cs typeface="Times New Roman" pitchFamily="18" charset="0"/>
              </a:rPr>
              <a:t>Этап 3</a:t>
            </a:r>
          </a:p>
        </p:txBody>
      </p:sp>
      <p:sp>
        <p:nvSpPr>
          <p:cNvPr id="30" name="Rectangle 130"/>
          <p:cNvSpPr>
            <a:spLocks noChangeArrowheads="1"/>
          </p:cNvSpPr>
          <p:nvPr/>
        </p:nvSpPr>
        <p:spPr bwMode="auto">
          <a:xfrm>
            <a:off x="2808288" y="620688"/>
            <a:ext cx="849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ctr"/>
            <a:r>
              <a:rPr lang="ru-RU" sz="1400" dirty="0">
                <a:solidFill>
                  <a:srgbClr val="000000"/>
                </a:solidFill>
                <a:latin typeface="Times New Roman" pitchFamily="18" charset="0"/>
                <a:cs typeface="Times New Roman" pitchFamily="18" charset="0"/>
              </a:rPr>
              <a:t>Этап 2</a:t>
            </a:r>
          </a:p>
        </p:txBody>
      </p:sp>
      <p:sp>
        <p:nvSpPr>
          <p:cNvPr id="31" name="Rectangle 131"/>
          <p:cNvSpPr>
            <a:spLocks noChangeArrowheads="1"/>
          </p:cNvSpPr>
          <p:nvPr/>
        </p:nvSpPr>
        <p:spPr bwMode="auto">
          <a:xfrm>
            <a:off x="774700" y="620688"/>
            <a:ext cx="84931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ru-RU" sz="1400" dirty="0">
                <a:solidFill>
                  <a:srgbClr val="000000"/>
                </a:solidFill>
                <a:latin typeface="Times New Roman" pitchFamily="18" charset="0"/>
                <a:cs typeface="Times New Roman" pitchFamily="18" charset="0"/>
              </a:rPr>
              <a:t>Этап 1</a:t>
            </a:r>
          </a:p>
        </p:txBody>
      </p:sp>
      <p:sp>
        <p:nvSpPr>
          <p:cNvPr id="34" name="Rectangle 138"/>
          <p:cNvSpPr>
            <a:spLocks noChangeArrowheads="1"/>
          </p:cNvSpPr>
          <p:nvPr/>
        </p:nvSpPr>
        <p:spPr bwMode="auto">
          <a:xfrm>
            <a:off x="2411760" y="1485578"/>
            <a:ext cx="1631950" cy="927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nchor="ctr"/>
          <a:lstStyle/>
          <a:p>
            <a:pPr algn="ctr"/>
            <a:endParaRPr lang="ru-RU" sz="900">
              <a:solidFill>
                <a:srgbClr val="5F5F5F"/>
              </a:solidFill>
            </a:endParaRPr>
          </a:p>
        </p:txBody>
      </p:sp>
      <p:sp>
        <p:nvSpPr>
          <p:cNvPr id="35" name="Rectangle 139"/>
          <p:cNvSpPr>
            <a:spLocks noChangeArrowheads="1"/>
          </p:cNvSpPr>
          <p:nvPr/>
        </p:nvSpPr>
        <p:spPr bwMode="auto">
          <a:xfrm>
            <a:off x="384175" y="2006576"/>
            <a:ext cx="1631950"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4000" rIns="54000" anchor="ctr"/>
          <a:lstStyle/>
          <a:p>
            <a:pPr algn="ctr"/>
            <a:endParaRPr lang="ru-RU" sz="900">
              <a:solidFill>
                <a:srgbClr val="5F5F5F"/>
              </a:solidFill>
            </a:endParaRPr>
          </a:p>
        </p:txBody>
      </p:sp>
      <p:pic>
        <p:nvPicPr>
          <p:cNvPr id="36" name="Picture 5" descr="Document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5816" y="837506"/>
            <a:ext cx="717550" cy="72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AutoShape 129"/>
          <p:cNvSpPr>
            <a:spLocks noChangeArrowheads="1"/>
          </p:cNvSpPr>
          <p:nvPr/>
        </p:nvSpPr>
        <p:spPr bwMode="auto">
          <a:xfrm rot="5400000">
            <a:off x="7922419" y="996132"/>
            <a:ext cx="900112" cy="1066800"/>
          </a:xfrm>
          <a:custGeom>
            <a:avLst/>
            <a:gdLst>
              <a:gd name="T0" fmla="*/ 26266936 w 21600"/>
              <a:gd name="T1" fmla="*/ 0 h 21600"/>
              <a:gd name="T2" fmla="*/ 26266936 w 21600"/>
              <a:gd name="T3" fmla="*/ 29656548 h 21600"/>
              <a:gd name="T4" fmla="*/ 5621200 w 21600"/>
              <a:gd name="T5" fmla="*/ 52688072 h 21600"/>
              <a:gd name="T6" fmla="*/ 37509331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38" name="AutoShape 135"/>
          <p:cNvSpPr>
            <a:spLocks noChangeArrowheads="1"/>
          </p:cNvSpPr>
          <p:nvPr/>
        </p:nvSpPr>
        <p:spPr bwMode="auto">
          <a:xfrm rot="5400000" flipH="1">
            <a:off x="1846262" y="1069951"/>
            <a:ext cx="542925"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39" name="Rectangle 146"/>
          <p:cNvSpPr>
            <a:spLocks noChangeArrowheads="1"/>
          </p:cNvSpPr>
          <p:nvPr/>
        </p:nvSpPr>
        <p:spPr bwMode="auto">
          <a:xfrm rot="5400000">
            <a:off x="4882009" y="4127103"/>
            <a:ext cx="2109242" cy="280988"/>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40" name="Rectangle 144"/>
          <p:cNvSpPr>
            <a:spLocks noChangeArrowheads="1"/>
          </p:cNvSpPr>
          <p:nvPr/>
        </p:nvSpPr>
        <p:spPr bwMode="auto">
          <a:xfrm>
            <a:off x="2123728" y="3717032"/>
            <a:ext cx="1524000" cy="28098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41" name="AutoShape 145"/>
          <p:cNvSpPr>
            <a:spLocks noChangeArrowheads="1"/>
          </p:cNvSpPr>
          <p:nvPr/>
        </p:nvSpPr>
        <p:spPr bwMode="auto">
          <a:xfrm rot="-5400000">
            <a:off x="1705422" y="3718272"/>
            <a:ext cx="563562"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42" name="Rectangle 142"/>
          <p:cNvSpPr>
            <a:spLocks noChangeArrowheads="1"/>
          </p:cNvSpPr>
          <p:nvPr/>
        </p:nvSpPr>
        <p:spPr bwMode="auto">
          <a:xfrm>
            <a:off x="3975720" y="3743300"/>
            <a:ext cx="1676400" cy="28098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43" name="AutoShape 143"/>
          <p:cNvSpPr>
            <a:spLocks noChangeArrowheads="1"/>
          </p:cNvSpPr>
          <p:nvPr/>
        </p:nvSpPr>
        <p:spPr bwMode="auto">
          <a:xfrm rot="-5400000">
            <a:off x="3601864" y="3747269"/>
            <a:ext cx="563562"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44" name="Rectangle 120"/>
          <p:cNvSpPr>
            <a:spLocks noChangeArrowheads="1"/>
          </p:cNvSpPr>
          <p:nvPr/>
        </p:nvSpPr>
        <p:spPr bwMode="auto">
          <a:xfrm>
            <a:off x="6029325" y="4308574"/>
            <a:ext cx="2124075" cy="911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ru-RU" sz="1000" dirty="0" smtClean="0">
                <a:latin typeface="Times New Roman" pitchFamily="18" charset="0"/>
                <a:cs typeface="Times New Roman" pitchFamily="18" charset="0"/>
              </a:rPr>
              <a:t>Предоставление документов по подтверждению доли собственных средств в рамках  решения , принятого на рабочей встречи и рынок сбыта</a:t>
            </a:r>
            <a:endParaRPr lang="ru-RU" sz="1000" dirty="0">
              <a:latin typeface="Times New Roman" pitchFamily="18" charset="0"/>
              <a:cs typeface="Times New Roman" pitchFamily="18" charset="0"/>
            </a:endParaRPr>
          </a:p>
        </p:txBody>
      </p:sp>
      <p:sp>
        <p:nvSpPr>
          <p:cNvPr id="45" name="Rectangle 121"/>
          <p:cNvSpPr>
            <a:spLocks noChangeArrowheads="1"/>
          </p:cNvSpPr>
          <p:nvPr/>
        </p:nvSpPr>
        <p:spPr bwMode="auto">
          <a:xfrm>
            <a:off x="3758357" y="4077072"/>
            <a:ext cx="2109787" cy="955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ru-RU" sz="1000" dirty="0" smtClean="0">
                <a:latin typeface="Times New Roman" pitchFamily="18" charset="0"/>
                <a:cs typeface="Times New Roman" pitchFamily="18" charset="0"/>
              </a:rPr>
              <a:t>Направление членам попечительского совета со-инвестора Стандартизированного пакета документов для рассмотрение на предмет софинансирования до 30% / Контроль получения Заключения согласно Схеме взаимодействия</a:t>
            </a:r>
            <a:endParaRPr lang="ru-RU" sz="1000" dirty="0">
              <a:latin typeface="Times New Roman" pitchFamily="18" charset="0"/>
              <a:cs typeface="Times New Roman" pitchFamily="18" charset="0"/>
            </a:endParaRPr>
          </a:p>
        </p:txBody>
      </p:sp>
      <p:sp>
        <p:nvSpPr>
          <p:cNvPr id="51" name="Rectangle 127"/>
          <p:cNvSpPr>
            <a:spLocks noChangeArrowheads="1"/>
          </p:cNvSpPr>
          <p:nvPr/>
        </p:nvSpPr>
        <p:spPr bwMode="auto">
          <a:xfrm>
            <a:off x="6581775" y="3494187"/>
            <a:ext cx="849313"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ctr"/>
            <a:r>
              <a:rPr lang="ru-RU" sz="1400" dirty="0">
                <a:solidFill>
                  <a:srgbClr val="000000"/>
                </a:solidFill>
                <a:latin typeface="Times New Roman" pitchFamily="18" charset="0"/>
                <a:cs typeface="Times New Roman" pitchFamily="18" charset="0"/>
              </a:rPr>
              <a:t>Этап 5</a:t>
            </a:r>
          </a:p>
        </p:txBody>
      </p:sp>
      <p:sp>
        <p:nvSpPr>
          <p:cNvPr id="52" name="Rectangle 135"/>
          <p:cNvSpPr>
            <a:spLocks noChangeArrowheads="1"/>
          </p:cNvSpPr>
          <p:nvPr/>
        </p:nvSpPr>
        <p:spPr bwMode="auto">
          <a:xfrm>
            <a:off x="5943600" y="4880074"/>
            <a:ext cx="2085975"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nchor="ctr"/>
          <a:lstStyle/>
          <a:p>
            <a:pPr algn="ctr">
              <a:lnSpc>
                <a:spcPct val="80000"/>
              </a:lnSpc>
            </a:pPr>
            <a:endParaRPr lang="ru-RU" sz="900">
              <a:solidFill>
                <a:srgbClr val="5F5F5F"/>
              </a:solidFill>
            </a:endParaRPr>
          </a:p>
        </p:txBody>
      </p:sp>
      <p:sp>
        <p:nvSpPr>
          <p:cNvPr id="53" name="Rectangle 128"/>
          <p:cNvSpPr>
            <a:spLocks noChangeArrowheads="1"/>
          </p:cNvSpPr>
          <p:nvPr/>
        </p:nvSpPr>
        <p:spPr bwMode="auto">
          <a:xfrm>
            <a:off x="6400800" y="3959324"/>
            <a:ext cx="1219200" cy="28098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pic>
        <p:nvPicPr>
          <p:cNvPr id="54" name="Picture 10" descr="Cloc"/>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2852936"/>
            <a:ext cx="6858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9" descr="Folder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60032" y="3501008"/>
            <a:ext cx="60325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60032" y="837506"/>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AutoShape 130"/>
          <p:cNvSpPr>
            <a:spLocks noChangeArrowheads="1"/>
          </p:cNvSpPr>
          <p:nvPr/>
        </p:nvSpPr>
        <p:spPr bwMode="auto">
          <a:xfrm rot="10800000">
            <a:off x="7750175" y="3429000"/>
            <a:ext cx="1012825" cy="987425"/>
          </a:xfrm>
          <a:custGeom>
            <a:avLst/>
            <a:gdLst>
              <a:gd name="T0" fmla="*/ 33257187 w 21600"/>
              <a:gd name="T1" fmla="*/ 0 h 21600"/>
              <a:gd name="T2" fmla="*/ 33257187 w 21600"/>
              <a:gd name="T3" fmla="*/ 25407545 h 21600"/>
              <a:gd name="T4" fmla="*/ 7117112 w 21600"/>
              <a:gd name="T5" fmla="*/ 45139260 h 21600"/>
              <a:gd name="T6" fmla="*/ 47491406 w 21600"/>
              <a:gd name="T7" fmla="*/ 1270377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sp>
        <p:nvSpPr>
          <p:cNvPr id="59" name="AutoShape 132"/>
          <p:cNvSpPr>
            <a:spLocks noChangeArrowheads="1"/>
          </p:cNvSpPr>
          <p:nvPr/>
        </p:nvSpPr>
        <p:spPr bwMode="auto">
          <a:xfrm rot="-5400000">
            <a:off x="6026944" y="3963293"/>
            <a:ext cx="563562"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pic>
        <p:nvPicPr>
          <p:cNvPr id="60" name="Picture 148" descr="manag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16416" y="2276872"/>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154" descr="educatio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985323" y="5373216"/>
            <a:ext cx="6191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 name="Rectangle 116"/>
          <p:cNvSpPr>
            <a:spLocks noChangeArrowheads="1"/>
          </p:cNvSpPr>
          <p:nvPr/>
        </p:nvSpPr>
        <p:spPr bwMode="auto">
          <a:xfrm>
            <a:off x="2339752" y="1557586"/>
            <a:ext cx="1828800" cy="791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4000" rIns="54000"/>
          <a:lstStyle/>
          <a:p>
            <a:pPr algn="ctr"/>
            <a:r>
              <a:rPr lang="ru-RU" sz="1000" dirty="0" smtClean="0">
                <a:latin typeface="Times New Roman" pitchFamily="18" charset="0"/>
                <a:cs typeface="Times New Roman" pitchFamily="18" charset="0"/>
              </a:rPr>
              <a:t>Предоставление документов Инициатором проекта по Компании Заемщику (финансовые и юридические документы)</a:t>
            </a:r>
            <a:endParaRPr lang="ru-RU" sz="1000" dirty="0">
              <a:latin typeface="Times New Roman" pitchFamily="18" charset="0"/>
              <a:cs typeface="Times New Roman" pitchFamily="18" charset="0"/>
            </a:endParaRPr>
          </a:p>
        </p:txBody>
      </p:sp>
      <p:sp>
        <p:nvSpPr>
          <p:cNvPr id="64" name="Rectangle 118"/>
          <p:cNvSpPr>
            <a:spLocks noChangeArrowheads="1"/>
          </p:cNvSpPr>
          <p:nvPr/>
        </p:nvSpPr>
        <p:spPr bwMode="auto">
          <a:xfrm>
            <a:off x="6516216" y="2493690"/>
            <a:ext cx="1804988" cy="863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lstStyle/>
          <a:p>
            <a:pPr algn="ctr"/>
            <a:r>
              <a:rPr lang="ru-RU" sz="1000" dirty="0" smtClean="0">
                <a:latin typeface="Times New Roman" pitchFamily="18" charset="0"/>
                <a:cs typeface="Times New Roman" pitchFamily="18" charset="0"/>
              </a:rPr>
              <a:t>Проведение рабочей встречи с Инициатором проекта для обсуждения структуры проекта и его участников (с Инвестором / самостоятельно)</a:t>
            </a:r>
            <a:endParaRPr lang="ru-RU" sz="1000" dirty="0">
              <a:latin typeface="Times New Roman" pitchFamily="18" charset="0"/>
              <a:cs typeface="Times New Roman" pitchFamily="18" charset="0"/>
            </a:endParaRPr>
          </a:p>
        </p:txBody>
      </p:sp>
      <p:pic>
        <p:nvPicPr>
          <p:cNvPr id="65" name="Picture 5" descr="Document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2240" y="3708102"/>
            <a:ext cx="717550" cy="72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ctangle 121"/>
          <p:cNvSpPr>
            <a:spLocks noChangeArrowheads="1"/>
          </p:cNvSpPr>
          <p:nvPr/>
        </p:nvSpPr>
        <p:spPr bwMode="auto">
          <a:xfrm>
            <a:off x="1691680" y="4140150"/>
            <a:ext cx="2253803" cy="955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ru-RU" sz="1000" dirty="0" smtClean="0">
                <a:latin typeface="Times New Roman" pitchFamily="18" charset="0"/>
                <a:cs typeface="Times New Roman" pitchFamily="18" charset="0"/>
              </a:rPr>
              <a:t>Направление Внешнему эксперту по финансам Стандартизированного пакета документов для рассмотрение на предмет долгового финансирования 60% / Контроль получения Заключения согласно Схеме взаимодействия</a:t>
            </a:r>
            <a:endParaRPr lang="ru-RU" sz="1000" dirty="0">
              <a:latin typeface="Times New Roman" pitchFamily="18" charset="0"/>
              <a:cs typeface="Times New Roman" pitchFamily="18" charset="0"/>
            </a:endParaRPr>
          </a:p>
        </p:txBody>
      </p:sp>
      <p:sp>
        <p:nvSpPr>
          <p:cNvPr id="69" name="Rectangle 144"/>
          <p:cNvSpPr>
            <a:spLocks noChangeArrowheads="1"/>
          </p:cNvSpPr>
          <p:nvPr/>
        </p:nvSpPr>
        <p:spPr bwMode="auto">
          <a:xfrm rot="8484898">
            <a:off x="543505" y="4345070"/>
            <a:ext cx="1188686" cy="28098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70" name="AutoShape 145"/>
          <p:cNvSpPr>
            <a:spLocks noChangeArrowheads="1"/>
          </p:cNvSpPr>
          <p:nvPr/>
        </p:nvSpPr>
        <p:spPr bwMode="auto">
          <a:xfrm rot="13727838">
            <a:off x="329475" y="4790735"/>
            <a:ext cx="563562"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pic>
        <p:nvPicPr>
          <p:cNvPr id="71" name="Picture 9" descr="Folder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15816" y="3573016"/>
            <a:ext cx="60325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 name="Picture 5" descr="Document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908720"/>
            <a:ext cx="717550" cy="72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 name="Rectangle 121"/>
          <p:cNvSpPr>
            <a:spLocks noChangeArrowheads="1"/>
          </p:cNvSpPr>
          <p:nvPr/>
        </p:nvSpPr>
        <p:spPr bwMode="auto">
          <a:xfrm>
            <a:off x="1" y="5157192"/>
            <a:ext cx="1979712" cy="955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ru-RU" sz="1000" dirty="0" smtClean="0">
                <a:latin typeface="Times New Roman" pitchFamily="18" charset="0"/>
                <a:cs typeface="Times New Roman" pitchFamily="18" charset="0"/>
              </a:rPr>
              <a:t>Направление в орган исполнительной власти субъекта РФ Стандартизированного пакета документов  для заполнения Формы с указанием мер государственной поддержки, соответствующей Инициатор проекта / Контроль получения заполненной Формы</a:t>
            </a:r>
            <a:endParaRPr lang="ru-RU" sz="1000" dirty="0">
              <a:latin typeface="Times New Roman" pitchFamily="18" charset="0"/>
              <a:cs typeface="Times New Roman" pitchFamily="18" charset="0"/>
            </a:endParaRPr>
          </a:p>
        </p:txBody>
      </p:sp>
      <p:pic>
        <p:nvPicPr>
          <p:cNvPr id="74" name="Picture 9" descr="Folder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15616" y="3946128"/>
            <a:ext cx="60325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 name="Rectangle 144"/>
          <p:cNvSpPr>
            <a:spLocks noChangeArrowheads="1"/>
          </p:cNvSpPr>
          <p:nvPr/>
        </p:nvSpPr>
        <p:spPr bwMode="auto">
          <a:xfrm>
            <a:off x="2036738" y="5661248"/>
            <a:ext cx="3039318" cy="28098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76" name="AutoShape 145"/>
          <p:cNvSpPr>
            <a:spLocks noChangeArrowheads="1"/>
          </p:cNvSpPr>
          <p:nvPr/>
        </p:nvSpPr>
        <p:spPr bwMode="auto">
          <a:xfrm rot="5400000">
            <a:off x="5002808" y="5662488"/>
            <a:ext cx="563562" cy="273050"/>
          </a:xfrm>
          <a:prstGeom prst="triangle">
            <a:avLst>
              <a:gd name="adj" fmla="val 50000"/>
            </a:avLst>
          </a:prstGeom>
          <a:solidFill>
            <a:schemeClr val="accent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ru-RU"/>
          </a:p>
        </p:txBody>
      </p:sp>
      <p:pic>
        <p:nvPicPr>
          <p:cNvPr id="78" name="Picture 9" descr="Folder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27784" y="5373216"/>
            <a:ext cx="60325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Rectangle 121"/>
          <p:cNvSpPr>
            <a:spLocks noChangeArrowheads="1"/>
          </p:cNvSpPr>
          <p:nvPr/>
        </p:nvSpPr>
        <p:spPr bwMode="auto">
          <a:xfrm>
            <a:off x="2051720" y="5902871"/>
            <a:ext cx="3168352" cy="955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ru-RU" sz="1000" dirty="0" smtClean="0">
                <a:latin typeface="Times New Roman" pitchFamily="18" charset="0"/>
                <a:cs typeface="Times New Roman" pitchFamily="18" charset="0"/>
              </a:rPr>
              <a:t>Направление в федеральный орган исполнительной власти Стандартизированного пакета документов  для заполнения Формы с указанием федеральных мер государственной поддержки, которым соответствует Инициатор проекта и Проект / Контроль получения заполненной Формы</a:t>
            </a:r>
            <a:endParaRPr lang="ru-RU" sz="1000" dirty="0">
              <a:latin typeface="Times New Roman" pitchFamily="18" charset="0"/>
              <a:cs typeface="Times New Roman" pitchFamily="18" charset="0"/>
            </a:endParaRPr>
          </a:p>
        </p:txBody>
      </p:sp>
      <p:sp>
        <p:nvSpPr>
          <p:cNvPr id="82" name="TextBox 81"/>
          <p:cNvSpPr txBox="1"/>
          <p:nvPr/>
        </p:nvSpPr>
        <p:spPr>
          <a:xfrm>
            <a:off x="6156176" y="5976863"/>
            <a:ext cx="2736304" cy="692497"/>
          </a:xfrm>
          <a:prstGeom prst="rect">
            <a:avLst/>
          </a:prstGeom>
          <a:noFill/>
        </p:spPr>
        <p:txBody>
          <a:bodyPr wrap="square" rtlCol="0">
            <a:spAutoFit/>
          </a:bodyPr>
          <a:lstStyle/>
          <a:p>
            <a:pPr algn="ctr"/>
            <a:r>
              <a:rPr lang="ru-RU" sz="1300" dirty="0" smtClean="0">
                <a:latin typeface="Times New Roman" pitchFamily="18" charset="0"/>
                <a:cs typeface="Times New Roman" pitchFamily="18" charset="0"/>
              </a:rPr>
              <a:t>Рассмотрение проекта на Заседании Попечительского</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совета / присвоение статуса Победителя </a:t>
            </a:r>
            <a:endParaRPr lang="ru-RU" sz="1300" dirty="0">
              <a:latin typeface="Times New Roman" pitchFamily="18" charset="0"/>
              <a:cs typeface="Times New Roman" pitchFamily="18" charset="0"/>
            </a:endParaRPr>
          </a:p>
        </p:txBody>
      </p:sp>
      <p:sp>
        <p:nvSpPr>
          <p:cNvPr id="83" name="Rectangle 144"/>
          <p:cNvSpPr>
            <a:spLocks noChangeArrowheads="1"/>
          </p:cNvSpPr>
          <p:nvPr/>
        </p:nvSpPr>
        <p:spPr bwMode="auto">
          <a:xfrm>
            <a:off x="5940152" y="5733256"/>
            <a:ext cx="2016224" cy="280988"/>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84" name="Rectangle 144"/>
          <p:cNvSpPr>
            <a:spLocks noChangeArrowheads="1"/>
          </p:cNvSpPr>
          <p:nvPr/>
        </p:nvSpPr>
        <p:spPr bwMode="auto">
          <a:xfrm>
            <a:off x="8532440" y="5733256"/>
            <a:ext cx="504056" cy="280988"/>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ru-RU"/>
          </a:p>
        </p:txBody>
      </p:sp>
      <p:sp>
        <p:nvSpPr>
          <p:cNvPr id="85" name="TextBox 84"/>
          <p:cNvSpPr txBox="1"/>
          <p:nvPr/>
        </p:nvSpPr>
        <p:spPr>
          <a:xfrm>
            <a:off x="1115616" y="2996952"/>
            <a:ext cx="992259" cy="307777"/>
          </a:xfrm>
          <a:prstGeom prst="rect">
            <a:avLst/>
          </a:prstGeom>
          <a:noFill/>
        </p:spPr>
        <p:txBody>
          <a:bodyPr wrap="none" rtlCol="0">
            <a:spAutoFit/>
          </a:bodyPr>
          <a:lstStyle/>
          <a:p>
            <a:r>
              <a:rPr lang="en-US" sz="1400" dirty="0" smtClean="0">
                <a:solidFill>
                  <a:schemeClr val="accent3">
                    <a:lumMod val="50000"/>
                  </a:schemeClr>
                </a:solidFill>
                <a:latin typeface="Times New Roman" pitchFamily="18" charset="0"/>
                <a:cs typeface="Times New Roman" pitchFamily="18" charset="0"/>
              </a:rPr>
              <a:t>2</a:t>
            </a:r>
            <a:r>
              <a:rPr lang="ru-RU" sz="1400" dirty="0" smtClean="0">
                <a:solidFill>
                  <a:schemeClr val="accent3">
                    <a:lumMod val="50000"/>
                  </a:schemeClr>
                </a:solidFill>
                <a:latin typeface="Times New Roman" pitchFamily="18" charset="0"/>
                <a:cs typeface="Times New Roman" pitchFamily="18" charset="0"/>
              </a:rPr>
              <a:t>,5 месяца</a:t>
            </a:r>
            <a:endParaRPr lang="ru-RU" sz="1400" dirty="0">
              <a:solidFill>
                <a:schemeClr val="accent3">
                  <a:lumMod val="50000"/>
                </a:schemeClr>
              </a:solidFill>
              <a:latin typeface="Times New Roman" pitchFamily="18" charset="0"/>
              <a:cs typeface="Times New Roman" pitchFamily="18" charset="0"/>
            </a:endParaRPr>
          </a:p>
        </p:txBody>
      </p:sp>
      <p:pic>
        <p:nvPicPr>
          <p:cNvPr id="86"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851920" y="5373216"/>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11960" y="3501008"/>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67744" y="3573016"/>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0724" y="4387701"/>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40152" y="5445224"/>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72200" y="5445224"/>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04248" y="5445224"/>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08304" y="5445224"/>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11" descr="Check Ma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547100" y="5445224"/>
            <a:ext cx="5969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5</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5611729" cy="369332"/>
          </a:xfrm>
          <a:prstGeom prst="rect">
            <a:avLst/>
          </a:prstGeom>
          <a:noFill/>
        </p:spPr>
        <p:txBody>
          <a:bodyPr wrap="none" rtlCol="0">
            <a:spAutoFit/>
          </a:bodyPr>
          <a:lstStyle/>
          <a:p>
            <a:r>
              <a:rPr lang="ru-RU" dirty="0" smtClean="0">
                <a:latin typeface="Times New Roman" pitchFamily="18" charset="0"/>
                <a:cs typeface="Times New Roman" pitchFamily="18" charset="0"/>
              </a:rPr>
              <a:t>Этапы рассмотрения Заявки Инвестиционного проекта</a:t>
            </a:r>
            <a:endParaRPr lang="ru-RU" dirty="0">
              <a:latin typeface="Times New Roman" pitchFamily="18" charset="0"/>
              <a:cs typeface="Times New Roman" pitchFamily="18" charset="0"/>
            </a:endParaRPr>
          </a:p>
        </p:txBody>
      </p:sp>
      <p:sp>
        <p:nvSpPr>
          <p:cNvPr id="5" name="Овал 4"/>
          <p:cNvSpPr/>
          <p:nvPr/>
        </p:nvSpPr>
        <p:spPr>
          <a:xfrm>
            <a:off x="179388" y="710059"/>
            <a:ext cx="431800" cy="431800"/>
          </a:xfrm>
          <a:prstGeom prst="ellipse">
            <a:avLst/>
          </a:prstGeom>
          <a:solidFill>
            <a:srgbClr val="FFC000"/>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6" name="TextBox 5"/>
          <p:cNvSpPr txBox="1"/>
          <p:nvPr/>
        </p:nvSpPr>
        <p:spPr>
          <a:xfrm>
            <a:off x="179512" y="692696"/>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1</a:t>
            </a:r>
          </a:p>
        </p:txBody>
      </p:sp>
      <p:sp>
        <p:nvSpPr>
          <p:cNvPr id="7" name="Овал 6"/>
          <p:cNvSpPr/>
          <p:nvPr/>
        </p:nvSpPr>
        <p:spPr>
          <a:xfrm>
            <a:off x="179388" y="1196752"/>
            <a:ext cx="431800" cy="431800"/>
          </a:xfrm>
          <a:prstGeom prst="ellipse">
            <a:avLst/>
          </a:prstGeom>
          <a:solidFill>
            <a:srgbClr val="FFC00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8" name="TextBox 7"/>
          <p:cNvSpPr txBox="1"/>
          <p:nvPr/>
        </p:nvSpPr>
        <p:spPr>
          <a:xfrm>
            <a:off x="179512" y="1196752"/>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2</a:t>
            </a:r>
          </a:p>
        </p:txBody>
      </p:sp>
      <p:sp>
        <p:nvSpPr>
          <p:cNvPr id="9" name="Овал 8"/>
          <p:cNvSpPr/>
          <p:nvPr/>
        </p:nvSpPr>
        <p:spPr>
          <a:xfrm>
            <a:off x="179388" y="1700808"/>
            <a:ext cx="431800" cy="431800"/>
          </a:xfrm>
          <a:prstGeom prst="ellipse">
            <a:avLst/>
          </a:prstGeom>
          <a:solidFill>
            <a:schemeClr val="accent3">
              <a:lumMod val="7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10" name="TextBox 9"/>
          <p:cNvSpPr txBox="1"/>
          <p:nvPr/>
        </p:nvSpPr>
        <p:spPr>
          <a:xfrm>
            <a:off x="179512" y="1700808"/>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3</a:t>
            </a:r>
          </a:p>
        </p:txBody>
      </p:sp>
      <p:graphicFrame>
        <p:nvGraphicFramePr>
          <p:cNvPr id="11" name="Схема 10"/>
          <p:cNvGraphicFramePr/>
          <p:nvPr/>
        </p:nvGraphicFramePr>
        <p:xfrm>
          <a:off x="848336" y="692696"/>
          <a:ext cx="71080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Овал 11"/>
          <p:cNvSpPr/>
          <p:nvPr/>
        </p:nvSpPr>
        <p:spPr>
          <a:xfrm>
            <a:off x="179388" y="2205112"/>
            <a:ext cx="431800" cy="4318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13" name="TextBox 12"/>
          <p:cNvSpPr txBox="1"/>
          <p:nvPr/>
        </p:nvSpPr>
        <p:spPr>
          <a:xfrm>
            <a:off x="179512" y="2204864"/>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4</a:t>
            </a:r>
          </a:p>
        </p:txBody>
      </p:sp>
      <p:sp>
        <p:nvSpPr>
          <p:cNvPr id="14" name="Овал 13"/>
          <p:cNvSpPr/>
          <p:nvPr/>
        </p:nvSpPr>
        <p:spPr>
          <a:xfrm>
            <a:off x="179388" y="2709168"/>
            <a:ext cx="431800" cy="431800"/>
          </a:xfrm>
          <a:prstGeom prst="ellipse">
            <a:avLst/>
          </a:prstGeom>
          <a:solidFill>
            <a:schemeClr val="accent3">
              <a:lumMod val="7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15" name="TextBox 14"/>
          <p:cNvSpPr txBox="1"/>
          <p:nvPr/>
        </p:nvSpPr>
        <p:spPr>
          <a:xfrm>
            <a:off x="179512" y="2708920"/>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5</a:t>
            </a:r>
          </a:p>
        </p:txBody>
      </p:sp>
      <p:sp>
        <p:nvSpPr>
          <p:cNvPr id="16" name="Овал 15"/>
          <p:cNvSpPr/>
          <p:nvPr/>
        </p:nvSpPr>
        <p:spPr>
          <a:xfrm>
            <a:off x="179388" y="3213224"/>
            <a:ext cx="431800" cy="431800"/>
          </a:xfrm>
          <a:prstGeom prst="ellipse">
            <a:avLst/>
          </a:prstGeom>
          <a:solidFill>
            <a:schemeClr val="accent3">
              <a:lumMod val="7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17" name="TextBox 16"/>
          <p:cNvSpPr txBox="1"/>
          <p:nvPr/>
        </p:nvSpPr>
        <p:spPr>
          <a:xfrm>
            <a:off x="179512" y="3212976"/>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6</a:t>
            </a:r>
          </a:p>
        </p:txBody>
      </p:sp>
      <p:sp>
        <p:nvSpPr>
          <p:cNvPr id="21" name="Овал 20"/>
          <p:cNvSpPr/>
          <p:nvPr/>
        </p:nvSpPr>
        <p:spPr>
          <a:xfrm>
            <a:off x="179388" y="3717280"/>
            <a:ext cx="431800" cy="4318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22" name="TextBox 21"/>
          <p:cNvSpPr txBox="1"/>
          <p:nvPr/>
        </p:nvSpPr>
        <p:spPr>
          <a:xfrm>
            <a:off x="179512" y="3717032"/>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7</a:t>
            </a:r>
          </a:p>
        </p:txBody>
      </p:sp>
      <p:sp>
        <p:nvSpPr>
          <p:cNvPr id="23" name="Овал 22"/>
          <p:cNvSpPr/>
          <p:nvPr/>
        </p:nvSpPr>
        <p:spPr>
          <a:xfrm>
            <a:off x="179760" y="4219748"/>
            <a:ext cx="431800" cy="43338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24" name="TextBox 23"/>
          <p:cNvSpPr txBox="1"/>
          <p:nvPr/>
        </p:nvSpPr>
        <p:spPr>
          <a:xfrm>
            <a:off x="179512" y="4221088"/>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8</a:t>
            </a:r>
          </a:p>
        </p:txBody>
      </p:sp>
      <p:sp>
        <p:nvSpPr>
          <p:cNvPr id="25" name="Овал 24"/>
          <p:cNvSpPr/>
          <p:nvPr/>
        </p:nvSpPr>
        <p:spPr>
          <a:xfrm>
            <a:off x="179388" y="4725144"/>
            <a:ext cx="431800" cy="43338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26" name="TextBox 25"/>
          <p:cNvSpPr txBox="1"/>
          <p:nvPr/>
        </p:nvSpPr>
        <p:spPr>
          <a:xfrm>
            <a:off x="179512" y="4725144"/>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9</a:t>
            </a:r>
          </a:p>
        </p:txBody>
      </p:sp>
      <p:sp>
        <p:nvSpPr>
          <p:cNvPr id="27" name="Овал 26"/>
          <p:cNvSpPr/>
          <p:nvPr/>
        </p:nvSpPr>
        <p:spPr>
          <a:xfrm>
            <a:off x="179512" y="5229200"/>
            <a:ext cx="431800" cy="4318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28" name="TextBox 27"/>
          <p:cNvSpPr txBox="1"/>
          <p:nvPr/>
        </p:nvSpPr>
        <p:spPr>
          <a:xfrm>
            <a:off x="107504" y="5229200"/>
            <a:ext cx="576263" cy="369332"/>
          </a:xfrm>
          <a:prstGeom prst="rect">
            <a:avLst/>
          </a:prstGeom>
          <a:noFill/>
        </p:spPr>
        <p:txBody>
          <a:bodyPr wrap="square">
            <a:spAutoFit/>
          </a:bodyPr>
          <a:lstStyle/>
          <a:p>
            <a:pPr fontAlgn="auto">
              <a:spcBef>
                <a:spcPts val="0"/>
              </a:spcBef>
              <a:spcAft>
                <a:spcPts val="0"/>
              </a:spcAft>
              <a:defRPr/>
            </a:pPr>
            <a:r>
              <a:rPr lang="ru-RU" b="1" dirty="0">
                <a:solidFill>
                  <a:schemeClr val="bg1">
                    <a:lumMod val="95000"/>
                  </a:schemeClr>
                </a:solidFill>
                <a:latin typeface="Verdana" pitchFamily="34" charset="0"/>
                <a:ea typeface="Verdana" pitchFamily="34" charset="0"/>
                <a:cs typeface="Verdana" pitchFamily="34" charset="0"/>
              </a:rPr>
              <a:t>10</a:t>
            </a:r>
          </a:p>
        </p:txBody>
      </p:sp>
      <p:sp>
        <p:nvSpPr>
          <p:cNvPr id="35" name="Овал 34"/>
          <p:cNvSpPr/>
          <p:nvPr/>
        </p:nvSpPr>
        <p:spPr>
          <a:xfrm>
            <a:off x="179512" y="5733256"/>
            <a:ext cx="431800" cy="4318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36" name="TextBox 35"/>
          <p:cNvSpPr txBox="1"/>
          <p:nvPr/>
        </p:nvSpPr>
        <p:spPr>
          <a:xfrm>
            <a:off x="107504" y="5723964"/>
            <a:ext cx="576263" cy="369332"/>
          </a:xfrm>
          <a:prstGeom prst="rect">
            <a:avLst/>
          </a:prstGeom>
          <a:noFill/>
        </p:spPr>
        <p:txBody>
          <a:bodyPr wrap="square">
            <a:spAutoFit/>
          </a:bodyPr>
          <a:lstStyle/>
          <a:p>
            <a:pPr fontAlgn="auto">
              <a:spcBef>
                <a:spcPts val="0"/>
              </a:spcBef>
              <a:spcAft>
                <a:spcPts val="0"/>
              </a:spcAft>
              <a:defRPr/>
            </a:pPr>
            <a:r>
              <a:rPr lang="ru-RU" b="1" dirty="0" smtClean="0">
                <a:solidFill>
                  <a:schemeClr val="bg1">
                    <a:lumMod val="95000"/>
                  </a:schemeClr>
                </a:solidFill>
                <a:latin typeface="Verdana" pitchFamily="34" charset="0"/>
                <a:ea typeface="Verdana" pitchFamily="34" charset="0"/>
                <a:cs typeface="Verdana" pitchFamily="34" charset="0"/>
              </a:rPr>
              <a:t>11</a:t>
            </a:r>
            <a:endParaRPr lang="ru-RU" b="1" dirty="0">
              <a:solidFill>
                <a:schemeClr val="bg1">
                  <a:lumMod val="95000"/>
                </a:schemeClr>
              </a:solidFill>
              <a:latin typeface="Verdana" pitchFamily="34" charset="0"/>
              <a:ea typeface="Verdana" pitchFamily="34" charset="0"/>
              <a:cs typeface="Verdana" pitchFamily="34" charset="0"/>
            </a:endParaRPr>
          </a:p>
        </p:txBody>
      </p:sp>
      <p:sp>
        <p:nvSpPr>
          <p:cNvPr id="38" name="TextBox 37"/>
          <p:cNvSpPr txBox="1"/>
          <p:nvPr/>
        </p:nvSpPr>
        <p:spPr>
          <a:xfrm>
            <a:off x="4427984" y="6304002"/>
            <a:ext cx="3528392" cy="323165"/>
          </a:xfrm>
          <a:prstGeom prst="rect">
            <a:avLst/>
          </a:prstGeom>
          <a:solidFill>
            <a:srgbClr val="55B94D"/>
          </a:solidFill>
        </p:spPr>
        <p:txBody>
          <a:bodyPr wrap="square" rtlCol="0">
            <a:spAutoFit/>
          </a:bodyPr>
          <a:lstStyle/>
          <a:p>
            <a:pPr algn="r"/>
            <a:r>
              <a:rPr lang="ru-RU" sz="1500" dirty="0" smtClean="0">
                <a:latin typeface="Times New Roman" pitchFamily="18" charset="0"/>
                <a:cs typeface="Times New Roman" pitchFamily="18" charset="0"/>
              </a:rPr>
              <a:t>ПОПЕЧИТЕЛЬСКИЙ СОВЕТ</a:t>
            </a:r>
            <a:endParaRPr lang="ru-RU" sz="1500" dirty="0">
              <a:latin typeface="Times New Roman" pitchFamily="18" charset="0"/>
              <a:cs typeface="Times New Roman" pitchFamily="18" charset="0"/>
            </a:endParaRPr>
          </a:p>
        </p:txBody>
      </p:sp>
      <p:sp>
        <p:nvSpPr>
          <p:cNvPr id="39" name="TextBox 38"/>
          <p:cNvSpPr txBox="1"/>
          <p:nvPr/>
        </p:nvSpPr>
        <p:spPr>
          <a:xfrm>
            <a:off x="7956376" y="4329971"/>
            <a:ext cx="813043" cy="323165"/>
          </a:xfrm>
          <a:prstGeom prst="rect">
            <a:avLst/>
          </a:prstGeom>
          <a:noFill/>
        </p:spPr>
        <p:txBody>
          <a:bodyPr wrap="none" rtlCol="0">
            <a:spAutoFit/>
          </a:bodyPr>
          <a:lstStyle/>
          <a:p>
            <a:r>
              <a:rPr lang="ru-RU" sz="1500" dirty="0" smtClean="0">
                <a:latin typeface="Times New Roman" pitchFamily="18" charset="0"/>
                <a:cs typeface="Times New Roman" pitchFamily="18" charset="0"/>
              </a:rPr>
              <a:t>14 дней</a:t>
            </a:r>
            <a:endParaRPr lang="ru-RU" sz="1500" dirty="0">
              <a:latin typeface="Times New Roman" pitchFamily="18" charset="0"/>
              <a:cs typeface="Times New Roman" pitchFamily="18" charset="0"/>
            </a:endParaRPr>
          </a:p>
        </p:txBody>
      </p:sp>
      <p:sp>
        <p:nvSpPr>
          <p:cNvPr id="40" name="TextBox 39"/>
          <p:cNvSpPr txBox="1"/>
          <p:nvPr/>
        </p:nvSpPr>
        <p:spPr>
          <a:xfrm>
            <a:off x="7956376" y="5395282"/>
            <a:ext cx="813043" cy="553998"/>
          </a:xfrm>
          <a:prstGeom prst="rect">
            <a:avLst/>
          </a:prstGeom>
          <a:noFill/>
        </p:spPr>
        <p:txBody>
          <a:bodyPr wrap="square" rtlCol="0">
            <a:spAutoFit/>
          </a:bodyPr>
          <a:lstStyle/>
          <a:p>
            <a:pPr algn="ctr"/>
            <a:r>
              <a:rPr lang="en-US" sz="1500" dirty="0" smtClean="0">
                <a:latin typeface="Times New Roman" pitchFamily="18" charset="0"/>
                <a:cs typeface="Times New Roman" pitchFamily="18" charset="0"/>
              </a:rPr>
              <a:t>30</a:t>
            </a:r>
            <a:r>
              <a:rPr lang="ru-RU" sz="1500" dirty="0" smtClean="0">
                <a:latin typeface="Times New Roman" pitchFamily="18" charset="0"/>
                <a:cs typeface="Times New Roman" pitchFamily="18" charset="0"/>
              </a:rPr>
              <a:t> </a:t>
            </a:r>
            <a:endParaRPr lang="en-US" sz="1500" dirty="0" smtClean="0">
              <a:latin typeface="Times New Roman" pitchFamily="18" charset="0"/>
              <a:cs typeface="Times New Roman" pitchFamily="18" charset="0"/>
            </a:endParaRPr>
          </a:p>
          <a:p>
            <a:pPr algn="ctr"/>
            <a:r>
              <a:rPr lang="ru-RU" sz="1500" dirty="0" smtClean="0">
                <a:latin typeface="Times New Roman" pitchFamily="18" charset="0"/>
                <a:cs typeface="Times New Roman" pitchFamily="18" charset="0"/>
              </a:rPr>
              <a:t>дней</a:t>
            </a:r>
            <a:endParaRPr lang="ru-RU" sz="1500" dirty="0">
              <a:latin typeface="Times New Roman" pitchFamily="18" charset="0"/>
              <a:cs typeface="Times New Roman" pitchFamily="18" charset="0"/>
            </a:endParaRPr>
          </a:p>
        </p:txBody>
      </p:sp>
      <p:sp>
        <p:nvSpPr>
          <p:cNvPr id="42" name="TextBox 41"/>
          <p:cNvSpPr txBox="1"/>
          <p:nvPr/>
        </p:nvSpPr>
        <p:spPr>
          <a:xfrm>
            <a:off x="7956376" y="4869160"/>
            <a:ext cx="813043" cy="323165"/>
          </a:xfrm>
          <a:prstGeom prst="rect">
            <a:avLst/>
          </a:prstGeom>
          <a:noFill/>
        </p:spPr>
        <p:txBody>
          <a:bodyPr wrap="none" rtlCol="0">
            <a:spAutoFit/>
          </a:bodyPr>
          <a:lstStyle/>
          <a:p>
            <a:r>
              <a:rPr lang="en-US" sz="1500" dirty="0" smtClean="0">
                <a:latin typeface="Times New Roman" pitchFamily="18" charset="0"/>
                <a:cs typeface="Times New Roman" pitchFamily="18" charset="0"/>
              </a:rPr>
              <a:t>21</a:t>
            </a:r>
            <a:r>
              <a:rPr lang="ru-RU" sz="1500" dirty="0" smtClean="0">
                <a:latin typeface="Times New Roman" pitchFamily="18" charset="0"/>
                <a:cs typeface="Times New Roman" pitchFamily="18" charset="0"/>
              </a:rPr>
              <a:t> дней</a:t>
            </a:r>
            <a:endParaRPr lang="ru-RU" sz="1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6</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2212144" cy="369332"/>
          </a:xfrm>
          <a:prstGeom prst="rect">
            <a:avLst/>
          </a:prstGeom>
          <a:noFill/>
        </p:spPr>
        <p:txBody>
          <a:bodyPr wrap="none" rtlCol="0">
            <a:spAutoFit/>
          </a:bodyPr>
          <a:lstStyle/>
          <a:p>
            <a:r>
              <a:rPr lang="ru-RU" dirty="0" smtClean="0">
                <a:latin typeface="Times New Roman" pitchFamily="18" charset="0"/>
                <a:cs typeface="Times New Roman" pitchFamily="18" charset="0"/>
              </a:rPr>
              <a:t>Замечания по Заявке</a:t>
            </a:r>
            <a:endParaRPr lang="ru-RU" dirty="0">
              <a:latin typeface="Times New Roman" pitchFamily="18" charset="0"/>
              <a:cs typeface="Times New Roman" pitchFamily="18" charset="0"/>
            </a:endParaRPr>
          </a:p>
        </p:txBody>
      </p:sp>
      <p:sp>
        <p:nvSpPr>
          <p:cNvPr id="5" name="Овал 4"/>
          <p:cNvSpPr/>
          <p:nvPr/>
        </p:nvSpPr>
        <p:spPr>
          <a:xfrm>
            <a:off x="179388" y="710059"/>
            <a:ext cx="431800" cy="431800"/>
          </a:xfrm>
          <a:prstGeom prst="ellipse">
            <a:avLst/>
          </a:prstGeom>
          <a:solidFill>
            <a:srgbClr val="FFC000"/>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6" name="TextBox 5"/>
          <p:cNvSpPr txBox="1"/>
          <p:nvPr/>
        </p:nvSpPr>
        <p:spPr>
          <a:xfrm>
            <a:off x="179512" y="692696"/>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1</a:t>
            </a:r>
          </a:p>
        </p:txBody>
      </p:sp>
      <p:graphicFrame>
        <p:nvGraphicFramePr>
          <p:cNvPr id="11" name="Схема 10"/>
          <p:cNvGraphicFramePr/>
          <p:nvPr/>
        </p:nvGraphicFramePr>
        <p:xfrm>
          <a:off x="848336" y="692696"/>
          <a:ext cx="710804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9" name="Схема 28"/>
          <p:cNvGraphicFramePr/>
          <p:nvPr/>
        </p:nvGraphicFramePr>
        <p:xfrm>
          <a:off x="107504" y="4149080"/>
          <a:ext cx="8640960" cy="2520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 name="TextBox 33"/>
          <p:cNvSpPr txBox="1"/>
          <p:nvPr/>
        </p:nvSpPr>
        <p:spPr>
          <a:xfrm>
            <a:off x="6644153" y="3717032"/>
            <a:ext cx="1024191" cy="292388"/>
          </a:xfrm>
          <a:prstGeom prst="rect">
            <a:avLst/>
          </a:prstGeom>
          <a:noFill/>
        </p:spPr>
        <p:txBody>
          <a:bodyPr wrap="none" rtlCol="0">
            <a:spAutoFit/>
          </a:bodyPr>
          <a:lstStyle/>
          <a:p>
            <a:r>
              <a:rPr lang="ru-RU" sz="1300" dirty="0" smtClean="0">
                <a:solidFill>
                  <a:schemeClr val="bg1"/>
                </a:solidFill>
                <a:latin typeface="Times New Roman" pitchFamily="18" charset="0"/>
                <a:cs typeface="Times New Roman" pitchFamily="18" charset="0"/>
              </a:rPr>
              <a:t>Оргкомитет</a:t>
            </a:r>
            <a:endParaRPr lang="ru-RU" sz="13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7</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5853334" cy="369332"/>
          </a:xfrm>
          <a:prstGeom prst="rect">
            <a:avLst/>
          </a:prstGeom>
          <a:noFill/>
        </p:spPr>
        <p:txBody>
          <a:bodyPr wrap="none" rtlCol="0">
            <a:spAutoFit/>
          </a:bodyPr>
          <a:lstStyle/>
          <a:p>
            <a:r>
              <a:rPr lang="ru-RU" dirty="0" smtClean="0">
                <a:latin typeface="Times New Roman" pitchFamily="18" charset="0"/>
                <a:cs typeface="Times New Roman" pitchFamily="18" charset="0"/>
              </a:rPr>
              <a:t>Замечания по Пакету документов по Инициатору проекта</a:t>
            </a:r>
            <a:endParaRPr lang="ru-RU" dirty="0">
              <a:latin typeface="Times New Roman" pitchFamily="18" charset="0"/>
              <a:cs typeface="Times New Roman" pitchFamily="18" charset="0"/>
            </a:endParaRPr>
          </a:p>
        </p:txBody>
      </p:sp>
      <p:sp>
        <p:nvSpPr>
          <p:cNvPr id="5" name="Овал 4"/>
          <p:cNvSpPr/>
          <p:nvPr/>
        </p:nvSpPr>
        <p:spPr>
          <a:xfrm>
            <a:off x="179512" y="1844824"/>
            <a:ext cx="431800" cy="431800"/>
          </a:xfrm>
          <a:prstGeom prst="ellipse">
            <a:avLst/>
          </a:prstGeom>
          <a:solidFill>
            <a:srgbClr val="FFC000"/>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10" name="TextBox 9"/>
          <p:cNvSpPr txBox="1"/>
          <p:nvPr/>
        </p:nvSpPr>
        <p:spPr>
          <a:xfrm>
            <a:off x="179512" y="1844824"/>
            <a:ext cx="392112" cy="400050"/>
          </a:xfrm>
          <a:prstGeom prst="rect">
            <a:avLst/>
          </a:prstGeom>
          <a:noFill/>
        </p:spPr>
        <p:txBody>
          <a:bodyPr>
            <a:spAutoFit/>
          </a:bodyPr>
          <a:lstStyle/>
          <a:p>
            <a:pPr fontAlgn="auto">
              <a:spcBef>
                <a:spcPts val="0"/>
              </a:spcBef>
              <a:spcAft>
                <a:spcPts val="0"/>
              </a:spcAft>
              <a:defRPr/>
            </a:pPr>
            <a:r>
              <a:rPr lang="ru-RU" sz="2000" b="1" dirty="0">
                <a:solidFill>
                  <a:schemeClr val="bg1">
                    <a:lumMod val="95000"/>
                  </a:schemeClr>
                </a:solidFill>
                <a:latin typeface="Verdana" pitchFamily="34" charset="0"/>
                <a:ea typeface="Verdana" pitchFamily="34" charset="0"/>
                <a:cs typeface="Verdana" pitchFamily="34" charset="0"/>
              </a:rPr>
              <a:t>3</a:t>
            </a:r>
          </a:p>
        </p:txBody>
      </p:sp>
      <p:graphicFrame>
        <p:nvGraphicFramePr>
          <p:cNvPr id="11" name="Схема 10"/>
          <p:cNvGraphicFramePr/>
          <p:nvPr/>
        </p:nvGraphicFramePr>
        <p:xfrm>
          <a:off x="848336" y="692696"/>
          <a:ext cx="710804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9" name="Схема 28"/>
          <p:cNvGraphicFramePr/>
          <p:nvPr/>
        </p:nvGraphicFramePr>
        <p:xfrm>
          <a:off x="107504" y="4149080"/>
          <a:ext cx="8784976" cy="2520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 name="TextBox 33"/>
          <p:cNvSpPr txBox="1"/>
          <p:nvPr/>
        </p:nvSpPr>
        <p:spPr>
          <a:xfrm>
            <a:off x="6644153" y="3717032"/>
            <a:ext cx="1024191" cy="292388"/>
          </a:xfrm>
          <a:prstGeom prst="rect">
            <a:avLst/>
          </a:prstGeom>
          <a:noFill/>
        </p:spPr>
        <p:txBody>
          <a:bodyPr wrap="none" rtlCol="0">
            <a:spAutoFit/>
          </a:bodyPr>
          <a:lstStyle/>
          <a:p>
            <a:r>
              <a:rPr lang="ru-RU" sz="1300" dirty="0" smtClean="0">
                <a:solidFill>
                  <a:schemeClr val="bg1"/>
                </a:solidFill>
                <a:latin typeface="Times New Roman" pitchFamily="18" charset="0"/>
                <a:cs typeface="Times New Roman" pitchFamily="18" charset="0"/>
              </a:rPr>
              <a:t>Оргкомитет</a:t>
            </a:r>
            <a:endParaRPr lang="ru-RU" sz="13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7504" y="188640"/>
            <a:ext cx="464296" cy="369332"/>
          </a:xfrm>
          <a:prstGeom prst="rect">
            <a:avLst/>
          </a:prstGeom>
          <a:solidFill>
            <a:srgbClr val="005426"/>
          </a:solidFill>
          <a:ln cmpd="dbl">
            <a:solidFill>
              <a:schemeClr val="bg1"/>
            </a:solidFill>
          </a:ln>
          <a:effectLst>
            <a:outerShdw blurRad="76200" dist="12700" dir="2700000" sy="-23000" kx="-800400" algn="bl" rotWithShape="0">
              <a:prstClr val="black">
                <a:alpha val="20000"/>
              </a:prstClr>
            </a:outerShdw>
          </a:effectLst>
        </p:spPr>
        <p:txBody>
          <a:bodyPr wrap="square" rtlCol="0">
            <a:spAutoFit/>
          </a:bodyPr>
          <a:lstStyle/>
          <a:p>
            <a:pPr algn="ctr" fontAlgn="base">
              <a:spcBef>
                <a:spcPct val="0"/>
              </a:spcBef>
              <a:spcAft>
                <a:spcPct val="0"/>
              </a:spcAft>
            </a:pPr>
            <a:r>
              <a:rPr lang="ru-RU" b="1" dirty="0" smtClean="0">
                <a:solidFill>
                  <a:srgbClr val="FFFFFF"/>
                </a:solidFill>
                <a:latin typeface="Times New Roman" pitchFamily="18" charset="0"/>
                <a:cs typeface="Times New Roman" pitchFamily="18" charset="0"/>
              </a:rPr>
              <a:t>8</a:t>
            </a:r>
            <a:endParaRPr lang="ru-RU" b="1" dirty="0">
              <a:solidFill>
                <a:srgbClr val="FFFFFF"/>
              </a:solidFill>
              <a:latin typeface="Times New Roman" pitchFamily="18" charset="0"/>
              <a:cs typeface="Times New Roman" pitchFamily="18" charset="0"/>
            </a:endParaRPr>
          </a:p>
        </p:txBody>
      </p:sp>
      <p:sp>
        <p:nvSpPr>
          <p:cNvPr id="18" name="TextBox 17"/>
          <p:cNvSpPr txBox="1"/>
          <p:nvPr/>
        </p:nvSpPr>
        <p:spPr>
          <a:xfrm>
            <a:off x="683568" y="188640"/>
            <a:ext cx="4859920" cy="369332"/>
          </a:xfrm>
          <a:prstGeom prst="rect">
            <a:avLst/>
          </a:prstGeom>
          <a:noFill/>
        </p:spPr>
        <p:txBody>
          <a:bodyPr wrap="none" rtlCol="0">
            <a:spAutoFit/>
          </a:bodyPr>
          <a:lstStyle/>
          <a:p>
            <a:r>
              <a:rPr lang="ru-RU" dirty="0" smtClean="0">
                <a:latin typeface="Times New Roman" pitchFamily="18" charset="0"/>
                <a:cs typeface="Times New Roman" pitchFamily="18" charset="0"/>
              </a:rPr>
              <a:t>Замечания по проектам при первичном анализе</a:t>
            </a:r>
          </a:p>
        </p:txBody>
      </p:sp>
      <p:sp>
        <p:nvSpPr>
          <p:cNvPr id="5" name="Пятиугольник 2"/>
          <p:cNvSpPr>
            <a:spLocks noChangeArrowheads="1"/>
          </p:cNvSpPr>
          <p:nvPr>
            <p:custDataLst>
              <p:tags r:id="rId1"/>
            </p:custDataLst>
          </p:nvPr>
        </p:nvSpPr>
        <p:spPr bwMode="auto">
          <a:xfrm>
            <a:off x="179388" y="3070224"/>
            <a:ext cx="1368425" cy="790823"/>
          </a:xfrm>
          <a:prstGeom prst="homePlate">
            <a:avLst>
              <a:gd name="adj" fmla="val 16305"/>
            </a:avLst>
          </a:prstGeom>
          <a:solidFill>
            <a:srgbClr val="009900"/>
          </a:solidFill>
          <a:ln>
            <a:noFill/>
          </a:ln>
        </p:spPr>
        <p:txBody>
          <a:bodyPr wrap="none" anchor="ctr"/>
          <a:lstStyle/>
          <a:p>
            <a:pPr algn="ctr"/>
            <a:r>
              <a:rPr lang="ru-RU" sz="1000" dirty="0" smtClean="0">
                <a:solidFill>
                  <a:srgbClr val="FFFFFF"/>
                </a:solidFill>
                <a:latin typeface="Times New Roman" pitchFamily="18" charset="0"/>
                <a:cs typeface="Times New Roman" pitchFamily="18" charset="0"/>
              </a:rPr>
              <a:t>ФОИВ</a:t>
            </a:r>
            <a:endParaRPr lang="ru-RU" sz="1000" dirty="0">
              <a:solidFill>
                <a:srgbClr val="FFFFFF"/>
              </a:solidFill>
              <a:latin typeface="Times New Roman" pitchFamily="18" charset="0"/>
              <a:cs typeface="Times New Roman" pitchFamily="18" charset="0"/>
            </a:endParaRPr>
          </a:p>
        </p:txBody>
      </p:sp>
      <p:sp>
        <p:nvSpPr>
          <p:cNvPr id="6" name="Пятиугольник 3"/>
          <p:cNvSpPr>
            <a:spLocks noChangeArrowheads="1"/>
          </p:cNvSpPr>
          <p:nvPr>
            <p:custDataLst>
              <p:tags r:id="rId2"/>
            </p:custDataLst>
          </p:nvPr>
        </p:nvSpPr>
        <p:spPr bwMode="auto">
          <a:xfrm>
            <a:off x="179388" y="4005064"/>
            <a:ext cx="1368425" cy="792014"/>
          </a:xfrm>
          <a:prstGeom prst="homePlate">
            <a:avLst>
              <a:gd name="adj" fmla="val 16305"/>
            </a:avLst>
          </a:prstGeom>
          <a:solidFill>
            <a:srgbClr val="009900"/>
          </a:solidFill>
          <a:ln>
            <a:noFill/>
          </a:ln>
        </p:spPr>
        <p:txBody>
          <a:bodyPr wrap="none" anchor="ctr"/>
          <a:lstStyle/>
          <a:p>
            <a:pPr algn="ctr"/>
            <a:r>
              <a:rPr lang="ru-RU" sz="1000" dirty="0" smtClean="0">
                <a:solidFill>
                  <a:srgbClr val="FFFFFF"/>
                </a:solidFill>
                <a:latin typeface="Times New Roman" pitchFamily="18" charset="0"/>
                <a:cs typeface="Times New Roman" pitchFamily="18" charset="0"/>
              </a:rPr>
              <a:t>Субъекты РФ</a:t>
            </a:r>
            <a:endParaRPr lang="ru-RU" sz="1000" dirty="0">
              <a:solidFill>
                <a:srgbClr val="FFFFFF"/>
              </a:solidFill>
              <a:latin typeface="Times New Roman" pitchFamily="18" charset="0"/>
              <a:cs typeface="Times New Roman" pitchFamily="18" charset="0"/>
            </a:endParaRPr>
          </a:p>
        </p:txBody>
      </p:sp>
      <p:sp>
        <p:nvSpPr>
          <p:cNvPr id="7" name="Пятиугольник 4"/>
          <p:cNvSpPr>
            <a:spLocks noChangeArrowheads="1"/>
          </p:cNvSpPr>
          <p:nvPr>
            <p:custDataLst>
              <p:tags r:id="rId3"/>
            </p:custDataLst>
          </p:nvPr>
        </p:nvSpPr>
        <p:spPr bwMode="auto">
          <a:xfrm>
            <a:off x="179388" y="4869160"/>
            <a:ext cx="1368425" cy="792088"/>
          </a:xfrm>
          <a:prstGeom prst="homePlate">
            <a:avLst>
              <a:gd name="adj" fmla="val 16305"/>
            </a:avLst>
          </a:prstGeom>
          <a:solidFill>
            <a:srgbClr val="009900"/>
          </a:solidFill>
          <a:ln>
            <a:noFill/>
          </a:ln>
        </p:spPr>
        <p:txBody>
          <a:bodyPr wrap="none" anchor="ctr"/>
          <a:lstStyle/>
          <a:p>
            <a:pPr algn="ctr"/>
            <a:r>
              <a:rPr lang="ru-RU" sz="1000" dirty="0" smtClean="0">
                <a:solidFill>
                  <a:srgbClr val="FFFFFF"/>
                </a:solidFill>
                <a:latin typeface="Times New Roman" pitchFamily="18" charset="0"/>
                <a:cs typeface="Times New Roman" pitchFamily="18" charset="0"/>
              </a:rPr>
              <a:t>Организаторы</a:t>
            </a:r>
          </a:p>
          <a:p>
            <a:pPr algn="ctr"/>
            <a:r>
              <a:rPr lang="ru-RU" sz="1000" dirty="0" smtClean="0">
                <a:solidFill>
                  <a:srgbClr val="FFFFFF"/>
                </a:solidFill>
                <a:latin typeface="Times New Roman" pitchFamily="18" charset="0"/>
                <a:cs typeface="Times New Roman" pitchFamily="18" charset="0"/>
              </a:rPr>
              <a:t>Конкурса</a:t>
            </a:r>
            <a:endParaRPr lang="ru-RU" sz="1000" dirty="0">
              <a:solidFill>
                <a:srgbClr val="FFFFFF"/>
              </a:solidFill>
              <a:latin typeface="Times New Roman" pitchFamily="18" charset="0"/>
              <a:cs typeface="Times New Roman" pitchFamily="18" charset="0"/>
            </a:endParaRPr>
          </a:p>
        </p:txBody>
      </p:sp>
      <p:sp>
        <p:nvSpPr>
          <p:cNvPr id="8" name="Rectangle 31"/>
          <p:cNvSpPr>
            <a:spLocks noChangeArrowheads="1"/>
          </p:cNvSpPr>
          <p:nvPr>
            <p:custDataLst>
              <p:tags r:id="rId4"/>
            </p:custDataLst>
          </p:nvPr>
        </p:nvSpPr>
        <p:spPr bwMode="auto">
          <a:xfrm>
            <a:off x="1690688" y="919262"/>
            <a:ext cx="1368425" cy="2077690"/>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ru-RU" sz="1000" dirty="0" smtClean="0">
                <a:solidFill>
                  <a:schemeClr val="bg1"/>
                </a:solidFill>
                <a:latin typeface="Times New Roman" pitchFamily="18" charset="0"/>
                <a:cs typeface="Times New Roman" pitchFamily="18" charset="0"/>
              </a:rPr>
              <a:t>Стратегия социально-</a:t>
            </a:r>
          </a:p>
          <a:p>
            <a:pPr algn="ctr"/>
            <a:r>
              <a:rPr lang="ru-RU" sz="1000" dirty="0" smtClean="0">
                <a:solidFill>
                  <a:schemeClr val="bg1"/>
                </a:solidFill>
                <a:latin typeface="Times New Roman" pitchFamily="18" charset="0"/>
                <a:cs typeface="Times New Roman" pitchFamily="18" charset="0"/>
              </a:rPr>
              <a:t>экономического </a:t>
            </a:r>
          </a:p>
          <a:p>
            <a:pPr algn="ctr"/>
            <a:r>
              <a:rPr lang="ru-RU" sz="1000" dirty="0" smtClean="0">
                <a:solidFill>
                  <a:schemeClr val="bg1"/>
                </a:solidFill>
                <a:latin typeface="Times New Roman" pitchFamily="18" charset="0"/>
                <a:cs typeface="Times New Roman" pitchFamily="18" charset="0"/>
              </a:rPr>
              <a:t>развития российской </a:t>
            </a:r>
          </a:p>
          <a:p>
            <a:pPr algn="ctr"/>
            <a:r>
              <a:rPr lang="ru-RU" sz="1000" dirty="0" smtClean="0">
                <a:solidFill>
                  <a:schemeClr val="bg1"/>
                </a:solidFill>
                <a:latin typeface="Times New Roman" pitchFamily="18" charset="0"/>
                <a:cs typeface="Times New Roman" pitchFamily="18" charset="0"/>
              </a:rPr>
              <a:t>федерации до 2020 года</a:t>
            </a:r>
          </a:p>
          <a:p>
            <a:pPr algn="ctr"/>
            <a:endParaRPr lang="ru-RU" sz="1000" dirty="0" smtClean="0">
              <a:solidFill>
                <a:srgbClr val="FFFFFF"/>
              </a:solidFill>
              <a:latin typeface="Times New Roman" pitchFamily="18" charset="0"/>
              <a:cs typeface="Times New Roman" pitchFamily="18" charset="0"/>
            </a:endParaRPr>
          </a:p>
          <a:p>
            <a:pPr algn="ctr"/>
            <a:endParaRPr lang="ru-RU" sz="1000" dirty="0" smtClean="0">
              <a:solidFill>
                <a:srgbClr val="FFFFFF"/>
              </a:solidFill>
              <a:latin typeface="Times New Roman" pitchFamily="18" charset="0"/>
              <a:cs typeface="Times New Roman" pitchFamily="18" charset="0"/>
            </a:endParaRPr>
          </a:p>
          <a:p>
            <a:pPr algn="ctr"/>
            <a:endParaRPr lang="ru-RU" sz="1000" dirty="0" smtClean="0">
              <a:solidFill>
                <a:srgbClr val="FFFFFF"/>
              </a:solidFill>
              <a:latin typeface="Times New Roman" pitchFamily="18" charset="0"/>
              <a:cs typeface="Times New Roman" pitchFamily="18" charset="0"/>
            </a:endParaRPr>
          </a:p>
        </p:txBody>
      </p:sp>
      <p:sp>
        <p:nvSpPr>
          <p:cNvPr id="9" name="Rectangle 32"/>
          <p:cNvSpPr>
            <a:spLocks noChangeArrowheads="1"/>
          </p:cNvSpPr>
          <p:nvPr>
            <p:custDataLst>
              <p:tags r:id="rId5"/>
            </p:custDataLst>
          </p:nvPr>
        </p:nvSpPr>
        <p:spPr bwMode="auto">
          <a:xfrm>
            <a:off x="3130550" y="919262"/>
            <a:ext cx="1368425" cy="647700"/>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ru-RU" sz="1000" dirty="0" smtClean="0">
                <a:solidFill>
                  <a:srgbClr val="FFFFFF"/>
                </a:solidFill>
                <a:latin typeface="Times New Roman" pitchFamily="18" charset="0"/>
                <a:cs typeface="Times New Roman" pitchFamily="18" charset="0"/>
              </a:rPr>
              <a:t>Федеральные </a:t>
            </a:r>
          </a:p>
          <a:p>
            <a:pPr algn="ctr"/>
            <a:r>
              <a:rPr lang="ru-RU" sz="1000" dirty="0" smtClean="0">
                <a:solidFill>
                  <a:srgbClr val="FFFFFF"/>
                </a:solidFill>
                <a:latin typeface="Times New Roman" pitchFamily="18" charset="0"/>
                <a:cs typeface="Times New Roman" pitchFamily="18" charset="0"/>
              </a:rPr>
              <a:t>программы</a:t>
            </a:r>
            <a:endParaRPr lang="ru-RU" sz="1000" dirty="0">
              <a:solidFill>
                <a:srgbClr val="FFFFFF"/>
              </a:solidFill>
              <a:latin typeface="Times New Roman" pitchFamily="18" charset="0"/>
              <a:cs typeface="Times New Roman" pitchFamily="18" charset="0"/>
            </a:endParaRPr>
          </a:p>
        </p:txBody>
      </p:sp>
      <p:sp>
        <p:nvSpPr>
          <p:cNvPr id="10" name="Rectangle 33"/>
          <p:cNvSpPr>
            <a:spLocks noChangeArrowheads="1"/>
          </p:cNvSpPr>
          <p:nvPr>
            <p:custDataLst>
              <p:tags r:id="rId6"/>
            </p:custDataLst>
          </p:nvPr>
        </p:nvSpPr>
        <p:spPr bwMode="auto">
          <a:xfrm>
            <a:off x="4570413" y="919262"/>
            <a:ext cx="1368425" cy="647700"/>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ru-RU" sz="1000" dirty="0" smtClean="0">
                <a:solidFill>
                  <a:srgbClr val="FFFFFF"/>
                </a:solidFill>
                <a:latin typeface="Times New Roman" pitchFamily="18" charset="0"/>
                <a:cs typeface="Times New Roman" pitchFamily="18" charset="0"/>
              </a:rPr>
              <a:t>Региональные </a:t>
            </a:r>
          </a:p>
          <a:p>
            <a:pPr algn="ctr"/>
            <a:r>
              <a:rPr lang="ru-RU" sz="1000" dirty="0" smtClean="0">
                <a:solidFill>
                  <a:srgbClr val="FFFFFF"/>
                </a:solidFill>
                <a:latin typeface="Times New Roman" pitchFamily="18" charset="0"/>
                <a:cs typeface="Times New Roman" pitchFamily="18" charset="0"/>
              </a:rPr>
              <a:t>программы </a:t>
            </a:r>
          </a:p>
          <a:p>
            <a:pPr algn="ctr"/>
            <a:r>
              <a:rPr lang="ru-RU" sz="1000" dirty="0" smtClean="0">
                <a:solidFill>
                  <a:srgbClr val="FFFFFF"/>
                </a:solidFill>
                <a:latin typeface="Times New Roman" pitchFamily="18" charset="0"/>
                <a:cs typeface="Times New Roman" pitchFamily="18" charset="0"/>
              </a:rPr>
              <a:t>поддержки</a:t>
            </a:r>
            <a:endParaRPr lang="ru-RU" sz="1000" dirty="0">
              <a:solidFill>
                <a:srgbClr val="FFFFFF"/>
              </a:solidFill>
              <a:latin typeface="Times New Roman" pitchFamily="18" charset="0"/>
              <a:cs typeface="Times New Roman" pitchFamily="18" charset="0"/>
            </a:endParaRPr>
          </a:p>
        </p:txBody>
      </p:sp>
      <p:sp>
        <p:nvSpPr>
          <p:cNvPr id="11" name="Rectangle 34"/>
          <p:cNvSpPr>
            <a:spLocks noChangeArrowheads="1"/>
          </p:cNvSpPr>
          <p:nvPr>
            <p:custDataLst>
              <p:tags r:id="rId7"/>
            </p:custDataLst>
          </p:nvPr>
        </p:nvSpPr>
        <p:spPr bwMode="auto">
          <a:xfrm>
            <a:off x="6010275" y="919262"/>
            <a:ext cx="1368425" cy="647700"/>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ru-RU" sz="1000" dirty="0" smtClean="0">
                <a:solidFill>
                  <a:srgbClr val="FFFFFF"/>
                </a:solidFill>
                <a:latin typeface="Times New Roman" pitchFamily="18" charset="0"/>
                <a:cs typeface="Times New Roman" pitchFamily="18" charset="0"/>
              </a:rPr>
              <a:t>Требования </a:t>
            </a:r>
          </a:p>
          <a:p>
            <a:pPr algn="ctr"/>
            <a:r>
              <a:rPr lang="ru-RU" sz="1000" dirty="0" smtClean="0">
                <a:solidFill>
                  <a:srgbClr val="FFFFFF"/>
                </a:solidFill>
                <a:latin typeface="Times New Roman" pitchFamily="18" charset="0"/>
                <a:cs typeface="Times New Roman" pitchFamily="18" charset="0"/>
              </a:rPr>
              <a:t>Организаторов </a:t>
            </a:r>
          </a:p>
          <a:p>
            <a:pPr algn="ctr"/>
            <a:r>
              <a:rPr lang="ru-RU" sz="1000" dirty="0" smtClean="0">
                <a:solidFill>
                  <a:srgbClr val="FFFFFF"/>
                </a:solidFill>
                <a:latin typeface="Times New Roman" pitchFamily="18" charset="0"/>
                <a:cs typeface="Times New Roman" pitchFamily="18" charset="0"/>
              </a:rPr>
              <a:t>Конкурса</a:t>
            </a:r>
            <a:endParaRPr lang="ru-RU" sz="1000" dirty="0">
              <a:solidFill>
                <a:srgbClr val="FFFFFF"/>
              </a:solidFill>
              <a:latin typeface="Times New Roman" pitchFamily="18" charset="0"/>
              <a:cs typeface="Times New Roman" pitchFamily="18" charset="0"/>
            </a:endParaRPr>
          </a:p>
        </p:txBody>
      </p:sp>
      <p:sp>
        <p:nvSpPr>
          <p:cNvPr id="12" name="Rectangle 35"/>
          <p:cNvSpPr>
            <a:spLocks noChangeArrowheads="1"/>
          </p:cNvSpPr>
          <p:nvPr>
            <p:custDataLst>
              <p:tags r:id="rId8"/>
            </p:custDataLst>
          </p:nvPr>
        </p:nvSpPr>
        <p:spPr bwMode="auto">
          <a:xfrm>
            <a:off x="7450138" y="919262"/>
            <a:ext cx="1368425" cy="2077690"/>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ru-RU" sz="1000" dirty="0" smtClean="0">
                <a:solidFill>
                  <a:srgbClr val="FFFFFF"/>
                </a:solidFill>
                <a:latin typeface="Times New Roman" pitchFamily="18" charset="0"/>
                <a:cs typeface="Times New Roman" pitchFamily="18" charset="0"/>
              </a:rPr>
              <a:t>Поручения</a:t>
            </a:r>
          </a:p>
          <a:p>
            <a:pPr algn="ctr"/>
            <a:r>
              <a:rPr lang="ru-RU" sz="1000" dirty="0" smtClean="0">
                <a:solidFill>
                  <a:srgbClr val="FFFFFF"/>
                </a:solidFill>
                <a:latin typeface="Times New Roman" pitchFamily="18" charset="0"/>
                <a:cs typeface="Times New Roman" pitchFamily="18" charset="0"/>
              </a:rPr>
              <a:t>Правительства </a:t>
            </a:r>
          </a:p>
          <a:p>
            <a:pPr algn="ctr"/>
            <a:r>
              <a:rPr lang="ru-RU" sz="1000" dirty="0" smtClean="0">
                <a:solidFill>
                  <a:srgbClr val="FFFFFF"/>
                </a:solidFill>
                <a:latin typeface="Times New Roman" pitchFamily="18" charset="0"/>
                <a:cs typeface="Times New Roman" pitchFamily="18" charset="0"/>
              </a:rPr>
              <a:t>и Указы Президента</a:t>
            </a:r>
            <a:endParaRPr lang="ru-RU" sz="1000" dirty="0">
              <a:solidFill>
                <a:srgbClr val="FFFFFF"/>
              </a:solidFill>
              <a:latin typeface="Times New Roman" pitchFamily="18" charset="0"/>
              <a:cs typeface="Times New Roman" pitchFamily="18" charset="0"/>
            </a:endParaRPr>
          </a:p>
        </p:txBody>
      </p:sp>
      <p:sp>
        <p:nvSpPr>
          <p:cNvPr id="14" name="Rectangle 41"/>
          <p:cNvSpPr>
            <a:spLocks noChangeArrowheads="1"/>
          </p:cNvSpPr>
          <p:nvPr>
            <p:custDataLst>
              <p:tags r:id="rId9"/>
            </p:custDataLst>
          </p:nvPr>
        </p:nvSpPr>
        <p:spPr bwMode="auto">
          <a:xfrm>
            <a:off x="1692275" y="3070224"/>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dirty="0">
              <a:solidFill>
                <a:srgbClr val="FFFFFF"/>
              </a:solidFill>
              <a:latin typeface="Times New Roman" pitchFamily="18" charset="0"/>
              <a:cs typeface="Times New Roman" pitchFamily="18" charset="0"/>
            </a:endParaRPr>
          </a:p>
        </p:txBody>
      </p:sp>
      <p:sp>
        <p:nvSpPr>
          <p:cNvPr id="15" name="Rectangle 42"/>
          <p:cNvSpPr>
            <a:spLocks noChangeArrowheads="1"/>
          </p:cNvSpPr>
          <p:nvPr>
            <p:custDataLst>
              <p:tags r:id="rId10"/>
            </p:custDataLst>
          </p:nvPr>
        </p:nvSpPr>
        <p:spPr bwMode="auto">
          <a:xfrm>
            <a:off x="3133725" y="3070224"/>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16" name="Rectangle 43"/>
          <p:cNvSpPr>
            <a:spLocks noChangeArrowheads="1"/>
          </p:cNvSpPr>
          <p:nvPr>
            <p:custDataLst>
              <p:tags r:id="rId11"/>
            </p:custDataLst>
          </p:nvPr>
        </p:nvSpPr>
        <p:spPr bwMode="auto">
          <a:xfrm>
            <a:off x="4573588" y="3070224"/>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17" name="Rectangle 44"/>
          <p:cNvSpPr>
            <a:spLocks noChangeArrowheads="1"/>
          </p:cNvSpPr>
          <p:nvPr>
            <p:custDataLst>
              <p:tags r:id="rId12"/>
            </p:custDataLst>
          </p:nvPr>
        </p:nvSpPr>
        <p:spPr bwMode="auto">
          <a:xfrm>
            <a:off x="6013450" y="3070224"/>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22" name="Rectangle 57"/>
          <p:cNvSpPr>
            <a:spLocks noChangeArrowheads="1"/>
          </p:cNvSpPr>
          <p:nvPr>
            <p:custDataLst>
              <p:tags r:id="rId13"/>
            </p:custDataLst>
          </p:nvPr>
        </p:nvSpPr>
        <p:spPr bwMode="auto">
          <a:xfrm>
            <a:off x="3132138" y="1628800"/>
            <a:ext cx="1368425"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a:buClr>
                <a:srgbClr val="F04235"/>
              </a:buClr>
              <a:buFont typeface="Tahoma" pitchFamily="34" charset="0"/>
              <a:buChar char="●"/>
            </a:pPr>
            <a:r>
              <a:rPr lang="ru-RU" sz="1000" dirty="0" smtClean="0">
                <a:solidFill>
                  <a:srgbClr val="000000"/>
                </a:solidFill>
                <a:latin typeface="Times New Roman" pitchFamily="18" charset="0"/>
                <a:cs typeface="Times New Roman" pitchFamily="18" charset="0"/>
              </a:rPr>
              <a:t>ПП 1044</a:t>
            </a:r>
          </a:p>
          <a:p>
            <a:pPr marL="85725" indent="-85725">
              <a:buClr>
                <a:srgbClr val="F04235"/>
              </a:buClr>
              <a:buFont typeface="Tahoma" pitchFamily="34" charset="0"/>
              <a:buChar char="●"/>
            </a:pPr>
            <a:r>
              <a:rPr lang="ru-RU" sz="1000" dirty="0" smtClean="0">
                <a:solidFill>
                  <a:srgbClr val="000000"/>
                </a:solidFill>
                <a:latin typeface="Times New Roman" pitchFamily="18" charset="0"/>
                <a:cs typeface="Times New Roman" pitchFamily="18" charset="0"/>
              </a:rPr>
              <a:t>ФЗ 209</a:t>
            </a:r>
          </a:p>
          <a:p>
            <a:pPr marL="85725" indent="-85725">
              <a:buClr>
                <a:srgbClr val="F04235"/>
              </a:buClr>
              <a:buFont typeface="Tahoma" pitchFamily="34" charset="0"/>
              <a:buChar char="●"/>
            </a:pPr>
            <a:r>
              <a:rPr lang="ru-RU" sz="1000" dirty="0" smtClean="0">
                <a:solidFill>
                  <a:srgbClr val="000000"/>
                </a:solidFill>
                <a:latin typeface="Times New Roman" pitchFamily="18" charset="0"/>
                <a:cs typeface="Times New Roman" pitchFamily="18" charset="0"/>
              </a:rPr>
              <a:t>ПП 1119</a:t>
            </a:r>
            <a:endParaRPr lang="ru-RU" sz="1000" dirty="0">
              <a:solidFill>
                <a:srgbClr val="000000"/>
              </a:solidFill>
              <a:latin typeface="Times New Roman" pitchFamily="18" charset="0"/>
              <a:cs typeface="Times New Roman" pitchFamily="18" charset="0"/>
            </a:endParaRPr>
          </a:p>
          <a:p>
            <a:pPr marL="85725" indent="-85725">
              <a:buClr>
                <a:srgbClr val="F04235"/>
              </a:buClr>
              <a:buFont typeface="Tahoma" pitchFamily="34" charset="0"/>
              <a:buChar char="●"/>
            </a:pPr>
            <a:endParaRPr lang="ru-RU" sz="1000" dirty="0">
              <a:solidFill>
                <a:srgbClr val="000000"/>
              </a:solidFill>
              <a:latin typeface="Times New Roman" pitchFamily="18" charset="0"/>
              <a:cs typeface="Times New Roman" pitchFamily="18" charset="0"/>
            </a:endParaRPr>
          </a:p>
        </p:txBody>
      </p:sp>
      <p:sp>
        <p:nvSpPr>
          <p:cNvPr id="23" name="Rectangle 58"/>
          <p:cNvSpPr>
            <a:spLocks noChangeArrowheads="1"/>
          </p:cNvSpPr>
          <p:nvPr>
            <p:custDataLst>
              <p:tags r:id="rId14"/>
            </p:custDataLst>
          </p:nvPr>
        </p:nvSpPr>
        <p:spPr bwMode="auto">
          <a:xfrm>
            <a:off x="4572000" y="1628800"/>
            <a:ext cx="1368425"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a:buClr>
                <a:srgbClr val="F04235"/>
              </a:buClr>
              <a:buFont typeface="Tahoma" pitchFamily="34" charset="0"/>
              <a:buChar char="●"/>
            </a:pPr>
            <a:r>
              <a:rPr lang="ru-RU" sz="1000" dirty="0" smtClean="0">
                <a:solidFill>
                  <a:srgbClr val="000000"/>
                </a:solidFill>
                <a:latin typeface="Times New Roman" pitchFamily="18" charset="0"/>
                <a:cs typeface="Times New Roman" pitchFamily="18" charset="0"/>
              </a:rPr>
              <a:t>Отраслевые региональные  программы </a:t>
            </a:r>
          </a:p>
          <a:p>
            <a:pPr marL="85725" indent="-85725">
              <a:buClr>
                <a:srgbClr val="F04235"/>
              </a:buClr>
              <a:buFont typeface="Tahoma" pitchFamily="34" charset="0"/>
              <a:buChar char="●"/>
            </a:pPr>
            <a:endParaRPr lang="ru-RU" sz="1000" dirty="0">
              <a:solidFill>
                <a:srgbClr val="000000"/>
              </a:solidFill>
              <a:latin typeface="Times New Roman" pitchFamily="18" charset="0"/>
              <a:cs typeface="Times New Roman" pitchFamily="18" charset="0"/>
            </a:endParaRPr>
          </a:p>
        </p:txBody>
      </p:sp>
      <p:sp>
        <p:nvSpPr>
          <p:cNvPr id="24" name="Rectangle 59"/>
          <p:cNvSpPr>
            <a:spLocks noChangeArrowheads="1"/>
          </p:cNvSpPr>
          <p:nvPr>
            <p:custDataLst>
              <p:tags r:id="rId15"/>
            </p:custDataLst>
          </p:nvPr>
        </p:nvSpPr>
        <p:spPr bwMode="auto">
          <a:xfrm>
            <a:off x="6011863" y="1628800"/>
            <a:ext cx="1368425"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a:buClr>
                <a:srgbClr val="F04235"/>
              </a:buClr>
              <a:buFont typeface="Tahoma" pitchFamily="34" charset="0"/>
              <a:buChar char="●"/>
            </a:pPr>
            <a:r>
              <a:rPr lang="ru-RU" sz="1000" dirty="0" smtClean="0">
                <a:solidFill>
                  <a:srgbClr val="000000"/>
                </a:solidFill>
                <a:latin typeface="Times New Roman" pitchFamily="18" charset="0"/>
                <a:cs typeface="Times New Roman" pitchFamily="18" charset="0"/>
              </a:rPr>
              <a:t>Количество создаваемых рабочих мест</a:t>
            </a:r>
          </a:p>
          <a:p>
            <a:pPr marL="85725" indent="-85725">
              <a:buClr>
                <a:srgbClr val="F04235"/>
              </a:buClr>
              <a:buFont typeface="Tahoma" pitchFamily="34" charset="0"/>
              <a:buChar char="●"/>
            </a:pPr>
            <a:r>
              <a:rPr lang="ru-RU" sz="1000" dirty="0" smtClean="0">
                <a:solidFill>
                  <a:srgbClr val="000000"/>
                </a:solidFill>
                <a:latin typeface="Times New Roman" pitchFamily="18" charset="0"/>
                <a:cs typeface="Times New Roman" pitchFamily="18" charset="0"/>
              </a:rPr>
              <a:t>Сумма налоговых поступлений в бюджет субъекта</a:t>
            </a:r>
          </a:p>
          <a:p>
            <a:pPr marL="85725" indent="-85725">
              <a:buClr>
                <a:srgbClr val="F04235"/>
              </a:buClr>
              <a:buFont typeface="Tahoma" pitchFamily="34" charset="0"/>
              <a:buChar char="●"/>
            </a:pPr>
            <a:r>
              <a:rPr lang="ru-RU" sz="1000" dirty="0" smtClean="0">
                <a:solidFill>
                  <a:srgbClr val="000000"/>
                </a:solidFill>
                <a:latin typeface="Times New Roman" pitchFamily="18" charset="0"/>
                <a:cs typeface="Times New Roman" pitchFamily="18" charset="0"/>
              </a:rPr>
              <a:t>Финансовое состояние инициатора проекта и др.</a:t>
            </a:r>
            <a:endParaRPr lang="ru-RU" sz="1000" dirty="0">
              <a:solidFill>
                <a:srgbClr val="000000"/>
              </a:solidFill>
              <a:latin typeface="Times New Roman" pitchFamily="18" charset="0"/>
              <a:cs typeface="Times New Roman" pitchFamily="18" charset="0"/>
            </a:endParaRPr>
          </a:p>
        </p:txBody>
      </p:sp>
      <p:sp>
        <p:nvSpPr>
          <p:cNvPr id="37" name="Oval 69"/>
          <p:cNvSpPr>
            <a:spLocks noChangeArrowheads="1"/>
          </p:cNvSpPr>
          <p:nvPr>
            <p:custDataLst>
              <p:tags r:id="rId16"/>
            </p:custDataLst>
          </p:nvPr>
        </p:nvSpPr>
        <p:spPr bwMode="auto">
          <a:xfrm>
            <a:off x="1584325" y="836712"/>
            <a:ext cx="179388" cy="179387"/>
          </a:xfrm>
          <a:prstGeom prst="ellipse">
            <a:avLst/>
          </a:prstGeom>
          <a:solidFill>
            <a:schemeClr val="accent1"/>
          </a:solidFill>
          <a:ln w="9525">
            <a:solidFill>
              <a:schemeClr val="bg1"/>
            </a:solidFill>
            <a:round/>
            <a:headEnd/>
            <a:tailEnd/>
          </a:ln>
        </p:spPr>
        <p:txBody>
          <a:bodyPr wrap="none" anchor="ctr"/>
          <a:lstStyle/>
          <a:p>
            <a:pPr algn="ctr"/>
            <a:r>
              <a:rPr lang="ru-RU" sz="1000">
                <a:solidFill>
                  <a:srgbClr val="FFFFFF"/>
                </a:solidFill>
                <a:latin typeface="Times New Roman" pitchFamily="18" charset="0"/>
                <a:cs typeface="Times New Roman" pitchFamily="18" charset="0"/>
              </a:rPr>
              <a:t>1</a:t>
            </a:r>
          </a:p>
        </p:txBody>
      </p:sp>
      <p:sp>
        <p:nvSpPr>
          <p:cNvPr id="38" name="Oval 74"/>
          <p:cNvSpPr>
            <a:spLocks noChangeArrowheads="1"/>
          </p:cNvSpPr>
          <p:nvPr>
            <p:custDataLst>
              <p:tags r:id="rId17"/>
            </p:custDataLst>
          </p:nvPr>
        </p:nvSpPr>
        <p:spPr bwMode="auto">
          <a:xfrm>
            <a:off x="3059113" y="836712"/>
            <a:ext cx="179387" cy="179387"/>
          </a:xfrm>
          <a:prstGeom prst="ellipse">
            <a:avLst/>
          </a:prstGeom>
          <a:solidFill>
            <a:schemeClr val="accent1"/>
          </a:solidFill>
          <a:ln w="9525">
            <a:solidFill>
              <a:schemeClr val="bg1"/>
            </a:solidFill>
            <a:round/>
            <a:headEnd/>
            <a:tailEnd/>
          </a:ln>
        </p:spPr>
        <p:txBody>
          <a:bodyPr wrap="none" anchor="ctr"/>
          <a:lstStyle/>
          <a:p>
            <a:pPr algn="ctr"/>
            <a:r>
              <a:rPr lang="ru-RU" sz="1000">
                <a:solidFill>
                  <a:srgbClr val="FFFFFF"/>
                </a:solidFill>
                <a:latin typeface="Times New Roman" pitchFamily="18" charset="0"/>
                <a:cs typeface="Times New Roman" pitchFamily="18" charset="0"/>
              </a:rPr>
              <a:t>2</a:t>
            </a:r>
          </a:p>
        </p:txBody>
      </p:sp>
      <p:sp>
        <p:nvSpPr>
          <p:cNvPr id="39" name="Oval 75"/>
          <p:cNvSpPr>
            <a:spLocks noChangeArrowheads="1"/>
          </p:cNvSpPr>
          <p:nvPr>
            <p:custDataLst>
              <p:tags r:id="rId18"/>
            </p:custDataLst>
          </p:nvPr>
        </p:nvSpPr>
        <p:spPr bwMode="auto">
          <a:xfrm>
            <a:off x="4500563" y="836712"/>
            <a:ext cx="179387" cy="179387"/>
          </a:xfrm>
          <a:prstGeom prst="ellipse">
            <a:avLst/>
          </a:prstGeom>
          <a:solidFill>
            <a:schemeClr val="accent1"/>
          </a:solidFill>
          <a:ln w="9525">
            <a:solidFill>
              <a:schemeClr val="bg1"/>
            </a:solidFill>
            <a:round/>
            <a:headEnd/>
            <a:tailEnd/>
          </a:ln>
        </p:spPr>
        <p:txBody>
          <a:bodyPr wrap="none" anchor="ctr"/>
          <a:lstStyle/>
          <a:p>
            <a:pPr algn="ctr"/>
            <a:r>
              <a:rPr lang="ru-RU" sz="1000">
                <a:solidFill>
                  <a:srgbClr val="FFFFFF"/>
                </a:solidFill>
                <a:latin typeface="Times New Roman" pitchFamily="18" charset="0"/>
                <a:cs typeface="Times New Roman" pitchFamily="18" charset="0"/>
              </a:rPr>
              <a:t>3</a:t>
            </a:r>
          </a:p>
        </p:txBody>
      </p:sp>
      <p:sp>
        <p:nvSpPr>
          <p:cNvPr id="40" name="Oval 76"/>
          <p:cNvSpPr>
            <a:spLocks noChangeArrowheads="1"/>
          </p:cNvSpPr>
          <p:nvPr>
            <p:custDataLst>
              <p:tags r:id="rId19"/>
            </p:custDataLst>
          </p:nvPr>
        </p:nvSpPr>
        <p:spPr bwMode="auto">
          <a:xfrm>
            <a:off x="5940425" y="836712"/>
            <a:ext cx="179388" cy="179387"/>
          </a:xfrm>
          <a:prstGeom prst="ellipse">
            <a:avLst/>
          </a:prstGeom>
          <a:solidFill>
            <a:schemeClr val="accent1"/>
          </a:solidFill>
          <a:ln w="9525">
            <a:solidFill>
              <a:schemeClr val="bg1"/>
            </a:solidFill>
            <a:round/>
            <a:headEnd/>
            <a:tailEnd/>
          </a:ln>
        </p:spPr>
        <p:txBody>
          <a:bodyPr wrap="none" anchor="ctr"/>
          <a:lstStyle/>
          <a:p>
            <a:pPr algn="ctr"/>
            <a:r>
              <a:rPr lang="ru-RU" sz="1000">
                <a:solidFill>
                  <a:srgbClr val="FFFFFF"/>
                </a:solidFill>
                <a:latin typeface="Times New Roman" pitchFamily="18" charset="0"/>
                <a:cs typeface="Times New Roman" pitchFamily="18" charset="0"/>
              </a:rPr>
              <a:t>4</a:t>
            </a:r>
          </a:p>
        </p:txBody>
      </p:sp>
      <p:sp>
        <p:nvSpPr>
          <p:cNvPr id="41" name="Oval 77"/>
          <p:cNvSpPr>
            <a:spLocks noChangeArrowheads="1"/>
          </p:cNvSpPr>
          <p:nvPr>
            <p:custDataLst>
              <p:tags r:id="rId20"/>
            </p:custDataLst>
          </p:nvPr>
        </p:nvSpPr>
        <p:spPr bwMode="auto">
          <a:xfrm>
            <a:off x="7380288" y="836712"/>
            <a:ext cx="179387" cy="179387"/>
          </a:xfrm>
          <a:prstGeom prst="ellipse">
            <a:avLst/>
          </a:prstGeom>
          <a:solidFill>
            <a:schemeClr val="accent1"/>
          </a:solidFill>
          <a:ln w="9525">
            <a:solidFill>
              <a:schemeClr val="bg1"/>
            </a:solidFill>
            <a:round/>
            <a:headEnd/>
            <a:tailEnd/>
          </a:ln>
        </p:spPr>
        <p:txBody>
          <a:bodyPr wrap="none" anchor="ctr"/>
          <a:lstStyle/>
          <a:p>
            <a:pPr algn="ctr"/>
            <a:r>
              <a:rPr lang="ru-RU" sz="1000">
                <a:solidFill>
                  <a:srgbClr val="FFFFFF"/>
                </a:solidFill>
                <a:latin typeface="Times New Roman" pitchFamily="18" charset="0"/>
                <a:cs typeface="Times New Roman" pitchFamily="18" charset="0"/>
              </a:rPr>
              <a:t>5</a:t>
            </a:r>
          </a:p>
        </p:txBody>
      </p:sp>
      <p:sp>
        <p:nvSpPr>
          <p:cNvPr id="42" name="TextBox 63"/>
          <p:cNvSpPr txBox="1">
            <a:spLocks noChangeArrowheads="1"/>
          </p:cNvSpPr>
          <p:nvPr>
            <p:custDataLst>
              <p:tags r:id="rId21"/>
            </p:custDataLst>
          </p:nvPr>
        </p:nvSpPr>
        <p:spPr bwMode="auto">
          <a:xfrm>
            <a:off x="2263775" y="3148013"/>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45" name="TextBox 66"/>
          <p:cNvSpPr txBox="1">
            <a:spLocks noChangeArrowheads="1"/>
          </p:cNvSpPr>
          <p:nvPr>
            <p:custDataLst>
              <p:tags r:id="rId22"/>
            </p:custDataLst>
          </p:nvPr>
        </p:nvSpPr>
        <p:spPr bwMode="auto">
          <a:xfrm>
            <a:off x="3705225" y="3148013"/>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47" name="TextBox 69"/>
          <p:cNvSpPr txBox="1">
            <a:spLocks noChangeArrowheads="1"/>
          </p:cNvSpPr>
          <p:nvPr>
            <p:custDataLst>
              <p:tags r:id="rId23"/>
            </p:custDataLst>
          </p:nvPr>
        </p:nvSpPr>
        <p:spPr bwMode="auto">
          <a:xfrm>
            <a:off x="5145088" y="3148013"/>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53" name="TextBox 82"/>
          <p:cNvSpPr txBox="1">
            <a:spLocks noChangeArrowheads="1"/>
          </p:cNvSpPr>
          <p:nvPr/>
        </p:nvSpPr>
        <p:spPr bwMode="auto">
          <a:xfrm>
            <a:off x="6588125" y="3141663"/>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55" name="Пятиугольник 4"/>
          <p:cNvSpPr>
            <a:spLocks noChangeArrowheads="1"/>
          </p:cNvSpPr>
          <p:nvPr>
            <p:custDataLst>
              <p:tags r:id="rId24"/>
            </p:custDataLst>
          </p:nvPr>
        </p:nvSpPr>
        <p:spPr bwMode="auto">
          <a:xfrm>
            <a:off x="178122" y="5733256"/>
            <a:ext cx="1368425" cy="792088"/>
          </a:xfrm>
          <a:prstGeom prst="homePlate">
            <a:avLst>
              <a:gd name="adj" fmla="val 16305"/>
            </a:avLst>
          </a:prstGeom>
          <a:solidFill>
            <a:srgbClr val="009900"/>
          </a:solidFill>
          <a:ln>
            <a:noFill/>
          </a:ln>
        </p:spPr>
        <p:txBody>
          <a:bodyPr wrap="none" anchor="ctr"/>
          <a:lstStyle/>
          <a:p>
            <a:pPr algn="ctr"/>
            <a:r>
              <a:rPr lang="ru-RU" sz="1000" dirty="0" err="1" smtClean="0">
                <a:solidFill>
                  <a:srgbClr val="FFFFFF"/>
                </a:solidFill>
                <a:latin typeface="Times New Roman" pitchFamily="18" charset="0"/>
                <a:cs typeface="Times New Roman" pitchFamily="18" charset="0"/>
              </a:rPr>
              <a:t>Со-инвесторы</a:t>
            </a:r>
            <a:r>
              <a:rPr lang="ru-RU" sz="1000" dirty="0" smtClean="0">
                <a:solidFill>
                  <a:srgbClr val="FFFFFF"/>
                </a:solidFill>
                <a:latin typeface="Times New Roman" pitchFamily="18" charset="0"/>
                <a:cs typeface="Times New Roman" pitchFamily="18" charset="0"/>
              </a:rPr>
              <a:t> </a:t>
            </a:r>
          </a:p>
          <a:p>
            <a:pPr algn="ctr"/>
            <a:r>
              <a:rPr lang="ru-RU" sz="1000" dirty="0" smtClean="0">
                <a:solidFill>
                  <a:srgbClr val="FFFFFF"/>
                </a:solidFill>
                <a:latin typeface="Times New Roman" pitchFamily="18" charset="0"/>
                <a:cs typeface="Times New Roman" pitchFamily="18" charset="0"/>
              </a:rPr>
              <a:t>(члены </a:t>
            </a:r>
          </a:p>
          <a:p>
            <a:pPr algn="ctr"/>
            <a:r>
              <a:rPr lang="ru-RU" sz="1000" dirty="0" smtClean="0">
                <a:solidFill>
                  <a:srgbClr val="FFFFFF"/>
                </a:solidFill>
                <a:latin typeface="Times New Roman" pitchFamily="18" charset="0"/>
                <a:cs typeface="Times New Roman" pitchFamily="18" charset="0"/>
              </a:rPr>
              <a:t>Попечительского </a:t>
            </a:r>
          </a:p>
          <a:p>
            <a:pPr algn="ctr"/>
            <a:r>
              <a:rPr lang="ru-RU" sz="1000" dirty="0" smtClean="0">
                <a:solidFill>
                  <a:srgbClr val="FFFFFF"/>
                </a:solidFill>
                <a:latin typeface="Times New Roman" pitchFamily="18" charset="0"/>
                <a:cs typeface="Times New Roman" pitchFamily="18" charset="0"/>
              </a:rPr>
              <a:t>совета Конкурса)</a:t>
            </a:r>
            <a:endParaRPr lang="ru-RU" sz="1000" dirty="0">
              <a:solidFill>
                <a:srgbClr val="FFFFFF"/>
              </a:solidFill>
              <a:latin typeface="Times New Roman" pitchFamily="18" charset="0"/>
              <a:cs typeface="Times New Roman" pitchFamily="18" charset="0"/>
            </a:endParaRPr>
          </a:p>
        </p:txBody>
      </p:sp>
      <p:sp>
        <p:nvSpPr>
          <p:cNvPr id="65" name="Rectangle 41"/>
          <p:cNvSpPr>
            <a:spLocks noChangeArrowheads="1"/>
          </p:cNvSpPr>
          <p:nvPr>
            <p:custDataLst>
              <p:tags r:id="rId25"/>
            </p:custDataLst>
          </p:nvPr>
        </p:nvSpPr>
        <p:spPr bwMode="auto">
          <a:xfrm>
            <a:off x="1691680" y="4006329"/>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dirty="0">
              <a:solidFill>
                <a:srgbClr val="FFFFFF"/>
              </a:solidFill>
              <a:latin typeface="Times New Roman" pitchFamily="18" charset="0"/>
              <a:cs typeface="Times New Roman" pitchFamily="18" charset="0"/>
            </a:endParaRPr>
          </a:p>
        </p:txBody>
      </p:sp>
      <p:sp>
        <p:nvSpPr>
          <p:cNvPr id="66" name="Rectangle 42"/>
          <p:cNvSpPr>
            <a:spLocks noChangeArrowheads="1"/>
          </p:cNvSpPr>
          <p:nvPr>
            <p:custDataLst>
              <p:tags r:id="rId26"/>
            </p:custDataLst>
          </p:nvPr>
        </p:nvSpPr>
        <p:spPr bwMode="auto">
          <a:xfrm>
            <a:off x="3133130" y="4006329"/>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67" name="Rectangle 43"/>
          <p:cNvSpPr>
            <a:spLocks noChangeArrowheads="1"/>
          </p:cNvSpPr>
          <p:nvPr>
            <p:custDataLst>
              <p:tags r:id="rId27"/>
            </p:custDataLst>
          </p:nvPr>
        </p:nvSpPr>
        <p:spPr bwMode="auto">
          <a:xfrm>
            <a:off x="4572993" y="4006329"/>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68" name="Rectangle 44"/>
          <p:cNvSpPr>
            <a:spLocks noChangeArrowheads="1"/>
          </p:cNvSpPr>
          <p:nvPr>
            <p:custDataLst>
              <p:tags r:id="rId28"/>
            </p:custDataLst>
          </p:nvPr>
        </p:nvSpPr>
        <p:spPr bwMode="auto">
          <a:xfrm>
            <a:off x="6012855" y="4006329"/>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70" name="TextBox 63"/>
          <p:cNvSpPr txBox="1">
            <a:spLocks noChangeArrowheads="1"/>
          </p:cNvSpPr>
          <p:nvPr>
            <p:custDataLst>
              <p:tags r:id="rId29"/>
            </p:custDataLst>
          </p:nvPr>
        </p:nvSpPr>
        <p:spPr bwMode="auto">
          <a:xfrm>
            <a:off x="2263180" y="4084118"/>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71" name="TextBox 66"/>
          <p:cNvSpPr txBox="1">
            <a:spLocks noChangeArrowheads="1"/>
          </p:cNvSpPr>
          <p:nvPr>
            <p:custDataLst>
              <p:tags r:id="rId30"/>
            </p:custDataLst>
          </p:nvPr>
        </p:nvSpPr>
        <p:spPr bwMode="auto">
          <a:xfrm>
            <a:off x="3704630" y="4084118"/>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72" name="TextBox 69"/>
          <p:cNvSpPr txBox="1">
            <a:spLocks noChangeArrowheads="1"/>
          </p:cNvSpPr>
          <p:nvPr>
            <p:custDataLst>
              <p:tags r:id="rId31"/>
            </p:custDataLst>
          </p:nvPr>
        </p:nvSpPr>
        <p:spPr bwMode="auto">
          <a:xfrm>
            <a:off x="5144493" y="4084118"/>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73" name="TextBox 82"/>
          <p:cNvSpPr txBox="1">
            <a:spLocks noChangeArrowheads="1"/>
          </p:cNvSpPr>
          <p:nvPr/>
        </p:nvSpPr>
        <p:spPr bwMode="auto">
          <a:xfrm>
            <a:off x="6587530" y="4077768"/>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74" name="Rectangle 41"/>
          <p:cNvSpPr>
            <a:spLocks noChangeArrowheads="1"/>
          </p:cNvSpPr>
          <p:nvPr>
            <p:custDataLst>
              <p:tags r:id="rId32"/>
            </p:custDataLst>
          </p:nvPr>
        </p:nvSpPr>
        <p:spPr bwMode="auto">
          <a:xfrm>
            <a:off x="1691680" y="5733256"/>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dirty="0">
              <a:solidFill>
                <a:srgbClr val="FFFFFF"/>
              </a:solidFill>
              <a:latin typeface="Times New Roman" pitchFamily="18" charset="0"/>
              <a:cs typeface="Times New Roman" pitchFamily="18" charset="0"/>
            </a:endParaRPr>
          </a:p>
        </p:txBody>
      </p:sp>
      <p:sp>
        <p:nvSpPr>
          <p:cNvPr id="75" name="Rectangle 42"/>
          <p:cNvSpPr>
            <a:spLocks noChangeArrowheads="1"/>
          </p:cNvSpPr>
          <p:nvPr>
            <p:custDataLst>
              <p:tags r:id="rId33"/>
            </p:custDataLst>
          </p:nvPr>
        </p:nvSpPr>
        <p:spPr bwMode="auto">
          <a:xfrm>
            <a:off x="3133130" y="5733256"/>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76" name="Rectangle 43"/>
          <p:cNvSpPr>
            <a:spLocks noChangeArrowheads="1"/>
          </p:cNvSpPr>
          <p:nvPr>
            <p:custDataLst>
              <p:tags r:id="rId34"/>
            </p:custDataLst>
          </p:nvPr>
        </p:nvSpPr>
        <p:spPr bwMode="auto">
          <a:xfrm>
            <a:off x="4572993" y="5733256"/>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77" name="Rectangle 44"/>
          <p:cNvSpPr>
            <a:spLocks noChangeArrowheads="1"/>
          </p:cNvSpPr>
          <p:nvPr>
            <p:custDataLst>
              <p:tags r:id="rId35"/>
            </p:custDataLst>
          </p:nvPr>
        </p:nvSpPr>
        <p:spPr bwMode="auto">
          <a:xfrm>
            <a:off x="6012855" y="5733256"/>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79" name="TextBox 63"/>
          <p:cNvSpPr txBox="1">
            <a:spLocks noChangeArrowheads="1"/>
          </p:cNvSpPr>
          <p:nvPr>
            <p:custDataLst>
              <p:tags r:id="rId36"/>
            </p:custDataLst>
          </p:nvPr>
        </p:nvSpPr>
        <p:spPr bwMode="auto">
          <a:xfrm>
            <a:off x="2263180" y="5811045"/>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80" name="TextBox 66"/>
          <p:cNvSpPr txBox="1">
            <a:spLocks noChangeArrowheads="1"/>
          </p:cNvSpPr>
          <p:nvPr>
            <p:custDataLst>
              <p:tags r:id="rId37"/>
            </p:custDataLst>
          </p:nvPr>
        </p:nvSpPr>
        <p:spPr bwMode="auto">
          <a:xfrm>
            <a:off x="3704630" y="5811045"/>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81" name="TextBox 69"/>
          <p:cNvSpPr txBox="1">
            <a:spLocks noChangeArrowheads="1"/>
          </p:cNvSpPr>
          <p:nvPr>
            <p:custDataLst>
              <p:tags r:id="rId38"/>
            </p:custDataLst>
          </p:nvPr>
        </p:nvSpPr>
        <p:spPr bwMode="auto">
          <a:xfrm>
            <a:off x="5144493" y="5811045"/>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82" name="TextBox 82"/>
          <p:cNvSpPr txBox="1">
            <a:spLocks noChangeArrowheads="1"/>
          </p:cNvSpPr>
          <p:nvPr/>
        </p:nvSpPr>
        <p:spPr bwMode="auto">
          <a:xfrm>
            <a:off x="6587530" y="5804695"/>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83" name="Rectangle 41"/>
          <p:cNvSpPr>
            <a:spLocks noChangeArrowheads="1"/>
          </p:cNvSpPr>
          <p:nvPr>
            <p:custDataLst>
              <p:tags r:id="rId39"/>
            </p:custDataLst>
          </p:nvPr>
        </p:nvSpPr>
        <p:spPr bwMode="auto">
          <a:xfrm>
            <a:off x="1691680" y="4869160"/>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dirty="0">
              <a:solidFill>
                <a:srgbClr val="FFFFFF"/>
              </a:solidFill>
              <a:latin typeface="Times New Roman" pitchFamily="18" charset="0"/>
              <a:cs typeface="Times New Roman" pitchFamily="18" charset="0"/>
            </a:endParaRPr>
          </a:p>
        </p:txBody>
      </p:sp>
      <p:sp>
        <p:nvSpPr>
          <p:cNvPr id="84" name="Rectangle 42"/>
          <p:cNvSpPr>
            <a:spLocks noChangeArrowheads="1"/>
          </p:cNvSpPr>
          <p:nvPr>
            <p:custDataLst>
              <p:tags r:id="rId40"/>
            </p:custDataLst>
          </p:nvPr>
        </p:nvSpPr>
        <p:spPr bwMode="auto">
          <a:xfrm>
            <a:off x="3133130" y="4869160"/>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85" name="Rectangle 43"/>
          <p:cNvSpPr>
            <a:spLocks noChangeArrowheads="1"/>
          </p:cNvSpPr>
          <p:nvPr>
            <p:custDataLst>
              <p:tags r:id="rId41"/>
            </p:custDataLst>
          </p:nvPr>
        </p:nvSpPr>
        <p:spPr bwMode="auto">
          <a:xfrm>
            <a:off x="4572993" y="4869160"/>
            <a:ext cx="1368425" cy="790823"/>
          </a:xfrm>
          <a:prstGeom prst="rect">
            <a:avLst/>
          </a:prstGeom>
          <a:noFill/>
          <a:ln w="9525">
            <a:solidFill>
              <a:schemeClr val="bg1">
                <a:lumMod val="50000"/>
              </a:schemeClr>
            </a:solidFill>
            <a:miter lim="800000"/>
            <a:headEnd/>
            <a:tailEnd/>
          </a:ln>
        </p:spPr>
        <p:txBody>
          <a:bodyPr wrap="none" anchor="ctr"/>
          <a:lstStyle/>
          <a:p>
            <a:pPr algn="ctr">
              <a:defRPr/>
            </a:pPr>
            <a:endParaRPr lang="ru-RU" sz="1000" b="1">
              <a:solidFill>
                <a:srgbClr val="FFFFFF"/>
              </a:solidFill>
              <a:latin typeface="Times New Roman" pitchFamily="18" charset="0"/>
              <a:cs typeface="Times New Roman" pitchFamily="18" charset="0"/>
            </a:endParaRPr>
          </a:p>
        </p:txBody>
      </p:sp>
      <p:sp>
        <p:nvSpPr>
          <p:cNvPr id="86" name="Rectangle 44"/>
          <p:cNvSpPr>
            <a:spLocks noChangeArrowheads="1"/>
          </p:cNvSpPr>
          <p:nvPr>
            <p:custDataLst>
              <p:tags r:id="rId42"/>
            </p:custDataLst>
          </p:nvPr>
        </p:nvSpPr>
        <p:spPr bwMode="auto">
          <a:xfrm>
            <a:off x="6012855" y="4869160"/>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88" name="TextBox 63"/>
          <p:cNvSpPr txBox="1">
            <a:spLocks noChangeArrowheads="1"/>
          </p:cNvSpPr>
          <p:nvPr>
            <p:custDataLst>
              <p:tags r:id="rId43"/>
            </p:custDataLst>
          </p:nvPr>
        </p:nvSpPr>
        <p:spPr bwMode="auto">
          <a:xfrm>
            <a:off x="2263180" y="4946949"/>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89" name="TextBox 66"/>
          <p:cNvSpPr txBox="1">
            <a:spLocks noChangeArrowheads="1"/>
          </p:cNvSpPr>
          <p:nvPr>
            <p:custDataLst>
              <p:tags r:id="rId44"/>
            </p:custDataLst>
          </p:nvPr>
        </p:nvSpPr>
        <p:spPr bwMode="auto">
          <a:xfrm>
            <a:off x="3704630" y="4946949"/>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dirty="0" err="1">
                <a:solidFill>
                  <a:srgbClr val="C00000"/>
                </a:solidFill>
                <a:latin typeface="Times New Roman" pitchFamily="18" charset="0"/>
                <a:cs typeface="Times New Roman" pitchFamily="18" charset="0"/>
              </a:rPr>
              <a:t>√</a:t>
            </a:r>
            <a:endParaRPr lang="ru-RU" sz="3200" b="1" dirty="0">
              <a:solidFill>
                <a:srgbClr val="C00000"/>
              </a:solidFill>
              <a:latin typeface="Times New Roman" pitchFamily="18" charset="0"/>
              <a:cs typeface="Times New Roman" pitchFamily="18" charset="0"/>
            </a:endParaRPr>
          </a:p>
        </p:txBody>
      </p:sp>
      <p:sp>
        <p:nvSpPr>
          <p:cNvPr id="90" name="TextBox 69"/>
          <p:cNvSpPr txBox="1">
            <a:spLocks noChangeArrowheads="1"/>
          </p:cNvSpPr>
          <p:nvPr>
            <p:custDataLst>
              <p:tags r:id="rId45"/>
            </p:custDataLst>
          </p:nvPr>
        </p:nvSpPr>
        <p:spPr bwMode="auto">
          <a:xfrm>
            <a:off x="5144493" y="4946949"/>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91" name="TextBox 82"/>
          <p:cNvSpPr txBox="1">
            <a:spLocks noChangeArrowheads="1"/>
          </p:cNvSpPr>
          <p:nvPr/>
        </p:nvSpPr>
        <p:spPr bwMode="auto">
          <a:xfrm>
            <a:off x="6587530" y="4940599"/>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92" name="Rectangle 44"/>
          <p:cNvSpPr>
            <a:spLocks noChangeArrowheads="1"/>
          </p:cNvSpPr>
          <p:nvPr>
            <p:custDataLst>
              <p:tags r:id="rId46"/>
            </p:custDataLst>
          </p:nvPr>
        </p:nvSpPr>
        <p:spPr bwMode="auto">
          <a:xfrm>
            <a:off x="7452047" y="3068960"/>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93" name="TextBox 82"/>
          <p:cNvSpPr txBox="1">
            <a:spLocks noChangeArrowheads="1"/>
          </p:cNvSpPr>
          <p:nvPr/>
        </p:nvSpPr>
        <p:spPr bwMode="auto">
          <a:xfrm>
            <a:off x="8026722" y="3140399"/>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94" name="Rectangle 44"/>
          <p:cNvSpPr>
            <a:spLocks noChangeArrowheads="1"/>
          </p:cNvSpPr>
          <p:nvPr>
            <p:custDataLst>
              <p:tags r:id="rId47"/>
            </p:custDataLst>
          </p:nvPr>
        </p:nvSpPr>
        <p:spPr bwMode="auto">
          <a:xfrm>
            <a:off x="7451452" y="4005065"/>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95" name="TextBox 82"/>
          <p:cNvSpPr txBox="1">
            <a:spLocks noChangeArrowheads="1"/>
          </p:cNvSpPr>
          <p:nvPr/>
        </p:nvSpPr>
        <p:spPr bwMode="auto">
          <a:xfrm>
            <a:off x="8026127" y="4076504"/>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96" name="Rectangle 44"/>
          <p:cNvSpPr>
            <a:spLocks noChangeArrowheads="1"/>
          </p:cNvSpPr>
          <p:nvPr>
            <p:custDataLst>
              <p:tags r:id="rId48"/>
            </p:custDataLst>
          </p:nvPr>
        </p:nvSpPr>
        <p:spPr bwMode="auto">
          <a:xfrm>
            <a:off x="7451452" y="5731992"/>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97" name="TextBox 82"/>
          <p:cNvSpPr txBox="1">
            <a:spLocks noChangeArrowheads="1"/>
          </p:cNvSpPr>
          <p:nvPr/>
        </p:nvSpPr>
        <p:spPr bwMode="auto">
          <a:xfrm>
            <a:off x="8026127" y="5803431"/>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
        <p:nvSpPr>
          <p:cNvPr id="98" name="Rectangle 44"/>
          <p:cNvSpPr>
            <a:spLocks noChangeArrowheads="1"/>
          </p:cNvSpPr>
          <p:nvPr>
            <p:custDataLst>
              <p:tags r:id="rId49"/>
            </p:custDataLst>
          </p:nvPr>
        </p:nvSpPr>
        <p:spPr bwMode="auto">
          <a:xfrm>
            <a:off x="7451452" y="4867896"/>
            <a:ext cx="1368425" cy="790823"/>
          </a:xfrm>
          <a:prstGeom prst="rect">
            <a:avLst/>
          </a:prstGeom>
          <a:noFill/>
          <a:ln w="9525">
            <a:solidFill>
              <a:schemeClr val="bg1">
                <a:lumMod val="50000"/>
              </a:schemeClr>
            </a:solidFill>
            <a:miter lim="800000"/>
            <a:headEnd/>
            <a:tailEnd/>
          </a:ln>
        </p:spPr>
        <p:txBody>
          <a:bodyPr wrap="none" anchor="ctr"/>
          <a:lstStyle/>
          <a:p>
            <a:pPr algn="ctr">
              <a:defRPr/>
            </a:pPr>
            <a:r>
              <a:rPr lang="ru-RU" sz="1000" b="1">
                <a:solidFill>
                  <a:srgbClr val="FFFFFF"/>
                </a:solidFill>
                <a:latin typeface="Times New Roman" pitchFamily="18" charset="0"/>
                <a:cs typeface="Times New Roman" pitchFamily="18" charset="0"/>
              </a:rPr>
              <a:t/>
            </a:r>
            <a:br>
              <a:rPr lang="ru-RU" sz="1000" b="1">
                <a:solidFill>
                  <a:srgbClr val="FFFFFF"/>
                </a:solidFill>
                <a:latin typeface="Times New Roman" pitchFamily="18" charset="0"/>
                <a:cs typeface="Times New Roman" pitchFamily="18" charset="0"/>
              </a:rPr>
            </a:br>
            <a:endParaRPr lang="ru-RU" sz="1000" b="1">
              <a:solidFill>
                <a:srgbClr val="FFFFFF"/>
              </a:solidFill>
              <a:latin typeface="Times New Roman" pitchFamily="18" charset="0"/>
              <a:cs typeface="Times New Roman" pitchFamily="18" charset="0"/>
            </a:endParaRPr>
          </a:p>
        </p:txBody>
      </p:sp>
      <p:sp>
        <p:nvSpPr>
          <p:cNvPr id="99" name="TextBox 82"/>
          <p:cNvSpPr txBox="1">
            <a:spLocks noChangeArrowheads="1"/>
          </p:cNvSpPr>
          <p:nvPr/>
        </p:nvSpPr>
        <p:spPr bwMode="auto">
          <a:xfrm>
            <a:off x="8026127" y="4939335"/>
            <a:ext cx="225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eaLnBrk="1" hangingPunct="1"/>
            <a:r>
              <a:rPr lang="ru-RU" sz="3200" b="1">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FnsrrKl7kiaDqkogTkbQ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xxEVvIfQUOrRTnfQGOV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khSJkj6Lk2X37.s_66P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Kg5hH19FUKl4IKs_WAz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Eh50PZvbU2ajD2cS3SH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z7mQBIXi0aSxn1EAy__R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zOKc0Gpdk6UbKMGsn3Bz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thoPc8v1U2mm8eYWL5MT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F_FK.lsvEmNjwBZy_vd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yLPaDBlTkO1ws54N1Fx0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X0kaGdUvE.mEfAn0_5f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8wZL3G6_02kYy..FMthN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klxGY.oG0O32cHklxLv7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52w3KW.CUy6xiUzY51Ky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7DOB6CgJEWU0mb_UndWR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dll82uMk0uveuOmlutX0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XnlUT7plUGhiL6RMy0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SvcetUjMUCaMTo9xkWkr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NX.snqLTUOXQDcHjMtp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6iqprKoirEGPf6h5lZoAM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lBseFcL70.TmIGQuAdy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bEk_1XKTUq3B_zGIXwY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ZxhPHS2kq_V1YnzP18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j4N13_y40K0CqC9AdUY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AxmM1JkoES2UbbWjrsF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HDlz_VCDUKybr1r8BKm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pqDpNflFA0OQs.uegtouh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BB.jgk.YEC280gXrLK0T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okHTmWtv0mh7V4eIOAy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8eKLKPWJE.Kb0F1VCaom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4eITHMlskikxTNwKl45.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Z56Xb68Qw0aCyEuUKtRa1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FZr97YgbkSFD5WLNOwf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OfJTV03BiESc0NcANAF_X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Teaqidwgx0GgMrg2Hd0cB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cdlTf3CzvEiFVx9Sm8yTa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5Drc9WJAR0mltStjCDPnf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0Mv5oXJhKEyT7zZid7m7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68T9x8NCEiTmV.WSetX7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i6_eoDVRkiXourOow1_w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wlrtByMev0mbKDIK0_ctd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wwF0bAsUkqVo7sXJBM7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jk3h0llE0WE_aeGOvvQ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Jqpyp48q0.EUVutfIe_4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bEk_1XKTUq3B_zGIXwYK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hokHTmWtv0mh7V4eIOAy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8eKLKPWJE.Kb0F1VCaom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4eITHMlskikxTNwKl45.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lrtByMev0mbKDIK0_ctd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wwF0bAsUkqVo7sXJBM7C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kjk3h0llE0WE_aeGOvvQ2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okHTmWtv0mh7V4eIOAyp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8eKLKPWJE.Kb0F1VCaom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2gn7jfnhEatUZjfU3usf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V4eITHMlskikxTNwKl45.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wlrtByMev0mbKDIK0_ct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wwF0bAsUkqVo7sXJBM7C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jk3h0llE0WE_aeGOvvQ2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okHTmWtv0mh7V4eIOAyp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8eKLKPWJE.Kb0F1VCaom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V4eITHMlskikxTNwKl45.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lrtByMev0mbKDIK0_ct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twY7pfe2kWVmW1lAtP1C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wwF0bAsUkqVo7sXJBM7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jk3h0llE0WE_aeGOvvQ2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FnJ.q7NA06OXaAMWX2Q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tyGlM7QSEGrZVDKm8gx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3QJY_LyIUCLo5ORYbyZf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1315</Words>
  <Application>Microsoft Office PowerPoint</Application>
  <PresentationFormat>Экран (4:3)</PresentationFormat>
  <Paragraphs>294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Основные этапы рассмотрения инвестиционных проектов.  Ошибки, которые допускают инициаторы проектов при реализации инвестиционных проектов, реализация которых ведётся по «Схеме взаимодействия при реализации инвестиционных проектов с господдержкой / гос. участием»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12</vt:lpstr>
      <vt:lpstr>Слайд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belichenko</dc:creator>
  <cp:lastModifiedBy>mashtakova</cp:lastModifiedBy>
  <cp:revision>97</cp:revision>
  <dcterms:created xsi:type="dcterms:W3CDTF">2016-03-16T15:52:30Z</dcterms:created>
  <dcterms:modified xsi:type="dcterms:W3CDTF">2016-04-19T14:01:22Z</dcterms:modified>
</cp:coreProperties>
</file>