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72" r:id="rId3"/>
    <p:sldId id="273" r:id="rId4"/>
    <p:sldId id="269" r:id="rId5"/>
    <p:sldId id="274" r:id="rId6"/>
    <p:sldId id="268" r:id="rId7"/>
    <p:sldId id="276" r:id="rId8"/>
    <p:sldId id="278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2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howVal val="1"/>
            <c:showLeaderLines val="1"/>
          </c:dLbls>
          <c:cat>
            <c:strRef>
              <c:f>Лист1!$A$2:$A$7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48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48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cat>
            <c:strRef>
              <c:f>Лист1!$A$2:$A$4</c:f>
              <c:strCache>
                <c:ptCount val="3"/>
                <c:pt idx="0">
                  <c:v>Затраты со-инвестора в разработке ПСД (стадия "П" и стадия "РД")</c:v>
                </c:pt>
                <c:pt idx="1">
                  <c:v>Затраты Инициатора  (стадия "П" и стадия "РД")преокта </c:v>
                </c:pt>
                <c:pt idx="2">
                  <c:v>Затраты на разработку исходно - разрешительной документации для проектирования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53</c:v>
                </c:pt>
                <c:pt idx="2">
                  <c:v>20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406D9-2818-4E01-9769-3C0D0423860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B32EFAD-52E6-48DF-A7EE-61AF801218E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9900997-E468-43AC-9959-3DE5DA2AB90F}" type="parTrans" cxnId="{CEC23C3D-88DA-49EF-A5D3-5E8B2C6F08D8}">
      <dgm:prSet/>
      <dgm:spPr/>
      <dgm:t>
        <a:bodyPr/>
        <a:lstStyle/>
        <a:p>
          <a:endParaRPr lang="ru-RU"/>
        </a:p>
      </dgm:t>
    </dgm:pt>
    <dgm:pt modelId="{A77F16BF-FB51-49FA-9D86-80F4D39040C1}" type="sibTrans" cxnId="{CEC23C3D-88DA-49EF-A5D3-5E8B2C6F08D8}">
      <dgm:prSet/>
      <dgm:spPr/>
      <dgm:t>
        <a:bodyPr/>
        <a:lstStyle/>
        <a:p>
          <a:endParaRPr lang="ru-RU"/>
        </a:p>
      </dgm:t>
    </dgm:pt>
    <dgm:pt modelId="{0DBDF76C-16B3-4AD5-A7AC-7B16D1D6003C}" type="pres">
      <dgm:prSet presAssocID="{9A9406D9-2818-4E01-9769-3C0D0423860C}" presName="arrowDiagram" presStyleCnt="0">
        <dgm:presLayoutVars>
          <dgm:chMax val="5"/>
          <dgm:dir/>
          <dgm:resizeHandles val="exact"/>
        </dgm:presLayoutVars>
      </dgm:prSet>
      <dgm:spPr/>
    </dgm:pt>
    <dgm:pt modelId="{940F6972-2BC7-404C-99D2-DBB505D2B85D}" type="pres">
      <dgm:prSet presAssocID="{9A9406D9-2818-4E01-9769-3C0D0423860C}" presName="arrow" presStyleLbl="bgShp" presStyleIdx="0" presStyleCnt="1"/>
      <dgm:spPr>
        <a:gradFill rotWithShape="0">
          <a:gsLst>
            <a:gs pos="41000">
              <a:srgbClr val="8EBB1C">
                <a:alpha val="50000"/>
              </a:srgbClr>
            </a:gs>
            <a:gs pos="100000">
              <a:srgbClr val="FF6600">
                <a:alpha val="50000"/>
              </a:srgbClr>
            </a:gs>
          </a:gsLst>
          <a:lin ang="0" scaled="1"/>
        </a:gradFill>
      </dgm:spPr>
    </dgm:pt>
    <dgm:pt modelId="{58BFEFAE-6FD2-4EDB-9E21-DBE9A73D215F}" type="pres">
      <dgm:prSet presAssocID="{9A9406D9-2818-4E01-9769-3C0D0423860C}" presName="arrowDiagram1" presStyleCnt="0">
        <dgm:presLayoutVars>
          <dgm:bulletEnabled val="1"/>
        </dgm:presLayoutVars>
      </dgm:prSet>
      <dgm:spPr/>
    </dgm:pt>
    <dgm:pt modelId="{D4A3B52D-C909-4FF5-8FCF-CCC7C2FAFDA0}" type="pres">
      <dgm:prSet presAssocID="{1B32EFAD-52E6-48DF-A7EE-61AF801218EB}" presName="bullet1" presStyleLbl="node1" presStyleIdx="0" presStyleCnt="1" custFlipVert="0" custFlipHor="0" custScaleX="140383" custScaleY="114701"/>
      <dgm:spPr>
        <a:noFill/>
        <a:ln>
          <a:noFill/>
        </a:ln>
      </dgm:spPr>
    </dgm:pt>
    <dgm:pt modelId="{DB6F4D6B-05E1-42BE-903C-7FF09DDA7601}" type="pres">
      <dgm:prSet presAssocID="{1B32EFAD-52E6-48DF-A7EE-61AF801218EB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10C20-4E8A-45C0-B56A-7047B3A89DDD}" type="presOf" srcId="{9A9406D9-2818-4E01-9769-3C0D0423860C}" destId="{0DBDF76C-16B3-4AD5-A7AC-7B16D1D6003C}" srcOrd="0" destOrd="0" presId="urn:microsoft.com/office/officeart/2005/8/layout/arrow2"/>
    <dgm:cxn modelId="{4752A090-5F5D-4A82-8AC9-BEFB50CBB246}" type="presOf" srcId="{1B32EFAD-52E6-48DF-A7EE-61AF801218EB}" destId="{DB6F4D6B-05E1-42BE-903C-7FF09DDA7601}" srcOrd="0" destOrd="0" presId="urn:microsoft.com/office/officeart/2005/8/layout/arrow2"/>
    <dgm:cxn modelId="{CEC23C3D-88DA-49EF-A5D3-5E8B2C6F08D8}" srcId="{9A9406D9-2818-4E01-9769-3C0D0423860C}" destId="{1B32EFAD-52E6-48DF-A7EE-61AF801218EB}" srcOrd="0" destOrd="0" parTransId="{49900997-E468-43AC-9959-3DE5DA2AB90F}" sibTransId="{A77F16BF-FB51-49FA-9D86-80F4D39040C1}"/>
    <dgm:cxn modelId="{6297CF6D-A51E-4C8D-BBAC-FA08E627BDD7}" type="presParOf" srcId="{0DBDF76C-16B3-4AD5-A7AC-7B16D1D6003C}" destId="{940F6972-2BC7-404C-99D2-DBB505D2B85D}" srcOrd="0" destOrd="0" presId="urn:microsoft.com/office/officeart/2005/8/layout/arrow2"/>
    <dgm:cxn modelId="{D956E4D1-E9E2-4977-9873-B70EF9B92222}" type="presParOf" srcId="{0DBDF76C-16B3-4AD5-A7AC-7B16D1D6003C}" destId="{58BFEFAE-6FD2-4EDB-9E21-DBE9A73D215F}" srcOrd="1" destOrd="0" presId="urn:microsoft.com/office/officeart/2005/8/layout/arrow2"/>
    <dgm:cxn modelId="{D7497892-8817-4156-879E-3A6FA46C8031}" type="presParOf" srcId="{58BFEFAE-6FD2-4EDB-9E21-DBE9A73D215F}" destId="{D4A3B52D-C909-4FF5-8FCF-CCC7C2FAFDA0}" srcOrd="0" destOrd="0" presId="urn:microsoft.com/office/officeart/2005/8/layout/arrow2"/>
    <dgm:cxn modelId="{0D85B589-382A-4FE9-8782-A6B6511BE0EE}" type="presParOf" srcId="{58BFEFAE-6FD2-4EDB-9E21-DBE9A73D215F}" destId="{DB6F4D6B-05E1-42BE-903C-7FF09DDA7601}" srcOrd="1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44A0A-6C7C-49D5-9F98-5DACB88D7BFB}" type="doc">
      <dgm:prSet loTypeId="urn:microsoft.com/office/officeart/2005/8/layout/funnel1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7538D69-0587-4194-87D7-268814609373}">
      <dgm:prSet phldrT="[Текст]" custT="1"/>
      <dgm:spPr>
        <a:xfrm>
          <a:off x="2946400" y="257047"/>
          <a:ext cx="1143000" cy="1143000"/>
        </a:xfrm>
      </dgm:spPr>
      <dgm:t>
        <a:bodyPr/>
        <a:lstStyle/>
        <a:p>
          <a:r>
            <a:rPr lang="ru-RU" sz="1000" dirty="0" smtClean="0">
              <a:latin typeface="Times New Roman" pitchFamily="18" charset="0"/>
              <a:ea typeface="+mn-ea"/>
              <a:cs typeface="Times New Roman" pitchFamily="18" charset="0"/>
            </a:rPr>
            <a:t>Проектно-сметная документация</a:t>
          </a:r>
          <a:endParaRPr lang="ru-RU" sz="10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7D21C5B-9251-4149-9427-92AD25077AEA}" type="parTrans" cxnId="{BBF4897D-63AC-4FA7-8C56-4D1FB5F58636}">
      <dgm:prSet/>
      <dgm:spPr/>
      <dgm:t>
        <a:bodyPr/>
        <a:lstStyle/>
        <a:p>
          <a:endParaRPr lang="ru-RU"/>
        </a:p>
      </dgm:t>
    </dgm:pt>
    <dgm:pt modelId="{651AC1F8-396E-45DA-BA48-F49DFA594FA6}" type="sibTrans" cxnId="{BBF4897D-63AC-4FA7-8C56-4D1FB5F58636}">
      <dgm:prSet/>
      <dgm:spPr/>
      <dgm:t>
        <a:bodyPr/>
        <a:lstStyle/>
        <a:p>
          <a:endParaRPr lang="ru-RU"/>
        </a:p>
      </dgm:t>
    </dgm:pt>
    <dgm:pt modelId="{D57BD5C8-39B2-43A9-9307-389DD32684E3}">
      <dgm:prSet phldrT="[Текст]"/>
      <dgm:spPr>
        <a:xfrm>
          <a:off x="2595880" y="1390904"/>
          <a:ext cx="1143000" cy="1143000"/>
        </a:xfrm>
      </dgm:spPr>
      <dgm:t>
        <a:bodyPr/>
        <a:lstStyle/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Государственная поддержка</a:t>
          </a:r>
          <a:endParaRPr lang="ru-RU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D7363F4-8D71-4E35-ABA4-3D3CC1DF1A37}" type="parTrans" cxnId="{F66CCF73-2BBE-4E47-AB8F-A1FE141D26E0}">
      <dgm:prSet/>
      <dgm:spPr/>
      <dgm:t>
        <a:bodyPr/>
        <a:lstStyle/>
        <a:p>
          <a:endParaRPr lang="ru-RU"/>
        </a:p>
      </dgm:t>
    </dgm:pt>
    <dgm:pt modelId="{61B3CB9E-940A-42FE-B52D-E39C29FEF750}" type="sibTrans" cxnId="{F66CCF73-2BBE-4E47-AB8F-A1FE141D26E0}">
      <dgm:prSet/>
      <dgm:spPr/>
      <dgm:t>
        <a:bodyPr/>
        <a:lstStyle/>
        <a:p>
          <a:endParaRPr lang="ru-RU"/>
        </a:p>
      </dgm:t>
    </dgm:pt>
    <dgm:pt modelId="{F1B46979-EC30-4D94-A42A-3E7587306782}">
      <dgm:prSet phldrT="[Текст]"/>
      <dgm:spPr>
        <a:xfrm>
          <a:off x="2946400" y="257047"/>
          <a:ext cx="1143000" cy="1143000"/>
        </a:xfrm>
      </dgm:spPr>
      <dgm:t>
        <a:bodyPr/>
        <a:lstStyle/>
        <a:p>
          <a:r>
            <a:rPr lang="en-US" dirty="0" smtClean="0">
              <a:latin typeface="Times New Roman" pitchFamily="18" charset="0"/>
              <a:ea typeface="+mn-ea"/>
              <a:cs typeface="Times New Roman" pitchFamily="18" charset="0"/>
            </a:rPr>
            <a:t>SPV</a:t>
          </a:r>
          <a:endParaRPr lang="ru-RU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D84150F-A0A4-47A8-8E0C-6BFD29DB7C3E}" type="parTrans" cxnId="{91FFB6CA-1C3A-4636-8FF3-24AA1B3C46A0}">
      <dgm:prSet/>
      <dgm:spPr/>
      <dgm:t>
        <a:bodyPr/>
        <a:lstStyle/>
        <a:p>
          <a:endParaRPr lang="ru-RU"/>
        </a:p>
      </dgm:t>
    </dgm:pt>
    <dgm:pt modelId="{5C57C074-A011-4DC3-A470-6D82E309DC22}" type="sibTrans" cxnId="{91FFB6CA-1C3A-4636-8FF3-24AA1B3C46A0}">
      <dgm:prSet/>
      <dgm:spPr/>
      <dgm:t>
        <a:bodyPr/>
        <a:lstStyle/>
        <a:p>
          <a:endParaRPr lang="ru-RU"/>
        </a:p>
      </dgm:t>
    </dgm:pt>
    <dgm:pt modelId="{562EF548-3EAC-4C6B-A12C-C019360EA2FB}">
      <dgm:prSet phldrT="[Текст]"/>
      <dgm:spPr>
        <a:xfrm>
          <a:off x="2595880" y="1390904"/>
          <a:ext cx="1143000" cy="1143000"/>
        </a:xfrm>
      </dgm:spPr>
      <dgm:t>
        <a:bodyPr/>
        <a:lstStyle/>
        <a:p>
          <a:endParaRPr lang="ru-RU" dirty="0">
            <a:latin typeface="Arial"/>
            <a:ea typeface="+mn-ea"/>
            <a:cs typeface="+mn-cs"/>
          </a:endParaRPr>
        </a:p>
      </dgm:t>
    </dgm:pt>
    <dgm:pt modelId="{1097B4EB-61DA-4898-8C52-A1E71E58E564}" type="parTrans" cxnId="{490E1E6E-BA42-43C2-B474-40749B354C99}">
      <dgm:prSet/>
      <dgm:spPr/>
      <dgm:t>
        <a:bodyPr/>
        <a:lstStyle/>
        <a:p>
          <a:endParaRPr lang="ru-RU"/>
        </a:p>
      </dgm:t>
    </dgm:pt>
    <dgm:pt modelId="{70B58744-59E1-4777-A428-4C2EAB69D4C5}" type="sibTrans" cxnId="{490E1E6E-BA42-43C2-B474-40749B354C99}">
      <dgm:prSet/>
      <dgm:spPr/>
      <dgm:t>
        <a:bodyPr/>
        <a:lstStyle/>
        <a:p>
          <a:endParaRPr lang="ru-RU"/>
        </a:p>
      </dgm:t>
    </dgm:pt>
    <dgm:pt modelId="{F1EF7352-331C-48A9-8C46-4A5CE9193CA7}" type="pres">
      <dgm:prSet presAssocID="{E4B44A0A-6C7C-49D5-9F98-5DACB88D7BF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4B669-3D6B-4CA7-BBD7-309D909BDF4B}" type="pres">
      <dgm:prSet presAssocID="{E4B44A0A-6C7C-49D5-9F98-5DACB88D7BFB}" presName="ellipse" presStyleLbl="trBgShp" presStyleIdx="0" presStyleCnt="1"/>
      <dgm:spPr>
        <a:xfrm>
          <a:off x="1404620" y="165099"/>
          <a:ext cx="3276600" cy="1137920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E004B1C6-63A1-4452-A6F1-A165BE609134}" type="pres">
      <dgm:prSet presAssocID="{E4B44A0A-6C7C-49D5-9F98-5DACB88D7BFB}" presName="arrow1" presStyleLbl="fgShp" presStyleIdx="0" presStyleCnt="1"/>
      <dgm:spPr>
        <a:xfrm>
          <a:off x="2730500" y="2951479"/>
          <a:ext cx="635000" cy="406400"/>
        </a:xfrm>
        <a:prstGeom prst="downArrow">
          <a:avLst/>
        </a:prstGeom>
      </dgm:spPr>
      <dgm:t>
        <a:bodyPr/>
        <a:lstStyle/>
        <a:p>
          <a:endParaRPr lang="ru-RU"/>
        </a:p>
      </dgm:t>
    </dgm:pt>
    <dgm:pt modelId="{B2633B01-7B65-46B3-A95E-807E53AB69B5}" type="pres">
      <dgm:prSet presAssocID="{E4B44A0A-6C7C-49D5-9F98-5DACB88D7BFB}" presName="rectangle" presStyleLbl="revTx" presStyleIdx="0" presStyleCnt="1" custLinFactNeighborX="-781" custLinFactNeighborY="387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037D926-C89C-4F64-BEB8-51F381899939}" type="pres">
      <dgm:prSet presAssocID="{F1B46979-EC30-4D94-A42A-3E758730678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ECFD0-1FA9-406A-9FB1-5BEDFFFCAFBF}" type="pres">
      <dgm:prSet presAssocID="{D57BD5C8-39B2-43A9-9307-389DD32684E3}" presName="item2" presStyleLbl="node1" presStyleIdx="1" presStyleCnt="3" custLinFactNeighborX="-13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2C5E753-4A3B-49ED-A8BC-9D5349BA3EB2}" type="pres">
      <dgm:prSet presAssocID="{562EF548-3EAC-4C6B-A12C-C019360EA2F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8EF87-291B-43C5-9F6B-C492268B6781}" type="pres">
      <dgm:prSet presAssocID="{E4B44A0A-6C7C-49D5-9F98-5DACB88D7BFB}" presName="funnel" presStyleLbl="trAlignAcc1" presStyleIdx="0" presStyleCnt="1" custLinFactNeighborY="-361"/>
      <dgm:spPr>
        <a:xfrm>
          <a:off x="1270000" y="15130"/>
          <a:ext cx="3556000" cy="2844800"/>
        </a:xfrm>
        <a:prstGeom prst="funnel">
          <a:avLst/>
        </a:prstGeom>
      </dgm:spPr>
      <dgm:t>
        <a:bodyPr/>
        <a:lstStyle/>
        <a:p>
          <a:endParaRPr lang="ru-RU"/>
        </a:p>
      </dgm:t>
    </dgm:pt>
  </dgm:ptLst>
  <dgm:cxnLst>
    <dgm:cxn modelId="{29A9300B-B251-4F33-8B16-4C8DE379D396}" type="presOf" srcId="{562EF548-3EAC-4C6B-A12C-C019360EA2FB}" destId="{B2633B01-7B65-46B3-A95E-807E53AB69B5}" srcOrd="0" destOrd="0" presId="urn:microsoft.com/office/officeart/2005/8/layout/funnel1"/>
    <dgm:cxn modelId="{F66CCF73-2BBE-4E47-AB8F-A1FE141D26E0}" srcId="{E4B44A0A-6C7C-49D5-9F98-5DACB88D7BFB}" destId="{D57BD5C8-39B2-43A9-9307-389DD32684E3}" srcOrd="2" destOrd="0" parTransId="{3D7363F4-8D71-4E35-ABA4-3D3CC1DF1A37}" sibTransId="{61B3CB9E-940A-42FE-B52D-E39C29FEF750}"/>
    <dgm:cxn modelId="{DADDB954-A640-4CA0-85E2-762C9E57DEB9}" type="presOf" srcId="{F1B46979-EC30-4D94-A42A-3E7587306782}" destId="{2B7ECFD0-1FA9-406A-9FB1-5BEDFFFCAFBF}" srcOrd="0" destOrd="0" presId="urn:microsoft.com/office/officeart/2005/8/layout/funnel1"/>
    <dgm:cxn modelId="{BBF4897D-63AC-4FA7-8C56-4D1FB5F58636}" srcId="{E4B44A0A-6C7C-49D5-9F98-5DACB88D7BFB}" destId="{97538D69-0587-4194-87D7-268814609373}" srcOrd="0" destOrd="0" parTransId="{47D21C5B-9251-4149-9427-92AD25077AEA}" sibTransId="{651AC1F8-396E-45DA-BA48-F49DFA594FA6}"/>
    <dgm:cxn modelId="{C5D19067-504A-456C-9FC4-DCDD3CE0B87F}" type="presOf" srcId="{97538D69-0587-4194-87D7-268814609373}" destId="{12C5E753-4A3B-49ED-A8BC-9D5349BA3EB2}" srcOrd="0" destOrd="0" presId="urn:microsoft.com/office/officeart/2005/8/layout/funnel1"/>
    <dgm:cxn modelId="{9A518AE5-FB78-40B7-9B3B-F53BE54925C3}" type="presOf" srcId="{E4B44A0A-6C7C-49D5-9F98-5DACB88D7BFB}" destId="{F1EF7352-331C-48A9-8C46-4A5CE9193CA7}" srcOrd="0" destOrd="0" presId="urn:microsoft.com/office/officeart/2005/8/layout/funnel1"/>
    <dgm:cxn modelId="{C15DC416-AB5C-45BA-B7CE-0A136BDDCD94}" type="presOf" srcId="{D57BD5C8-39B2-43A9-9307-389DD32684E3}" destId="{C037D926-C89C-4F64-BEB8-51F381899939}" srcOrd="0" destOrd="0" presId="urn:microsoft.com/office/officeart/2005/8/layout/funnel1"/>
    <dgm:cxn modelId="{91FFB6CA-1C3A-4636-8FF3-24AA1B3C46A0}" srcId="{E4B44A0A-6C7C-49D5-9F98-5DACB88D7BFB}" destId="{F1B46979-EC30-4D94-A42A-3E7587306782}" srcOrd="1" destOrd="0" parTransId="{4D84150F-A0A4-47A8-8E0C-6BFD29DB7C3E}" sibTransId="{5C57C074-A011-4DC3-A470-6D82E309DC22}"/>
    <dgm:cxn modelId="{490E1E6E-BA42-43C2-B474-40749B354C99}" srcId="{E4B44A0A-6C7C-49D5-9F98-5DACB88D7BFB}" destId="{562EF548-3EAC-4C6B-A12C-C019360EA2FB}" srcOrd="3" destOrd="0" parTransId="{1097B4EB-61DA-4898-8C52-A1E71E58E564}" sibTransId="{70B58744-59E1-4777-A428-4C2EAB69D4C5}"/>
    <dgm:cxn modelId="{EDEABC2D-F5E4-4253-927A-8E0080FD5074}" type="presParOf" srcId="{F1EF7352-331C-48A9-8C46-4A5CE9193CA7}" destId="{9B44B669-3D6B-4CA7-BBD7-309D909BDF4B}" srcOrd="0" destOrd="0" presId="urn:microsoft.com/office/officeart/2005/8/layout/funnel1"/>
    <dgm:cxn modelId="{BBCA1146-487B-41A1-AE5C-3B119B0C19A0}" type="presParOf" srcId="{F1EF7352-331C-48A9-8C46-4A5CE9193CA7}" destId="{E004B1C6-63A1-4452-A6F1-A165BE609134}" srcOrd="1" destOrd="0" presId="urn:microsoft.com/office/officeart/2005/8/layout/funnel1"/>
    <dgm:cxn modelId="{ECBD92DB-0514-4CC1-A541-27303A5DC581}" type="presParOf" srcId="{F1EF7352-331C-48A9-8C46-4A5CE9193CA7}" destId="{B2633B01-7B65-46B3-A95E-807E53AB69B5}" srcOrd="2" destOrd="0" presId="urn:microsoft.com/office/officeart/2005/8/layout/funnel1"/>
    <dgm:cxn modelId="{90D784CC-A1BE-4986-9070-F264505E1384}" type="presParOf" srcId="{F1EF7352-331C-48A9-8C46-4A5CE9193CA7}" destId="{C037D926-C89C-4F64-BEB8-51F381899939}" srcOrd="3" destOrd="0" presId="urn:microsoft.com/office/officeart/2005/8/layout/funnel1"/>
    <dgm:cxn modelId="{8D370E15-A742-4E1E-9F2C-F984DAD74751}" type="presParOf" srcId="{F1EF7352-331C-48A9-8C46-4A5CE9193CA7}" destId="{2B7ECFD0-1FA9-406A-9FB1-5BEDFFFCAFBF}" srcOrd="4" destOrd="0" presId="urn:microsoft.com/office/officeart/2005/8/layout/funnel1"/>
    <dgm:cxn modelId="{A22B0161-872C-45D9-B2FD-4A0FECFF925E}" type="presParOf" srcId="{F1EF7352-331C-48A9-8C46-4A5CE9193CA7}" destId="{12C5E753-4A3B-49ED-A8BC-9D5349BA3EB2}" srcOrd="5" destOrd="0" presId="urn:microsoft.com/office/officeart/2005/8/layout/funnel1"/>
    <dgm:cxn modelId="{E1A447B8-6F0D-471C-975B-EF59A68F033D}" type="presParOf" srcId="{F1EF7352-331C-48A9-8C46-4A5CE9193CA7}" destId="{1758EF87-291B-43C5-9F6B-C492268B6781}" srcOrd="6" destOrd="0" presId="urn:microsoft.com/office/officeart/2005/8/layout/funne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C20A0-4407-40FF-AE1D-324DF2D4DA8E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07D293D-6AD0-4E79-A059-A2612945F8E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Стороны  по инвестиционному соглашению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380D87-6BBF-491D-BF3D-D80055B602D9}" type="parTrans" cxnId="{DF457693-14BC-4394-A7C2-738550ECCAD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DEC589-2E5E-4055-84F2-70D4785411C9}" type="sibTrans" cxnId="{DF457693-14BC-4394-A7C2-738550ECCAD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D61FF2E-62AE-47C7-BAFE-9CBE7B96A2D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Инициатора проекта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644961-89E9-4906-A43D-8AB5707A5681}" type="parTrans" cxnId="{0593EB66-6D64-4162-8C29-0E93FEE1688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A3FB0D-220D-47FC-9F12-990CC810A946}" type="sibTrans" cxnId="{0593EB66-6D64-4162-8C29-0E93FEE1688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2E7EFD0-8CD2-44CD-AC1C-FE2AE60FED8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ГОСБ (Банк)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8F3C62-A455-45F8-887C-2D2BC7D75BF1}" type="parTrans" cxnId="{77D97356-1FB9-4E46-AC05-B3F7AD493D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45DE78-F45D-41D5-B09E-33473C6B6248}" type="sibTrans" cxnId="{77D97356-1FB9-4E46-AC05-B3F7AD493D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498D3A-05E9-4DA5-9FFB-3C4D36C0079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Субъект РФ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97F3F03-FBB4-4EFB-80E0-2D97A305DE80}" type="parTrans" cxnId="{2E61355C-C9AF-4A52-81D3-93C449460D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908829E-9A63-40F4-A576-19CC2CC9B35A}" type="sibTrans" cxnId="{2E61355C-C9AF-4A52-81D3-93C449460D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0B038F-4118-45C1-8960-56CC0CB0D6D9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Со-инвестор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13EAA00-5154-4540-915D-AA6B1B515ACA}" type="parTrans" cxnId="{EB955542-58B3-44EE-9D3D-50ABD2FCACA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8A6D0CC-5FC6-44B1-8B1F-25AB98366387}" type="sibTrans" cxnId="{EB955542-58B3-44EE-9D3D-50ABD2FCACA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66FB23-3BF7-45D6-BA8B-F3B1A26BFE9E}" type="pres">
      <dgm:prSet presAssocID="{1ABC20A0-4407-40FF-AE1D-324DF2D4DA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EE899E-D3A5-43A6-93F8-5E3FAE9013F7}" type="pres">
      <dgm:prSet presAssocID="{907D293D-6AD0-4E79-A059-A2612945F8E6}" presName="centerShape" presStyleLbl="node0" presStyleIdx="0" presStyleCnt="1"/>
      <dgm:spPr/>
      <dgm:t>
        <a:bodyPr/>
        <a:lstStyle/>
        <a:p>
          <a:endParaRPr lang="ru-RU"/>
        </a:p>
      </dgm:t>
    </dgm:pt>
    <dgm:pt modelId="{988F8E15-BABB-4DB9-94DD-2BA57C66698B}" type="pres">
      <dgm:prSet presAssocID="{8D61FF2E-62AE-47C7-BAFE-9CBE7B96A2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A4A28-73F2-45CC-B39E-39F14A27EEF9}" type="pres">
      <dgm:prSet presAssocID="{8D61FF2E-62AE-47C7-BAFE-9CBE7B96A2DF}" presName="dummy" presStyleCnt="0"/>
      <dgm:spPr/>
      <dgm:t>
        <a:bodyPr/>
        <a:lstStyle/>
        <a:p>
          <a:endParaRPr lang="ru-RU"/>
        </a:p>
      </dgm:t>
    </dgm:pt>
    <dgm:pt modelId="{C9C28396-35EA-4E17-B13F-8A92E6756545}" type="pres">
      <dgm:prSet presAssocID="{CCA3FB0D-220D-47FC-9F12-990CC810A94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657E8A2-C152-4CEA-B8EA-E8F24FB658F8}" type="pres">
      <dgm:prSet presAssocID="{72E7EFD0-8CD2-44CD-AC1C-FE2AE60FED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CB3AC-00A1-4824-B933-2B3A11F5AC78}" type="pres">
      <dgm:prSet presAssocID="{72E7EFD0-8CD2-44CD-AC1C-FE2AE60FED81}" presName="dummy" presStyleCnt="0"/>
      <dgm:spPr/>
      <dgm:t>
        <a:bodyPr/>
        <a:lstStyle/>
        <a:p>
          <a:endParaRPr lang="ru-RU"/>
        </a:p>
      </dgm:t>
    </dgm:pt>
    <dgm:pt modelId="{FCE8648F-839D-46F4-B656-476A623D8C63}" type="pres">
      <dgm:prSet presAssocID="{3545DE78-F45D-41D5-B09E-33473C6B624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E901AE8-8522-4E51-B4B7-EC09152B478F}" type="pres">
      <dgm:prSet presAssocID="{93498D3A-05E9-4DA5-9FFB-3C4D36C007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B4BC4-8EE9-4454-A14E-9503F99EBCCF}" type="pres">
      <dgm:prSet presAssocID="{93498D3A-05E9-4DA5-9FFB-3C4D36C0079D}" presName="dummy" presStyleCnt="0"/>
      <dgm:spPr/>
      <dgm:t>
        <a:bodyPr/>
        <a:lstStyle/>
        <a:p>
          <a:endParaRPr lang="ru-RU"/>
        </a:p>
      </dgm:t>
    </dgm:pt>
    <dgm:pt modelId="{E64AE789-0202-4BAF-8CD3-C335BA06834A}" type="pres">
      <dgm:prSet presAssocID="{A908829E-9A63-40F4-A576-19CC2CC9B35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3C3A18C-BE35-4FAB-A5CD-AA9148CC1103}" type="pres">
      <dgm:prSet presAssocID="{F80B038F-4118-45C1-8960-56CC0CB0D6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9456E-1F84-4BAC-B3B6-61B2159382A9}" type="pres">
      <dgm:prSet presAssocID="{F80B038F-4118-45C1-8960-56CC0CB0D6D9}" presName="dummy" presStyleCnt="0"/>
      <dgm:spPr/>
      <dgm:t>
        <a:bodyPr/>
        <a:lstStyle/>
        <a:p>
          <a:endParaRPr lang="ru-RU"/>
        </a:p>
      </dgm:t>
    </dgm:pt>
    <dgm:pt modelId="{1B3EE1E0-9E4B-4DFA-8894-16AF5FD00AA3}" type="pres">
      <dgm:prSet presAssocID="{D8A6D0CC-5FC6-44B1-8B1F-25AB98366387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FA55CA6-2197-4A4C-9351-AE5FB68D70DD}" type="presOf" srcId="{D8A6D0CC-5FC6-44B1-8B1F-25AB98366387}" destId="{1B3EE1E0-9E4B-4DFA-8894-16AF5FD00AA3}" srcOrd="0" destOrd="0" presId="urn:microsoft.com/office/officeart/2005/8/layout/radial6"/>
    <dgm:cxn modelId="{7412AE90-548E-44F8-A5C3-6EB3ADA37348}" type="presOf" srcId="{3545DE78-F45D-41D5-B09E-33473C6B6248}" destId="{FCE8648F-839D-46F4-B656-476A623D8C63}" srcOrd="0" destOrd="0" presId="urn:microsoft.com/office/officeart/2005/8/layout/radial6"/>
    <dgm:cxn modelId="{3540341B-CD4E-4736-9DDE-A36520BA65E6}" type="presOf" srcId="{A908829E-9A63-40F4-A576-19CC2CC9B35A}" destId="{E64AE789-0202-4BAF-8CD3-C335BA06834A}" srcOrd="0" destOrd="0" presId="urn:microsoft.com/office/officeart/2005/8/layout/radial6"/>
    <dgm:cxn modelId="{0593EB66-6D64-4162-8C29-0E93FEE1688A}" srcId="{907D293D-6AD0-4E79-A059-A2612945F8E6}" destId="{8D61FF2E-62AE-47C7-BAFE-9CBE7B96A2DF}" srcOrd="0" destOrd="0" parTransId="{EA644961-89E9-4906-A43D-8AB5707A5681}" sibTransId="{CCA3FB0D-220D-47FC-9F12-990CC810A946}"/>
    <dgm:cxn modelId="{DAD1B10E-4828-4FFC-BA99-B00248AC8162}" type="presOf" srcId="{CCA3FB0D-220D-47FC-9F12-990CC810A946}" destId="{C9C28396-35EA-4E17-B13F-8A92E6756545}" srcOrd="0" destOrd="0" presId="urn:microsoft.com/office/officeart/2005/8/layout/radial6"/>
    <dgm:cxn modelId="{791638A0-3281-40C7-827E-EF7606402811}" type="presOf" srcId="{93498D3A-05E9-4DA5-9FFB-3C4D36C0079D}" destId="{4E901AE8-8522-4E51-B4B7-EC09152B478F}" srcOrd="0" destOrd="0" presId="urn:microsoft.com/office/officeart/2005/8/layout/radial6"/>
    <dgm:cxn modelId="{EB955542-58B3-44EE-9D3D-50ABD2FCACA8}" srcId="{907D293D-6AD0-4E79-A059-A2612945F8E6}" destId="{F80B038F-4118-45C1-8960-56CC0CB0D6D9}" srcOrd="3" destOrd="0" parTransId="{713EAA00-5154-4540-915D-AA6B1B515ACA}" sibTransId="{D8A6D0CC-5FC6-44B1-8B1F-25AB98366387}"/>
    <dgm:cxn modelId="{80E171D4-FEAE-4E2D-BC28-A6D55077CE8A}" type="presOf" srcId="{72E7EFD0-8CD2-44CD-AC1C-FE2AE60FED81}" destId="{A657E8A2-C152-4CEA-B8EA-E8F24FB658F8}" srcOrd="0" destOrd="0" presId="urn:microsoft.com/office/officeart/2005/8/layout/radial6"/>
    <dgm:cxn modelId="{BA0FAAF0-2146-476D-A0FD-9F6F6F27CCBC}" type="presOf" srcId="{907D293D-6AD0-4E79-A059-A2612945F8E6}" destId="{C7EE899E-D3A5-43A6-93F8-5E3FAE9013F7}" srcOrd="0" destOrd="0" presId="urn:microsoft.com/office/officeart/2005/8/layout/radial6"/>
    <dgm:cxn modelId="{DF457693-14BC-4394-A7C2-738550ECCAD0}" srcId="{1ABC20A0-4407-40FF-AE1D-324DF2D4DA8E}" destId="{907D293D-6AD0-4E79-A059-A2612945F8E6}" srcOrd="0" destOrd="0" parTransId="{94380D87-6BBF-491D-BF3D-D80055B602D9}" sibTransId="{49DEC589-2E5E-4055-84F2-70D4785411C9}"/>
    <dgm:cxn modelId="{327D0E77-5177-404C-8D87-1DB318E22D96}" type="presOf" srcId="{8D61FF2E-62AE-47C7-BAFE-9CBE7B96A2DF}" destId="{988F8E15-BABB-4DB9-94DD-2BA57C66698B}" srcOrd="0" destOrd="0" presId="urn:microsoft.com/office/officeart/2005/8/layout/radial6"/>
    <dgm:cxn modelId="{2E61355C-C9AF-4A52-81D3-93C449460DDE}" srcId="{907D293D-6AD0-4E79-A059-A2612945F8E6}" destId="{93498D3A-05E9-4DA5-9FFB-3C4D36C0079D}" srcOrd="2" destOrd="0" parTransId="{697F3F03-FBB4-4EFB-80E0-2D97A305DE80}" sibTransId="{A908829E-9A63-40F4-A576-19CC2CC9B35A}"/>
    <dgm:cxn modelId="{EECD8C21-B470-4E20-975B-32A0D4BFE4E4}" type="presOf" srcId="{1ABC20A0-4407-40FF-AE1D-324DF2D4DA8E}" destId="{1666FB23-3BF7-45D6-BA8B-F3B1A26BFE9E}" srcOrd="0" destOrd="0" presId="urn:microsoft.com/office/officeart/2005/8/layout/radial6"/>
    <dgm:cxn modelId="{77D97356-1FB9-4E46-AC05-B3F7AD493DBD}" srcId="{907D293D-6AD0-4E79-A059-A2612945F8E6}" destId="{72E7EFD0-8CD2-44CD-AC1C-FE2AE60FED81}" srcOrd="1" destOrd="0" parTransId="{6E8F3C62-A455-45F8-887C-2D2BC7D75BF1}" sibTransId="{3545DE78-F45D-41D5-B09E-33473C6B6248}"/>
    <dgm:cxn modelId="{A5B856C4-DDA9-49B9-8FAF-76FCEDFAFE72}" type="presOf" srcId="{F80B038F-4118-45C1-8960-56CC0CB0D6D9}" destId="{E3C3A18C-BE35-4FAB-A5CD-AA9148CC1103}" srcOrd="0" destOrd="0" presId="urn:microsoft.com/office/officeart/2005/8/layout/radial6"/>
    <dgm:cxn modelId="{25629597-7E58-4B4A-9C3C-3E90FAE117FD}" type="presParOf" srcId="{1666FB23-3BF7-45D6-BA8B-F3B1A26BFE9E}" destId="{C7EE899E-D3A5-43A6-93F8-5E3FAE9013F7}" srcOrd="0" destOrd="0" presId="urn:microsoft.com/office/officeart/2005/8/layout/radial6"/>
    <dgm:cxn modelId="{00C746A3-D6D5-405D-9B9C-421A901E57FF}" type="presParOf" srcId="{1666FB23-3BF7-45D6-BA8B-F3B1A26BFE9E}" destId="{988F8E15-BABB-4DB9-94DD-2BA57C66698B}" srcOrd="1" destOrd="0" presId="urn:microsoft.com/office/officeart/2005/8/layout/radial6"/>
    <dgm:cxn modelId="{0CEF5590-12B7-4660-B4B8-B2A42B902365}" type="presParOf" srcId="{1666FB23-3BF7-45D6-BA8B-F3B1A26BFE9E}" destId="{DB5A4A28-73F2-45CC-B39E-39F14A27EEF9}" srcOrd="2" destOrd="0" presId="urn:microsoft.com/office/officeart/2005/8/layout/radial6"/>
    <dgm:cxn modelId="{1CB0D3AE-2BF6-4076-9677-C0C1439BADD3}" type="presParOf" srcId="{1666FB23-3BF7-45D6-BA8B-F3B1A26BFE9E}" destId="{C9C28396-35EA-4E17-B13F-8A92E6756545}" srcOrd="3" destOrd="0" presId="urn:microsoft.com/office/officeart/2005/8/layout/radial6"/>
    <dgm:cxn modelId="{1393DF43-734B-42C7-8AEC-336A8C0CF03F}" type="presParOf" srcId="{1666FB23-3BF7-45D6-BA8B-F3B1A26BFE9E}" destId="{A657E8A2-C152-4CEA-B8EA-E8F24FB658F8}" srcOrd="4" destOrd="0" presId="urn:microsoft.com/office/officeart/2005/8/layout/radial6"/>
    <dgm:cxn modelId="{A92907FF-858E-44F8-8420-8849E280E424}" type="presParOf" srcId="{1666FB23-3BF7-45D6-BA8B-F3B1A26BFE9E}" destId="{FA0CB3AC-00A1-4824-B933-2B3A11F5AC78}" srcOrd="5" destOrd="0" presId="urn:microsoft.com/office/officeart/2005/8/layout/radial6"/>
    <dgm:cxn modelId="{CB90C0D3-EEA3-4B18-A17D-917F3FD0602C}" type="presParOf" srcId="{1666FB23-3BF7-45D6-BA8B-F3B1A26BFE9E}" destId="{FCE8648F-839D-46F4-B656-476A623D8C63}" srcOrd="6" destOrd="0" presId="urn:microsoft.com/office/officeart/2005/8/layout/radial6"/>
    <dgm:cxn modelId="{F168F568-6050-44A1-B09B-F9F851D73269}" type="presParOf" srcId="{1666FB23-3BF7-45D6-BA8B-F3B1A26BFE9E}" destId="{4E901AE8-8522-4E51-B4B7-EC09152B478F}" srcOrd="7" destOrd="0" presId="urn:microsoft.com/office/officeart/2005/8/layout/radial6"/>
    <dgm:cxn modelId="{39392E7C-4E95-466B-9F9F-A9D294D9C6F4}" type="presParOf" srcId="{1666FB23-3BF7-45D6-BA8B-F3B1A26BFE9E}" destId="{72FB4BC4-8EE9-4454-A14E-9503F99EBCCF}" srcOrd="8" destOrd="0" presId="urn:microsoft.com/office/officeart/2005/8/layout/radial6"/>
    <dgm:cxn modelId="{9DC99C99-3130-47F3-BFE8-9D5A49A28237}" type="presParOf" srcId="{1666FB23-3BF7-45D6-BA8B-F3B1A26BFE9E}" destId="{E64AE789-0202-4BAF-8CD3-C335BA06834A}" srcOrd="9" destOrd="0" presId="urn:microsoft.com/office/officeart/2005/8/layout/radial6"/>
    <dgm:cxn modelId="{61EBF057-F585-4583-AB32-59281F5F97D6}" type="presParOf" srcId="{1666FB23-3BF7-45D6-BA8B-F3B1A26BFE9E}" destId="{E3C3A18C-BE35-4FAB-A5CD-AA9148CC1103}" srcOrd="10" destOrd="0" presId="urn:microsoft.com/office/officeart/2005/8/layout/radial6"/>
    <dgm:cxn modelId="{7D38284F-8706-481E-8CFB-456FFCF70EB1}" type="presParOf" srcId="{1666FB23-3BF7-45D6-BA8B-F3B1A26BFE9E}" destId="{11C9456E-1F84-4BAC-B3B6-61B2159382A9}" srcOrd="11" destOrd="0" presId="urn:microsoft.com/office/officeart/2005/8/layout/radial6"/>
    <dgm:cxn modelId="{A98A2762-EBE1-43D2-977A-EDDECEA4934F}" type="presParOf" srcId="{1666FB23-3BF7-45D6-BA8B-F3B1A26BFE9E}" destId="{1B3EE1E0-9E4B-4DFA-8894-16AF5FD00AA3}" srcOrd="12" destOrd="0" presId="urn:microsoft.com/office/officeart/2005/8/layout/radial6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EF907-6EFC-444F-8C1C-909560A3C16B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580F809-CC1D-4018-B3CB-AD2CCF04E2E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Взаимодействия  всех сторон по исполнению Инвестиционного соглашения для реализации инвестиционного проекта в сроки, установленные  Инвестиционным соглашением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1C070B-E8D0-4187-A1F9-B62610A4D96C}" type="parTrans" cxnId="{7687B658-0E2F-4DAC-A448-1C5953489DB1}">
      <dgm:prSet/>
      <dgm:spPr/>
      <dgm:t>
        <a:bodyPr/>
        <a:lstStyle/>
        <a:p>
          <a:endParaRPr lang="ru-RU"/>
        </a:p>
      </dgm:t>
    </dgm:pt>
    <dgm:pt modelId="{4F9738BB-F85A-46B5-A15D-5D8FEEA323D6}" type="sibTrans" cxnId="{7687B658-0E2F-4DAC-A448-1C5953489DB1}">
      <dgm:prSet/>
      <dgm:spPr/>
      <dgm:t>
        <a:bodyPr/>
        <a:lstStyle/>
        <a:p>
          <a:endParaRPr lang="ru-RU"/>
        </a:p>
      </dgm:t>
    </dgm:pt>
    <dgm:pt modelId="{5D400510-F652-4EA8-BB9F-45FB10BD6CC1}" type="pres">
      <dgm:prSet presAssocID="{2A5EF907-6EFC-444F-8C1C-909560A3C1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2CD40ED-DA72-4DE6-8EA8-7A8670267103}" type="pres">
      <dgm:prSet presAssocID="{2A5EF907-6EFC-444F-8C1C-909560A3C16B}" presName="Name1" presStyleCnt="0"/>
      <dgm:spPr/>
      <dgm:t>
        <a:bodyPr/>
        <a:lstStyle/>
        <a:p>
          <a:endParaRPr lang="ru-RU"/>
        </a:p>
      </dgm:t>
    </dgm:pt>
    <dgm:pt modelId="{3773B8D7-CC25-44B4-8CCB-98098500466F}" type="pres">
      <dgm:prSet presAssocID="{2A5EF907-6EFC-444F-8C1C-909560A3C16B}" presName="cycle" presStyleCnt="0"/>
      <dgm:spPr/>
      <dgm:t>
        <a:bodyPr/>
        <a:lstStyle/>
        <a:p>
          <a:endParaRPr lang="ru-RU"/>
        </a:p>
      </dgm:t>
    </dgm:pt>
    <dgm:pt modelId="{642EA973-E252-4F09-B468-02175B0DB2CE}" type="pres">
      <dgm:prSet presAssocID="{2A5EF907-6EFC-444F-8C1C-909560A3C16B}" presName="srcNode" presStyleLbl="node1" presStyleIdx="0" presStyleCnt="1"/>
      <dgm:spPr/>
      <dgm:t>
        <a:bodyPr/>
        <a:lstStyle/>
        <a:p>
          <a:endParaRPr lang="ru-RU"/>
        </a:p>
      </dgm:t>
    </dgm:pt>
    <dgm:pt modelId="{649F5C65-1F55-4FAC-921C-CF73F3A7AB21}" type="pres">
      <dgm:prSet presAssocID="{2A5EF907-6EFC-444F-8C1C-909560A3C16B}" presName="conn" presStyleLbl="parChTrans1D2" presStyleIdx="0" presStyleCnt="1"/>
      <dgm:spPr/>
      <dgm:t>
        <a:bodyPr/>
        <a:lstStyle/>
        <a:p>
          <a:endParaRPr lang="ru-RU"/>
        </a:p>
      </dgm:t>
    </dgm:pt>
    <dgm:pt modelId="{CB64A662-3C74-4119-99E1-11D982A55EE3}" type="pres">
      <dgm:prSet presAssocID="{2A5EF907-6EFC-444F-8C1C-909560A3C16B}" presName="extraNode" presStyleLbl="node1" presStyleIdx="0" presStyleCnt="1"/>
      <dgm:spPr/>
      <dgm:t>
        <a:bodyPr/>
        <a:lstStyle/>
        <a:p>
          <a:endParaRPr lang="ru-RU"/>
        </a:p>
      </dgm:t>
    </dgm:pt>
    <dgm:pt modelId="{9B91A136-B22C-4CB8-9A23-54B3378AE328}" type="pres">
      <dgm:prSet presAssocID="{2A5EF907-6EFC-444F-8C1C-909560A3C16B}" presName="dstNode" presStyleLbl="node1" presStyleIdx="0" presStyleCnt="1"/>
      <dgm:spPr/>
      <dgm:t>
        <a:bodyPr/>
        <a:lstStyle/>
        <a:p>
          <a:endParaRPr lang="ru-RU"/>
        </a:p>
      </dgm:t>
    </dgm:pt>
    <dgm:pt modelId="{AB860AF2-4764-4C78-AB8D-F459D121A54C}" type="pres">
      <dgm:prSet presAssocID="{0580F809-CC1D-4018-B3CB-AD2CCF04E2EE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8BAEF-B93A-4A94-90E0-E324A4FF3457}" type="pres">
      <dgm:prSet presAssocID="{0580F809-CC1D-4018-B3CB-AD2CCF04E2EE}" presName="accent_1" presStyleCnt="0"/>
      <dgm:spPr/>
      <dgm:t>
        <a:bodyPr/>
        <a:lstStyle/>
        <a:p>
          <a:endParaRPr lang="ru-RU"/>
        </a:p>
      </dgm:t>
    </dgm:pt>
    <dgm:pt modelId="{CD1A5A4A-73DE-4BF8-B7E9-BE082A1DE3E3}" type="pres">
      <dgm:prSet presAssocID="{0580F809-CC1D-4018-B3CB-AD2CCF04E2EE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CB3CA8AE-0EC5-49D9-B2FE-B2DC5932251E}" type="presOf" srcId="{0580F809-CC1D-4018-B3CB-AD2CCF04E2EE}" destId="{AB860AF2-4764-4C78-AB8D-F459D121A54C}" srcOrd="0" destOrd="0" presId="urn:microsoft.com/office/officeart/2008/layout/VerticalCurvedList"/>
    <dgm:cxn modelId="{BE72E2A9-CD68-4F58-A6D7-79206CA6178D}" type="presOf" srcId="{4F9738BB-F85A-46B5-A15D-5D8FEEA323D6}" destId="{649F5C65-1F55-4FAC-921C-CF73F3A7AB21}" srcOrd="0" destOrd="0" presId="urn:microsoft.com/office/officeart/2008/layout/VerticalCurvedList"/>
    <dgm:cxn modelId="{26D5BB68-85DB-4AC7-BB64-E01F32830CFF}" type="presOf" srcId="{2A5EF907-6EFC-444F-8C1C-909560A3C16B}" destId="{5D400510-F652-4EA8-BB9F-45FB10BD6CC1}" srcOrd="0" destOrd="0" presId="urn:microsoft.com/office/officeart/2008/layout/VerticalCurvedList"/>
    <dgm:cxn modelId="{7687B658-0E2F-4DAC-A448-1C5953489DB1}" srcId="{2A5EF907-6EFC-444F-8C1C-909560A3C16B}" destId="{0580F809-CC1D-4018-B3CB-AD2CCF04E2EE}" srcOrd="0" destOrd="0" parTransId="{D41C070B-E8D0-4187-A1F9-B62610A4D96C}" sibTransId="{4F9738BB-F85A-46B5-A15D-5D8FEEA323D6}"/>
    <dgm:cxn modelId="{9E83A2F1-20EA-41DB-9A33-A2C307EDAE18}" type="presParOf" srcId="{5D400510-F652-4EA8-BB9F-45FB10BD6CC1}" destId="{42CD40ED-DA72-4DE6-8EA8-7A8670267103}" srcOrd="0" destOrd="0" presId="urn:microsoft.com/office/officeart/2008/layout/VerticalCurvedList"/>
    <dgm:cxn modelId="{7140B469-54B5-49D1-9B60-8F3D81FF1364}" type="presParOf" srcId="{42CD40ED-DA72-4DE6-8EA8-7A8670267103}" destId="{3773B8D7-CC25-44B4-8CCB-98098500466F}" srcOrd="0" destOrd="0" presId="urn:microsoft.com/office/officeart/2008/layout/VerticalCurvedList"/>
    <dgm:cxn modelId="{68EB7CAE-E434-40AD-A092-7459BEED3BFC}" type="presParOf" srcId="{3773B8D7-CC25-44B4-8CCB-98098500466F}" destId="{642EA973-E252-4F09-B468-02175B0DB2CE}" srcOrd="0" destOrd="0" presId="urn:microsoft.com/office/officeart/2008/layout/VerticalCurvedList"/>
    <dgm:cxn modelId="{86BADE0E-AEED-43A3-8B3F-14AD76051674}" type="presParOf" srcId="{3773B8D7-CC25-44B4-8CCB-98098500466F}" destId="{649F5C65-1F55-4FAC-921C-CF73F3A7AB21}" srcOrd="1" destOrd="0" presId="urn:microsoft.com/office/officeart/2008/layout/VerticalCurvedList"/>
    <dgm:cxn modelId="{D618828E-E4D2-4AC3-BE2C-859464C24C30}" type="presParOf" srcId="{3773B8D7-CC25-44B4-8CCB-98098500466F}" destId="{CB64A662-3C74-4119-99E1-11D982A55EE3}" srcOrd="2" destOrd="0" presId="urn:microsoft.com/office/officeart/2008/layout/VerticalCurvedList"/>
    <dgm:cxn modelId="{AF4501F2-55AA-4F3C-937F-7948CD89D54E}" type="presParOf" srcId="{3773B8D7-CC25-44B4-8CCB-98098500466F}" destId="{9B91A136-B22C-4CB8-9A23-54B3378AE328}" srcOrd="3" destOrd="0" presId="urn:microsoft.com/office/officeart/2008/layout/VerticalCurvedList"/>
    <dgm:cxn modelId="{1F65E847-96FD-4D4E-8805-D87A4C1F126B}" type="presParOf" srcId="{42CD40ED-DA72-4DE6-8EA8-7A8670267103}" destId="{AB860AF2-4764-4C78-AB8D-F459D121A54C}" srcOrd="1" destOrd="0" presId="urn:microsoft.com/office/officeart/2008/layout/VerticalCurvedList"/>
    <dgm:cxn modelId="{9B360152-3CAB-4677-8C1F-3C1D9548E01C}" type="presParOf" srcId="{42CD40ED-DA72-4DE6-8EA8-7A8670267103}" destId="{0FB8BAEF-B93A-4A94-90E0-E324A4FF3457}" srcOrd="2" destOrd="0" presId="urn:microsoft.com/office/officeart/2008/layout/VerticalCurvedList"/>
    <dgm:cxn modelId="{091306E2-46FD-4046-90CA-B523E848AA3F}" type="presParOf" srcId="{0FB8BAEF-B93A-4A94-90E0-E324A4FF3457}" destId="{CD1A5A4A-73DE-4BF8-B7E9-BE082A1DE3E3}" srcOrd="0" destOrd="0" presId="urn:microsoft.com/office/officeart/2008/layout/VerticalCurvedLis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EF907-6EFC-444F-8C1C-909560A3C16B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580F809-CC1D-4018-B3CB-AD2CCF04E2EE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Оргкомитет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1C070B-E8D0-4187-A1F9-B62610A4D96C}" type="parTrans" cxnId="{7687B658-0E2F-4DAC-A448-1C5953489DB1}">
      <dgm:prSet/>
      <dgm:spPr/>
      <dgm:t>
        <a:bodyPr/>
        <a:lstStyle/>
        <a:p>
          <a:endParaRPr lang="ru-RU"/>
        </a:p>
      </dgm:t>
    </dgm:pt>
    <dgm:pt modelId="{4F9738BB-F85A-46B5-A15D-5D8FEEA323D6}" type="sibTrans" cxnId="{7687B658-0E2F-4DAC-A448-1C5953489DB1}">
      <dgm:prSet/>
      <dgm:spPr/>
      <dgm:t>
        <a:bodyPr/>
        <a:lstStyle/>
        <a:p>
          <a:endParaRPr lang="ru-RU"/>
        </a:p>
      </dgm:t>
    </dgm:pt>
    <dgm:pt modelId="{C42C4BBE-A6DA-498F-A5A9-03EA55F499FC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пакета документов по исполнению инвестиционного соглашения  от всех участников Инвестиционного соглашения (Этап1 и Этап 2)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48A22A1-FC9A-449D-982E-94C4BA0391E8}" type="parTrans" cxnId="{36CB9B70-9257-489B-9129-3B91DA942B75}">
      <dgm:prSet/>
      <dgm:spPr/>
      <dgm:t>
        <a:bodyPr/>
        <a:lstStyle/>
        <a:p>
          <a:endParaRPr lang="ru-RU"/>
        </a:p>
      </dgm:t>
    </dgm:pt>
    <dgm:pt modelId="{E4D01D23-95DA-41BA-8DB9-3E925BA94BAD}" type="sibTrans" cxnId="{36CB9B70-9257-489B-9129-3B91DA942B75}">
      <dgm:prSet/>
      <dgm:spPr/>
      <dgm:t>
        <a:bodyPr/>
        <a:lstStyle/>
        <a:p>
          <a:endParaRPr lang="ru-RU"/>
        </a:p>
      </dgm:t>
    </dgm:pt>
    <dgm:pt modelId="{5D0B2B3C-A5BB-4B90-854B-A6BFC0AD4254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Предоставление сформированного пакета документов согласно Альбома Форм п.5.4.3 в Управление по работе с субъектами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107316-6753-49DD-B391-151F4964E2D3}" type="parTrans" cxnId="{3D1A8E80-0368-4418-8BFF-EF4377CE30D0}">
      <dgm:prSet/>
      <dgm:spPr/>
      <dgm:t>
        <a:bodyPr/>
        <a:lstStyle/>
        <a:p>
          <a:endParaRPr lang="ru-RU"/>
        </a:p>
      </dgm:t>
    </dgm:pt>
    <dgm:pt modelId="{4377E113-6466-43C8-B750-DC3E167C5D61}" type="sibTrans" cxnId="{3D1A8E80-0368-4418-8BFF-EF4377CE30D0}">
      <dgm:prSet/>
      <dgm:spPr/>
      <dgm:t>
        <a:bodyPr/>
        <a:lstStyle/>
        <a:p>
          <a:endParaRPr lang="ru-RU"/>
        </a:p>
      </dgm:t>
    </dgm:pt>
    <dgm:pt modelId="{5D400510-F652-4EA8-BB9F-45FB10BD6CC1}" type="pres">
      <dgm:prSet presAssocID="{2A5EF907-6EFC-444F-8C1C-909560A3C1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2CD40ED-DA72-4DE6-8EA8-7A8670267103}" type="pres">
      <dgm:prSet presAssocID="{2A5EF907-6EFC-444F-8C1C-909560A3C16B}" presName="Name1" presStyleCnt="0"/>
      <dgm:spPr/>
      <dgm:t>
        <a:bodyPr/>
        <a:lstStyle/>
        <a:p>
          <a:endParaRPr lang="ru-RU"/>
        </a:p>
      </dgm:t>
    </dgm:pt>
    <dgm:pt modelId="{3773B8D7-CC25-44B4-8CCB-98098500466F}" type="pres">
      <dgm:prSet presAssocID="{2A5EF907-6EFC-444F-8C1C-909560A3C16B}" presName="cycle" presStyleCnt="0"/>
      <dgm:spPr/>
      <dgm:t>
        <a:bodyPr/>
        <a:lstStyle/>
        <a:p>
          <a:endParaRPr lang="ru-RU"/>
        </a:p>
      </dgm:t>
    </dgm:pt>
    <dgm:pt modelId="{642EA973-E252-4F09-B468-02175B0DB2CE}" type="pres">
      <dgm:prSet presAssocID="{2A5EF907-6EFC-444F-8C1C-909560A3C16B}" presName="srcNode" presStyleLbl="node1" presStyleIdx="0" presStyleCnt="3"/>
      <dgm:spPr/>
      <dgm:t>
        <a:bodyPr/>
        <a:lstStyle/>
        <a:p>
          <a:endParaRPr lang="ru-RU"/>
        </a:p>
      </dgm:t>
    </dgm:pt>
    <dgm:pt modelId="{649F5C65-1F55-4FAC-921C-CF73F3A7AB21}" type="pres">
      <dgm:prSet presAssocID="{2A5EF907-6EFC-444F-8C1C-909560A3C16B}" presName="conn" presStyleLbl="parChTrans1D2" presStyleIdx="0" presStyleCnt="1" custFlipHor="1" custScaleX="138736" custScaleY="118005" custLinFactNeighborX="79585" custLinFactNeighborY="0"/>
      <dgm:spPr/>
      <dgm:t>
        <a:bodyPr/>
        <a:lstStyle/>
        <a:p>
          <a:endParaRPr lang="ru-RU"/>
        </a:p>
      </dgm:t>
    </dgm:pt>
    <dgm:pt modelId="{CB64A662-3C74-4119-99E1-11D982A55EE3}" type="pres">
      <dgm:prSet presAssocID="{2A5EF907-6EFC-444F-8C1C-909560A3C16B}" presName="extraNode" presStyleLbl="node1" presStyleIdx="0" presStyleCnt="3"/>
      <dgm:spPr/>
      <dgm:t>
        <a:bodyPr/>
        <a:lstStyle/>
        <a:p>
          <a:endParaRPr lang="ru-RU"/>
        </a:p>
      </dgm:t>
    </dgm:pt>
    <dgm:pt modelId="{9B91A136-B22C-4CB8-9A23-54B3378AE328}" type="pres">
      <dgm:prSet presAssocID="{2A5EF907-6EFC-444F-8C1C-909560A3C16B}" presName="dstNode" presStyleLbl="node1" presStyleIdx="0" presStyleCnt="3"/>
      <dgm:spPr/>
      <dgm:t>
        <a:bodyPr/>
        <a:lstStyle/>
        <a:p>
          <a:endParaRPr lang="ru-RU"/>
        </a:p>
      </dgm:t>
    </dgm:pt>
    <dgm:pt modelId="{AB860AF2-4764-4C78-AB8D-F459D121A54C}" type="pres">
      <dgm:prSet presAssocID="{0580F809-CC1D-4018-B3CB-AD2CCF04E2E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8BAEF-B93A-4A94-90E0-E324A4FF3457}" type="pres">
      <dgm:prSet presAssocID="{0580F809-CC1D-4018-B3CB-AD2CCF04E2EE}" presName="accent_1" presStyleCnt="0"/>
      <dgm:spPr/>
      <dgm:t>
        <a:bodyPr/>
        <a:lstStyle/>
        <a:p>
          <a:endParaRPr lang="ru-RU"/>
        </a:p>
      </dgm:t>
    </dgm:pt>
    <dgm:pt modelId="{CD1A5A4A-73DE-4BF8-B7E9-BE082A1DE3E3}" type="pres">
      <dgm:prSet presAssocID="{0580F809-CC1D-4018-B3CB-AD2CCF04E2EE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C96CB7B1-15AC-4046-AABB-66B67FDDA2EF}" type="pres">
      <dgm:prSet presAssocID="{C42C4BBE-A6DA-498F-A5A9-03EA55F499F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5D310-6EBB-4E92-A5D8-2BEA6ACFEAB2}" type="pres">
      <dgm:prSet presAssocID="{C42C4BBE-A6DA-498F-A5A9-03EA55F499FC}" presName="accent_2" presStyleCnt="0"/>
      <dgm:spPr/>
    </dgm:pt>
    <dgm:pt modelId="{CECDC2AA-89B6-4112-8B4A-4032B1F42568}" type="pres">
      <dgm:prSet presAssocID="{C42C4BBE-A6DA-498F-A5A9-03EA55F499FC}" presName="accentRepeatNode" presStyleLbl="solidFgAcc1" presStyleIdx="1" presStyleCnt="3"/>
      <dgm:spPr/>
    </dgm:pt>
    <dgm:pt modelId="{91223F48-DAC6-45E0-A3AE-B68DF39C4984}" type="pres">
      <dgm:prSet presAssocID="{5D0B2B3C-A5BB-4B90-854B-A6BFC0AD425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FD7DC-E7AD-47F1-907F-D7676A333C2F}" type="pres">
      <dgm:prSet presAssocID="{5D0B2B3C-A5BB-4B90-854B-A6BFC0AD4254}" presName="accent_3" presStyleCnt="0"/>
      <dgm:spPr/>
    </dgm:pt>
    <dgm:pt modelId="{E41C7B19-4936-4684-BD46-FB93F3B70942}" type="pres">
      <dgm:prSet presAssocID="{5D0B2B3C-A5BB-4B90-854B-A6BFC0AD4254}" presName="accentRepeatNode" presStyleLbl="solidFgAcc1" presStyleIdx="2" presStyleCnt="3"/>
      <dgm:spPr/>
    </dgm:pt>
  </dgm:ptLst>
  <dgm:cxnLst>
    <dgm:cxn modelId="{B2F666E8-CBB7-4635-8062-4D85AB34F87C}" type="presOf" srcId="{5D0B2B3C-A5BB-4B90-854B-A6BFC0AD4254}" destId="{91223F48-DAC6-45E0-A3AE-B68DF39C4984}" srcOrd="0" destOrd="0" presId="urn:microsoft.com/office/officeart/2008/layout/VerticalCurvedList"/>
    <dgm:cxn modelId="{8EB20448-6D24-4770-B491-271EB8118547}" type="presOf" srcId="{4F9738BB-F85A-46B5-A15D-5D8FEEA323D6}" destId="{649F5C65-1F55-4FAC-921C-CF73F3A7AB21}" srcOrd="0" destOrd="0" presId="urn:microsoft.com/office/officeart/2008/layout/VerticalCurvedList"/>
    <dgm:cxn modelId="{B16BA957-6172-4022-BE98-B8608A957021}" type="presOf" srcId="{0580F809-CC1D-4018-B3CB-AD2CCF04E2EE}" destId="{AB860AF2-4764-4C78-AB8D-F459D121A54C}" srcOrd="0" destOrd="0" presId="urn:microsoft.com/office/officeart/2008/layout/VerticalCurvedList"/>
    <dgm:cxn modelId="{CB839594-E9E4-4A0A-80BB-292079713F7F}" type="presOf" srcId="{2A5EF907-6EFC-444F-8C1C-909560A3C16B}" destId="{5D400510-F652-4EA8-BB9F-45FB10BD6CC1}" srcOrd="0" destOrd="0" presId="urn:microsoft.com/office/officeart/2008/layout/VerticalCurvedList"/>
    <dgm:cxn modelId="{36CB9B70-9257-489B-9129-3B91DA942B75}" srcId="{2A5EF907-6EFC-444F-8C1C-909560A3C16B}" destId="{C42C4BBE-A6DA-498F-A5A9-03EA55F499FC}" srcOrd="1" destOrd="0" parTransId="{A48A22A1-FC9A-449D-982E-94C4BA0391E8}" sibTransId="{E4D01D23-95DA-41BA-8DB9-3E925BA94BAD}"/>
    <dgm:cxn modelId="{7687B658-0E2F-4DAC-A448-1C5953489DB1}" srcId="{2A5EF907-6EFC-444F-8C1C-909560A3C16B}" destId="{0580F809-CC1D-4018-B3CB-AD2CCF04E2EE}" srcOrd="0" destOrd="0" parTransId="{D41C070B-E8D0-4187-A1F9-B62610A4D96C}" sibTransId="{4F9738BB-F85A-46B5-A15D-5D8FEEA323D6}"/>
    <dgm:cxn modelId="{455A769A-0F3C-46C5-8190-6DCE3F3FE4A5}" type="presOf" srcId="{C42C4BBE-A6DA-498F-A5A9-03EA55F499FC}" destId="{C96CB7B1-15AC-4046-AABB-66B67FDDA2EF}" srcOrd="0" destOrd="0" presId="urn:microsoft.com/office/officeart/2008/layout/VerticalCurvedList"/>
    <dgm:cxn modelId="{3D1A8E80-0368-4418-8BFF-EF4377CE30D0}" srcId="{2A5EF907-6EFC-444F-8C1C-909560A3C16B}" destId="{5D0B2B3C-A5BB-4B90-854B-A6BFC0AD4254}" srcOrd="2" destOrd="0" parTransId="{18107316-6753-49DD-B391-151F4964E2D3}" sibTransId="{4377E113-6466-43C8-B750-DC3E167C5D61}"/>
    <dgm:cxn modelId="{7A8A5830-476B-479E-9F00-EA9F61686DD8}" type="presParOf" srcId="{5D400510-F652-4EA8-BB9F-45FB10BD6CC1}" destId="{42CD40ED-DA72-4DE6-8EA8-7A8670267103}" srcOrd="0" destOrd="0" presId="urn:microsoft.com/office/officeart/2008/layout/VerticalCurvedList"/>
    <dgm:cxn modelId="{7D3DDC0D-B1B7-4E38-AB8C-F5BF392D147A}" type="presParOf" srcId="{42CD40ED-DA72-4DE6-8EA8-7A8670267103}" destId="{3773B8D7-CC25-44B4-8CCB-98098500466F}" srcOrd="0" destOrd="0" presId="urn:microsoft.com/office/officeart/2008/layout/VerticalCurvedList"/>
    <dgm:cxn modelId="{101EA1D9-D6D5-4048-AA51-B2F62BD9F36D}" type="presParOf" srcId="{3773B8D7-CC25-44B4-8CCB-98098500466F}" destId="{642EA973-E252-4F09-B468-02175B0DB2CE}" srcOrd="0" destOrd="0" presId="urn:microsoft.com/office/officeart/2008/layout/VerticalCurvedList"/>
    <dgm:cxn modelId="{D407E2B6-9723-41EA-8893-5665DCCF9AB4}" type="presParOf" srcId="{3773B8D7-CC25-44B4-8CCB-98098500466F}" destId="{649F5C65-1F55-4FAC-921C-CF73F3A7AB21}" srcOrd="1" destOrd="0" presId="urn:microsoft.com/office/officeart/2008/layout/VerticalCurvedList"/>
    <dgm:cxn modelId="{53B7387C-1662-4533-B229-621CD3EB909E}" type="presParOf" srcId="{3773B8D7-CC25-44B4-8CCB-98098500466F}" destId="{CB64A662-3C74-4119-99E1-11D982A55EE3}" srcOrd="2" destOrd="0" presId="urn:microsoft.com/office/officeart/2008/layout/VerticalCurvedList"/>
    <dgm:cxn modelId="{91879164-7B56-4880-AA84-C73F028AE651}" type="presParOf" srcId="{3773B8D7-CC25-44B4-8CCB-98098500466F}" destId="{9B91A136-B22C-4CB8-9A23-54B3378AE328}" srcOrd="3" destOrd="0" presId="urn:microsoft.com/office/officeart/2008/layout/VerticalCurvedList"/>
    <dgm:cxn modelId="{2DB823B5-6F8C-4E9F-A789-ED0DB2D21E38}" type="presParOf" srcId="{42CD40ED-DA72-4DE6-8EA8-7A8670267103}" destId="{AB860AF2-4764-4C78-AB8D-F459D121A54C}" srcOrd="1" destOrd="0" presId="urn:microsoft.com/office/officeart/2008/layout/VerticalCurvedList"/>
    <dgm:cxn modelId="{39EAC1CB-E1AA-47D7-A3CA-B9E29D8515BB}" type="presParOf" srcId="{42CD40ED-DA72-4DE6-8EA8-7A8670267103}" destId="{0FB8BAEF-B93A-4A94-90E0-E324A4FF3457}" srcOrd="2" destOrd="0" presId="urn:microsoft.com/office/officeart/2008/layout/VerticalCurvedList"/>
    <dgm:cxn modelId="{15E29A6D-C48B-41DC-B5AC-60AC32441F35}" type="presParOf" srcId="{0FB8BAEF-B93A-4A94-90E0-E324A4FF3457}" destId="{CD1A5A4A-73DE-4BF8-B7E9-BE082A1DE3E3}" srcOrd="0" destOrd="0" presId="urn:microsoft.com/office/officeart/2008/layout/VerticalCurvedList"/>
    <dgm:cxn modelId="{247F413B-6EF6-45EE-B6A2-8BF2D1622AED}" type="presParOf" srcId="{42CD40ED-DA72-4DE6-8EA8-7A8670267103}" destId="{C96CB7B1-15AC-4046-AABB-66B67FDDA2EF}" srcOrd="3" destOrd="0" presId="urn:microsoft.com/office/officeart/2008/layout/VerticalCurvedList"/>
    <dgm:cxn modelId="{F46185EA-C56A-4729-9B25-EF4D539DEA06}" type="presParOf" srcId="{42CD40ED-DA72-4DE6-8EA8-7A8670267103}" destId="{0015D310-6EBB-4E92-A5D8-2BEA6ACFEAB2}" srcOrd="4" destOrd="0" presId="urn:microsoft.com/office/officeart/2008/layout/VerticalCurvedList"/>
    <dgm:cxn modelId="{43C7E0AF-8B81-45DF-9282-9088DC8F56D8}" type="presParOf" srcId="{0015D310-6EBB-4E92-A5D8-2BEA6ACFEAB2}" destId="{CECDC2AA-89B6-4112-8B4A-4032B1F42568}" srcOrd="0" destOrd="0" presId="urn:microsoft.com/office/officeart/2008/layout/VerticalCurvedList"/>
    <dgm:cxn modelId="{92C252E6-2F5B-4B39-ADA5-3FB4D73F6888}" type="presParOf" srcId="{42CD40ED-DA72-4DE6-8EA8-7A8670267103}" destId="{91223F48-DAC6-45E0-A3AE-B68DF39C4984}" srcOrd="5" destOrd="0" presId="urn:microsoft.com/office/officeart/2008/layout/VerticalCurvedList"/>
    <dgm:cxn modelId="{04CC0107-7D64-464E-97B4-7942EDAFEBF4}" type="presParOf" srcId="{42CD40ED-DA72-4DE6-8EA8-7A8670267103}" destId="{E29FD7DC-E7AD-47F1-907F-D7676A333C2F}" srcOrd="6" destOrd="0" presId="urn:microsoft.com/office/officeart/2008/layout/VerticalCurvedList"/>
    <dgm:cxn modelId="{715E69D3-EAE5-48C9-B2EA-6E4BA6975A3F}" type="presParOf" srcId="{E29FD7DC-E7AD-47F1-907F-D7676A333C2F}" destId="{E41C7B19-4936-4684-BD46-FB93F3B70942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322FB-5BC9-4BA5-AF7A-7F5FD57E927F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0EE7E-0248-475E-A975-51FA8517B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AR_STYLE_2013_B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640" y="104780"/>
            <a:ext cx="7602408" cy="5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="1">
                <a:solidFill>
                  <a:srgbClr val="2E8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68348" y="44624"/>
            <a:ext cx="1046462" cy="818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 bwMode="auto">
          <a:xfrm>
            <a:off x="179519" y="634024"/>
            <a:ext cx="76928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782" y="89281"/>
            <a:ext cx="2904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 bwMode="auto">
          <a:xfrm>
            <a:off x="8462965" y="607827"/>
            <a:ext cx="5000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7702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075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7BE5-E876-440E-B6E8-48C850545B0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897B-90D8-4BCA-845F-8AFA3D229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8"/>
            <a:ext cx="7992888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b="0" smtClean="0">
                <a:latin typeface="Times New Roman" pitchFamily="18" charset="0"/>
                <a:cs typeface="Times New Roman" pitchFamily="18" charset="0"/>
              </a:rPr>
              <a:t>Новые возможности реализации инвестиционных проектов </a:t>
            </a:r>
            <a:br>
              <a:rPr sz="2000" b="0" smtClean="0">
                <a:latin typeface="Times New Roman" pitchFamily="18" charset="0"/>
                <a:cs typeface="Times New Roman" pitchFamily="18" charset="0"/>
              </a:rPr>
            </a:br>
            <a:r>
              <a:rPr sz="2000" b="0" smtClean="0">
                <a:latin typeface="Times New Roman" pitchFamily="18" charset="0"/>
                <a:cs typeface="Times New Roman" pitchFamily="18" charset="0"/>
              </a:rPr>
              <a:t>в условиях нестабильной экономической ситуации</a:t>
            </a: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16832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этапы исполнения инвестиционного соглашения.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Типовые ошибки при его исполнении </a:t>
            </a:r>
            <a:endParaRPr lang="ru-RU" sz="1600" b="1" u="sng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437112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по работе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субъектами РФ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ОАО «Сбербанк России»</a:t>
            </a:r>
          </a:p>
          <a:p>
            <a:pPr algn="r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Оргкомитет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«Ежегодная общественная премия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«Регионы – устойчивое развитие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Курлович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2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642910" y="104780"/>
            <a:ext cx="6978262" cy="529249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Инвестиционное соглашение (шаги Участников на каждом Этапе)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2419956234"/>
              </p:ext>
            </p:extLst>
          </p:nvPr>
        </p:nvGraphicFramePr>
        <p:xfrm>
          <a:off x="323528" y="1124744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42910" y="946176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 smtClean="0">
                <a:ln w="9000" cmpd="sng">
                  <a:solidFill>
                    <a:srgbClr val="8EBB1C"/>
                  </a:solidFill>
                  <a:prstDash val="solid"/>
                </a:ln>
                <a:solidFill>
                  <a:srgbClr val="8EBB1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Этап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1868" y="55397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 smtClean="0">
                <a:ln w="9000" cmpd="sng">
                  <a:solidFill>
                    <a:srgbClr val="8EBB1C"/>
                  </a:solidFill>
                  <a:prstDash val="solid"/>
                </a:ln>
                <a:gradFill flip="none" rotWithShape="1">
                  <a:gsLst>
                    <a:gs pos="32000">
                      <a:srgbClr val="8EBB1C"/>
                    </a:gs>
                    <a:gs pos="67000">
                      <a:srgbClr val="FF6600"/>
                    </a:gs>
                  </a:gsLst>
                  <a:lin ang="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Этап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86072" y="85723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Этап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952" y="1961272"/>
            <a:ext cx="3035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Разработка ПСД (Приложение к ИС)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Создание Спецкомпании (Открытие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/с в ГОСБ) (Приложение к ИС)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Создание Координационного совета (Приложение к ИС)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Спецкомпанией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 Генерального соглашения на выполнение функций технического заказчика (Приложение к ИС)</a:t>
            </a:r>
            <a:endParaRPr lang="en-US" sz="125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Спецкомапнией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векселей Банка на период проектирования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Подача документов в ОСВ Субъекта РФ (государственная поддержка)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Подписание Акта исполнения Этапа 1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03848" y="112547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Организационный: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78" y="1571612"/>
            <a:ext cx="28803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Согласование контрагентов по проекту (между Инвестором и Инициатором проекта) Заключение гражданско-правовых документов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 долей участия  со-инвестора и Инициатора проекта в Уставном капитале Спецкомпании  из расчета ранее понесенных затрат сторонами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Приобретение векселей на сумму уплаты процентов 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Подписание Дополнительного соглашения к инвестиционному соглашению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Подписание Приложений к Инвестиционному соглашению:</a:t>
            </a:r>
          </a:p>
          <a:p>
            <a:pPr marL="639763" lvl="1" indent="-182563" algn="just">
              <a:buFont typeface="Arial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работ и объектов, создаваемых по настоящему Соглашению</a:t>
            </a:r>
          </a:p>
          <a:p>
            <a:pPr marL="639763" lvl="1" indent="-182563" algn="just">
              <a:buFont typeface="Arial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Общий технологический процесс и Схема планировочной организации земельных участков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Подписание всеми сторонами Акта выполнения Этапа 2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Вхождение со-инвестора в Уставный капитал общества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Подписание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Спецкомпанией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кредитного договора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6588" y="1428736"/>
            <a:ext cx="2737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Строительство объекта:</a:t>
            </a:r>
            <a:endParaRPr lang="ru-RU" sz="1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37494" y="2000240"/>
            <a:ext cx="2463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СМР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Поставка, монтаж, запуск  оборудования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Ввод объекта в эксплуатацию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58016" y="4071942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 smtClean="0">
                <a:ln w="9000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Этап 4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63680" y="464344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Заключительный:</a:t>
            </a:r>
            <a:endParaRPr lang="ru-RU" sz="1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415465"/>
            <a:ext cx="3286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Проектирование и планирование: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36568" y="4929198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Эксплуатация объекта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Возврат долгового финансирования Банку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Возврат средств со-инвестору</a:t>
            </a:r>
          </a:p>
          <a:p>
            <a:pPr marL="182563" indent="-182563" algn="just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Выход на показатели проекта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072074"/>
            <a:ext cx="1534159" cy="153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642910" y="104780"/>
            <a:ext cx="6978262" cy="529249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Процессы Инвестиционного Соглашения (Этап 1  Этап 2)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2043596"/>
              </p:ext>
            </p:extLst>
          </p:nvPr>
        </p:nvGraphicFramePr>
        <p:xfrm>
          <a:off x="1" y="633584"/>
          <a:ext cx="9143998" cy="6182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2"/>
                <a:gridCol w="285733"/>
                <a:gridCol w="357190"/>
                <a:gridCol w="357190"/>
                <a:gridCol w="357190"/>
                <a:gridCol w="285752"/>
                <a:gridCol w="285752"/>
                <a:gridCol w="357190"/>
                <a:gridCol w="357190"/>
                <a:gridCol w="4214809"/>
              </a:tblGrid>
              <a:tr h="234834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Этап 1</a:t>
                      </a:r>
                      <a:endParaRPr lang="ru-RU" sz="10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Этап 2</a:t>
                      </a:r>
                      <a:endParaRPr lang="ru-RU" sz="10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70">
                <a:tc vMerge="1">
                  <a:txBody>
                    <a:bodyPr/>
                    <a:lstStyle/>
                    <a:p>
                      <a:endParaRPr lang="ru-RU" sz="11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9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882">
                <a:tc>
                  <a:txBody>
                    <a:bodyPr/>
                    <a:lstStyle/>
                    <a:p>
                      <a:pPr algn="just"/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проектно – сметной документации</a:t>
                      </a:r>
                    </a:p>
                    <a:p>
                      <a:pPr algn="just"/>
                      <a:endParaRPr lang="ru-RU" sz="1000" i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Спецкомпании</a:t>
                      </a:r>
                      <a:endParaRPr lang="ru-RU" sz="100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FC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Подписание Договора на разработку ПСД (Приложение к ИС)</a:t>
                      </a:r>
                    </a:p>
                    <a:p>
                      <a:pPr marL="0" indent="0" algn="just">
                        <a:buFont typeface="Arial" pitchFamily="34" charset="0"/>
                        <a:buChar char="•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ИРД для проектирования</a:t>
                      </a:r>
                    </a:p>
                    <a:p>
                      <a:pPr marL="0" indent="0" algn="just">
                        <a:buFont typeface="Arial" pitchFamily="34" charset="0"/>
                        <a:buChar char="•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«Задания на проектирование»</a:t>
                      </a:r>
                    </a:p>
                    <a:p>
                      <a:pPr marL="0" indent="0" algn="just">
                        <a:buFont typeface="Arial" pitchFamily="34" charset="0"/>
                        <a:buChar char="•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«Календарного графика разработки ПСД»</a:t>
                      </a:r>
                    </a:p>
                    <a:p>
                      <a:pPr marL="0" indent="0" algn="just">
                        <a:buFont typeface="Arial" pitchFamily="34" charset="0"/>
                        <a:buChar char="•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 всеми сторонами разработку ПСД</a:t>
                      </a:r>
                    </a:p>
                    <a:p>
                      <a:pPr marL="0" indent="0" algn="just">
                        <a:buFont typeface="Arial" pitchFamily="34" charset="0"/>
                        <a:buChar char="•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положительной Экспертизы по проекту</a:t>
                      </a:r>
                    </a:p>
                    <a:p>
                      <a:pPr marL="0" indent="0" algn="just">
                        <a:buFont typeface="Arial" pitchFamily="34" charset="0"/>
                        <a:buChar char="•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Сводно – сметного расчета по проекту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FC9"/>
                    </a:solidFill>
                  </a:tcPr>
                </a:tc>
              </a:tr>
              <a:tr h="3949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Подписание Генерального соглашения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разработки</a:t>
                      </a:r>
                      <a:r>
                        <a:rPr lang="ru-RU" sz="1000" i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проектно – сметной документации</a:t>
                      </a:r>
                      <a:endParaRPr lang="ru-RU" sz="1000" i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FC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Подписание генерального соглашения на выполнение функций технического заказчика   по проекту (поручителя на инвестиционной фазе)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Подписание Приложения №1 «Протокол договорной цены»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Подписание приложение График выполнение работ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Подписание Приложения График финансирования выполнения работ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FC9"/>
                    </a:solidFill>
                  </a:tcPr>
                </a:tc>
              </a:tr>
              <a:tr h="6526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документов на получение государственной поддержки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FC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документов 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списка документов, необходимого для формирования для получения государственной поддержки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пакета документов по возможной государственной поддержки  для предоставления в рамках п.5.4.3 Схемы взаимодействия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FC9"/>
                    </a:solidFill>
                  </a:tcPr>
                </a:tc>
              </a:tr>
              <a:tr h="7374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Перерасчет финансовой модели по проекту для внесения изменений в Инвестиционное</a:t>
                      </a:r>
                      <a:r>
                        <a:rPr lang="ru-RU" sz="1000" i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соглашения и приложения </a:t>
                      </a:r>
                      <a:endParaRPr lang="ru-RU" sz="100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900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374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Подписание Приложений к Инвестиционному соглашению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Подписание Дополнительного  соглашения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Подписание Акта выполнение</a:t>
                      </a:r>
                      <a:r>
                        <a:rPr lang="ru-RU" sz="1000" i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FC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Подписание всех необходимых Дополнительных соглашений и Приложений к Инвестиционному соглашению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FC9"/>
                    </a:solidFill>
                  </a:tcPr>
                </a:tc>
              </a:tr>
              <a:tr h="6380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пакета документов согласно Схемы взаимодействия п.5.4.3 для рассмотрения</a:t>
                      </a:r>
                      <a:endParaRPr lang="ru-RU" sz="100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пакета документов по факту исполнения Этапов инвестиционного соглашения всеми сторонами 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374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Рассмотрение Проекта стороной по Инвестиционному соглашению (Банком)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Подписание Приложений к Инвестиционному соглашению</a:t>
                      </a:r>
                      <a:endParaRPr lang="ru-RU" sz="100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 на Комитете Банк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Подписание Кредитного договора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Подписание договора купли-продажи долей в уставном капитале Спецкомпании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выкупа долей Предприятием у Инвестора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900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357422" y="1285860"/>
            <a:ext cx="1214446" cy="1588"/>
          </a:xfrm>
          <a:prstGeom prst="line">
            <a:avLst/>
          </a:prstGeom>
          <a:ln w="28575">
            <a:solidFill>
              <a:srgbClr val="008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28860" y="1857364"/>
            <a:ext cx="142876" cy="1588"/>
          </a:xfrm>
          <a:prstGeom prst="line">
            <a:avLst/>
          </a:prstGeom>
          <a:ln w="28575">
            <a:solidFill>
              <a:srgbClr val="008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14612" y="2714620"/>
            <a:ext cx="857256" cy="1588"/>
          </a:xfrm>
          <a:prstGeom prst="line">
            <a:avLst/>
          </a:prstGeom>
          <a:ln w="28575">
            <a:solidFill>
              <a:srgbClr val="008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71736" y="2214554"/>
            <a:ext cx="142876" cy="1588"/>
          </a:xfrm>
          <a:prstGeom prst="line">
            <a:avLst/>
          </a:prstGeom>
          <a:ln w="28575">
            <a:solidFill>
              <a:srgbClr val="008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43306" y="3071810"/>
            <a:ext cx="142876" cy="1588"/>
          </a:xfrm>
          <a:prstGeom prst="line">
            <a:avLst/>
          </a:prstGeom>
          <a:ln w="28575">
            <a:solidFill>
              <a:srgbClr val="008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57422" y="5429264"/>
            <a:ext cx="2571768" cy="1588"/>
          </a:xfrm>
          <a:prstGeom prst="line">
            <a:avLst/>
          </a:prstGeom>
          <a:ln w="28575">
            <a:solidFill>
              <a:srgbClr val="FF0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71934" y="4500570"/>
            <a:ext cx="142876" cy="1588"/>
          </a:xfrm>
          <a:prstGeom prst="line">
            <a:avLst/>
          </a:prstGeom>
          <a:ln w="28575">
            <a:solidFill>
              <a:srgbClr val="008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7620" y="3786190"/>
            <a:ext cx="142876" cy="1588"/>
          </a:xfrm>
          <a:prstGeom prst="line">
            <a:avLst/>
          </a:prstGeom>
          <a:ln w="28575">
            <a:solidFill>
              <a:srgbClr val="FF0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6000768"/>
            <a:ext cx="142876" cy="1588"/>
          </a:xfrm>
          <a:prstGeom prst="line">
            <a:avLst/>
          </a:prstGeom>
          <a:ln w="28575">
            <a:solidFill>
              <a:srgbClr val="008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71934" y="4714884"/>
            <a:ext cx="142876" cy="1588"/>
          </a:xfrm>
          <a:prstGeom prst="line">
            <a:avLst/>
          </a:prstGeom>
          <a:ln w="28575">
            <a:solidFill>
              <a:srgbClr val="008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71934" y="5000636"/>
            <a:ext cx="142876" cy="1588"/>
          </a:xfrm>
          <a:prstGeom prst="line">
            <a:avLst/>
          </a:prstGeom>
          <a:ln w="28575">
            <a:solidFill>
              <a:srgbClr val="008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86314" y="6429396"/>
            <a:ext cx="133352" cy="9524"/>
          </a:xfrm>
          <a:prstGeom prst="line">
            <a:avLst/>
          </a:prstGeom>
          <a:ln w="28575">
            <a:solidFill>
              <a:srgbClr val="008000"/>
            </a:solidFill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764" y="54325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="" xmlns:p14="http://schemas.microsoft.com/office/powerpoint/2010/main" val="2662762529"/>
              </p:ext>
            </p:extLst>
          </p:nvPr>
        </p:nvGraphicFramePr>
        <p:xfrm>
          <a:off x="1571604" y="857232"/>
          <a:ext cx="6096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" name="Picture 2" descr="C:\Users\kvasha\AppData\Local\Microsoft\Windows\Temporary Internet Files\Content.IE5\FK8I17TT\Folder-documents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214818"/>
            <a:ext cx="1584018" cy="14287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Блок-схема: альтернативный процесс 37"/>
          <p:cNvSpPr/>
          <p:nvPr/>
        </p:nvSpPr>
        <p:spPr>
          <a:xfrm>
            <a:off x="6720483" y="780961"/>
            <a:ext cx="2244005" cy="95345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Разработанная проектно – сметная документация, положительная экспертиза проекта</a:t>
            </a:r>
            <a:r>
              <a:rPr lang="ru-RU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сводный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сметный расчет, прошедший процедуру экспертизы</a:t>
            </a:r>
            <a:endParaRPr lang="ru-RU" sz="1000" dirty="0"/>
          </a:p>
        </p:txBody>
      </p:sp>
      <p:cxnSp>
        <p:nvCxnSpPr>
          <p:cNvPr id="39" name="Соединительная линия уступом 38"/>
          <p:cNvCxnSpPr/>
          <p:nvPr/>
        </p:nvCxnSpPr>
        <p:spPr bwMode="auto">
          <a:xfrm flipV="1">
            <a:off x="5613594" y="1047306"/>
            <a:ext cx="1154493" cy="57606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Блок-схема: альтернативный процесс 39"/>
          <p:cNvSpPr/>
          <p:nvPr/>
        </p:nvSpPr>
        <p:spPr>
          <a:xfrm>
            <a:off x="107504" y="805354"/>
            <a:ext cx="2304256" cy="129397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Юридически и финансовые документы по Спецкомпании и произведенные затратах по проекту всеми сторонами</a:t>
            </a:r>
          </a:p>
          <a:p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 по рынку сбыта планируемой к производству продукции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Соединительная линия уступом 40"/>
          <p:cNvCxnSpPr/>
          <p:nvPr/>
        </p:nvCxnSpPr>
        <p:spPr bwMode="auto">
          <a:xfrm rot="10800000">
            <a:off x="2459364" y="912582"/>
            <a:ext cx="936104" cy="76879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Блок-схема: альтернативный процесс 41"/>
          <p:cNvSpPr/>
          <p:nvPr/>
        </p:nvSpPr>
        <p:spPr>
          <a:xfrm>
            <a:off x="6418394" y="2132856"/>
            <a:ext cx="2612894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Спецкомпанией генерального соглашения на выполнение функций технического заказчика.</a:t>
            </a:r>
          </a:p>
          <a:p>
            <a:pPr algn="r"/>
            <a:r>
              <a:rPr lang="ru-RU" sz="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(проект соглашения - Приложение №1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инвестиционному соглашению)</a:t>
            </a:r>
            <a:endParaRPr lang="ru-RU" sz="1000" dirty="0"/>
          </a:p>
        </p:txBody>
      </p:sp>
      <p:cxnSp>
        <p:nvCxnSpPr>
          <p:cNvPr id="43" name="Соединительная линия уступом 42"/>
          <p:cNvCxnSpPr/>
          <p:nvPr/>
        </p:nvCxnSpPr>
        <p:spPr bwMode="auto">
          <a:xfrm flipV="1">
            <a:off x="5613594" y="2362408"/>
            <a:ext cx="852404" cy="41309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Группа 43"/>
          <p:cNvGrpSpPr/>
          <p:nvPr/>
        </p:nvGrpSpPr>
        <p:grpSpPr>
          <a:xfrm>
            <a:off x="3588120" y="681364"/>
            <a:ext cx="1143000" cy="1143000"/>
            <a:chOff x="1762112" y="533399"/>
            <a:chExt cx="1143000" cy="1143000"/>
          </a:xfrm>
          <a:scene3d>
            <a:camera prst="orthographicFront"/>
            <a:lightRig rig="flat" dir="t"/>
          </a:scene3d>
        </p:grpSpPr>
        <p:sp>
          <p:nvSpPr>
            <p:cNvPr id="45" name="Овал 44"/>
            <p:cNvSpPr/>
            <p:nvPr/>
          </p:nvSpPr>
          <p:spPr>
            <a:xfrm>
              <a:off x="1762112" y="533399"/>
              <a:ext cx="1143000" cy="1143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46" name="Овал 4"/>
            <p:cNvSpPr/>
            <p:nvPr/>
          </p:nvSpPr>
          <p:spPr>
            <a:xfrm>
              <a:off x="1929500" y="700787"/>
              <a:ext cx="808224" cy="8082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Договора и контракты Технического заказчика (генерального подрядчика)</a:t>
              </a:r>
              <a:endParaRPr lang="ru-RU" sz="9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Соединительная линия уступом 46"/>
          <p:cNvCxnSpPr/>
          <p:nvPr/>
        </p:nvCxnSpPr>
        <p:spPr bwMode="auto">
          <a:xfrm rot="10800000">
            <a:off x="2791816" y="3090747"/>
            <a:ext cx="1074850" cy="182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Блок-схема: альтернативный процесс 47"/>
          <p:cNvSpPr/>
          <p:nvPr/>
        </p:nvSpPr>
        <p:spPr>
          <a:xfrm>
            <a:off x="131317" y="2214554"/>
            <a:ext cx="2612894" cy="146423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  <a:p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Календарный график по выполнению работ</a:t>
            </a:r>
          </a:p>
          <a:p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финансирования выполнения работ</a:t>
            </a:r>
          </a:p>
          <a:p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Договора с контрагентами по проекту</a:t>
            </a:r>
          </a:p>
          <a:p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Спецификация технологического оборудования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6442207" y="3376982"/>
            <a:ext cx="2612894" cy="146423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 документов, подтверждающий соответствия Спецкомпании и/или Инициатора проекта на получения средств государственной поддержки </a:t>
            </a:r>
          </a:p>
          <a:p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 документов подтверждающий статус Инициатора проекта /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Спецкомпнии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получения средств государственной поддержки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339684" y="2775498"/>
            <a:ext cx="27391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159620" y="1830150"/>
            <a:ext cx="0" cy="29727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>
          <a:xfrm rot="5400000">
            <a:off x="3560054" y="2492999"/>
            <a:ext cx="939043" cy="260101"/>
          </a:xfrm>
          <a:prstGeom prst="bentConnector3">
            <a:avLst>
              <a:gd name="adj1" fmla="val 100380"/>
            </a:avLst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339684" y="3299544"/>
            <a:ext cx="1150127" cy="391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57488" y="6000768"/>
            <a:ext cx="38752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Формирование пакета документов согласно п.5.4.3.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Схемы взаимодействия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«Альбома форм»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642910" y="113669"/>
            <a:ext cx="7286676" cy="529249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«Альбом форм» согласно  п.5.4.3 Схемы взаимодействия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840595166"/>
              </p:ext>
            </p:extLst>
          </p:nvPr>
        </p:nvGraphicFramePr>
        <p:xfrm>
          <a:off x="142844" y="3143248"/>
          <a:ext cx="442915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55046841"/>
              </p:ext>
            </p:extLst>
          </p:nvPr>
        </p:nvGraphicFramePr>
        <p:xfrm>
          <a:off x="4214810" y="3357562"/>
          <a:ext cx="3692361" cy="303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ectangle 474"/>
          <p:cNvSpPr>
            <a:spLocks noChangeArrowheads="1"/>
          </p:cNvSpPr>
          <p:nvPr/>
        </p:nvSpPr>
        <p:spPr bwMode="auto">
          <a:xfrm>
            <a:off x="4857752" y="4500570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7" name="Rectangle 474"/>
          <p:cNvSpPr>
            <a:spLocks noChangeArrowheads="1"/>
          </p:cNvSpPr>
          <p:nvPr/>
        </p:nvSpPr>
        <p:spPr bwMode="auto">
          <a:xfrm>
            <a:off x="4572000" y="4143380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8" name="Rectangle 474"/>
          <p:cNvSpPr>
            <a:spLocks noChangeArrowheads="1"/>
          </p:cNvSpPr>
          <p:nvPr/>
        </p:nvSpPr>
        <p:spPr bwMode="auto">
          <a:xfrm>
            <a:off x="5072066" y="4857760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9" name="Rectangle 474"/>
          <p:cNvSpPr>
            <a:spLocks noChangeArrowheads="1"/>
          </p:cNvSpPr>
          <p:nvPr/>
        </p:nvSpPr>
        <p:spPr bwMode="auto">
          <a:xfrm>
            <a:off x="5286380" y="5214950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255046841"/>
              </p:ext>
            </p:extLst>
          </p:nvPr>
        </p:nvGraphicFramePr>
        <p:xfrm>
          <a:off x="3714744" y="785794"/>
          <a:ext cx="528641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Rectangle 474"/>
          <p:cNvSpPr>
            <a:spLocks noChangeArrowheads="1"/>
          </p:cNvSpPr>
          <p:nvPr/>
        </p:nvSpPr>
        <p:spPr bwMode="auto">
          <a:xfrm>
            <a:off x="3714744" y="928670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42910" y="113669"/>
            <a:ext cx="7286676" cy="5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Формирование  Оргкомитетом пакета документов согласно «Альбома форм» согласно  п.5.4.3 Схемы взаимодействия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E8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643182"/>
            <a:ext cx="1526286" cy="9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158" y="71435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E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Распределение затрат при разработке проектно-сметной  документации (</a:t>
            </a:r>
            <a:r>
              <a:rPr lang="ru-RU" sz="1600" b="1" dirty="0" smtClean="0">
                <a:solidFill>
                  <a:srgbClr val="2E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ПСД включая ИРД)</a:t>
            </a:r>
            <a:endParaRPr lang="ru-RU" sz="1600" b="1" dirty="0">
              <a:solidFill>
                <a:srgbClr val="2E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4" y="785794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E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Распределение </a:t>
            </a:r>
            <a:r>
              <a:rPr lang="ru-RU" sz="1600" b="1" dirty="0" smtClean="0">
                <a:solidFill>
                  <a:srgbClr val="2E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затрат </a:t>
            </a:r>
            <a:r>
              <a:rPr lang="ru-RU" sz="1600" b="1" dirty="0">
                <a:solidFill>
                  <a:srgbClr val="2E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участников при формировании уставного капитала  Спецкомпании 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643438" y="2928934"/>
          <a:ext cx="435771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42844" y="2285992"/>
          <a:ext cx="428628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14414" y="5357826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53%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общей стоимости затрат на разработку ПСД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2264" y="1928802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Ранее понесенные затраты (включая затраты на разработку ПСД) </a:t>
            </a: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Инициатора проекта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3174" y="4143380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47%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общей стоимости затрат на разработку ПСД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92880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dirty="0"/>
              <a:t>Затраты на разработку исходно - разрешительной документации для </a:t>
            </a:r>
            <a:r>
              <a:rPr lang="ru-RU" sz="1200" dirty="0" smtClean="0"/>
              <a:t>проектирования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57422" y="3000372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dirty="0"/>
              <a:t>Затраты </a:t>
            </a:r>
            <a:r>
              <a:rPr lang="ru-RU" sz="1200" b="1" dirty="0" smtClean="0"/>
              <a:t>Со-инвестора </a:t>
            </a:r>
            <a:r>
              <a:rPr lang="ru-RU" sz="1200" dirty="0"/>
              <a:t>в разработке ПСД (стадия "П" и стадия "</a:t>
            </a:r>
            <a:r>
              <a:rPr lang="ru-RU" sz="1200" dirty="0" smtClean="0"/>
              <a:t>РД«)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00034" y="4429132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dirty="0"/>
              <a:t>Затраты </a:t>
            </a:r>
            <a:r>
              <a:rPr lang="ru-RU" sz="1200" b="1" dirty="0"/>
              <a:t>Инициатора</a:t>
            </a:r>
            <a:r>
              <a:rPr lang="ru-RU" sz="1200" dirty="0"/>
              <a:t> в разработке   (стадия "П" и стадия "РД") проекта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2066" y="2285992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Ранее понесенные затраты (включая затраты на разработку ПСД)</a:t>
            </a: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Со-инвестора</a:t>
            </a: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rot="5400000" flipH="1" flipV="1">
            <a:off x="6429388" y="2928934"/>
            <a:ext cx="785818" cy="35719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endCxn id="28" idx="2"/>
          </p:cNvCxnSpPr>
          <p:nvPr/>
        </p:nvCxnSpPr>
        <p:spPr>
          <a:xfrm rot="16200000" flipV="1">
            <a:off x="5722777" y="3365324"/>
            <a:ext cx="413098" cy="285759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00496" y="6027003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Ранее понесенные затраты</a:t>
            </a: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(кроме затрат на разработку ПСД) </a:t>
            </a: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Инициатора проекта 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hape 38"/>
          <p:cNvCxnSpPr/>
          <p:nvPr/>
        </p:nvCxnSpPr>
        <p:spPr>
          <a:xfrm rot="5400000">
            <a:off x="4357686" y="4643448"/>
            <a:ext cx="1857390" cy="857254"/>
          </a:xfrm>
          <a:prstGeom prst="bentConnector3">
            <a:avLst>
              <a:gd name="adj1" fmla="val 277"/>
            </a:avLst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15140" y="3571876"/>
            <a:ext cx="12858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Денежные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(10% минус затраты на разработку ПСД)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Инициатора проекта 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00760" y="5072074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Денежные средства (30% минус затраты на разработку ПСД)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Со-инвестора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642910" y="113669"/>
            <a:ext cx="7286676" cy="529249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Затраты Инициатора проекта и Со-инвестора по Проекту (структура затрат)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7224" y="314324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b="1" dirty="0" smtClean="0"/>
              <a:t>Инициатор проекта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16"/>
          <p:cNvGrpSpPr/>
          <p:nvPr/>
        </p:nvGrpSpPr>
        <p:grpSpPr>
          <a:xfrm>
            <a:off x="574774" y="1597993"/>
            <a:ext cx="1404938" cy="4491632"/>
            <a:chOff x="488504" y="1597993"/>
            <a:chExt cx="1522016" cy="4491632"/>
          </a:xfrm>
        </p:grpSpPr>
        <p:sp>
          <p:nvSpPr>
            <p:cNvPr id="22" name="AutoShape 24"/>
            <p:cNvSpPr>
              <a:spLocks noChangeArrowheads="1"/>
            </p:cNvSpPr>
            <p:nvPr/>
          </p:nvSpPr>
          <p:spPr bwMode="auto">
            <a:xfrm>
              <a:off x="488505" y="2708920"/>
              <a:ext cx="1512168" cy="864096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9CCFF">
                  <a:gamma/>
                  <a:shade val="60000"/>
                  <a:invGamma/>
                </a:srgbClr>
              </a:prstShdw>
            </a:effectLst>
          </p:spPr>
          <p:txBody>
            <a:bodyPr lIns="90000" tIns="46800" rIns="90000" bIns="46800" anchor="ctr"/>
            <a:lstStyle/>
            <a:p>
              <a:pPr algn="l" eaLnBrk="1" hangingPunct="1">
                <a:lnSpc>
                  <a:spcPct val="80000"/>
                </a:lnSpc>
              </a:pPr>
              <a:endParaRPr lang="ru-RU" sz="18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560513" y="2780929"/>
            <a:ext cx="1296144" cy="792088"/>
          </p:xfrm>
          <a:graphic>
            <a:graphicData uri="http://schemas.openxmlformats.org/presentationml/2006/ole">
              <p:oleObj spid="_x0000_s3074" name="Visio" r:id="rId3" imgW="1234440" imgH="841629" progId="Visio.Drawing.11">
                <p:embed/>
              </p:oleObj>
            </a:graphicData>
          </a:graphic>
        </p:graphicFrame>
        <p:sp>
          <p:nvSpPr>
            <p:cNvPr id="29" name="AutoShape 39"/>
            <p:cNvSpPr>
              <a:spLocks noChangeArrowheads="1"/>
            </p:cNvSpPr>
            <p:nvPr/>
          </p:nvSpPr>
          <p:spPr bwMode="auto">
            <a:xfrm>
              <a:off x="488505" y="5085184"/>
              <a:ext cx="1512168" cy="929457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9CCFF">
                  <a:gamma/>
                  <a:shade val="60000"/>
                  <a:invGamma/>
                </a:srgbClr>
              </a:prstShdw>
            </a:effectLst>
          </p:spPr>
          <p:txBody>
            <a:bodyPr lIns="90000" tIns="46800" rIns="90000" bIns="46800" anchor="ctr"/>
            <a:lstStyle/>
            <a:p>
              <a:pPr algn="l" eaLnBrk="1" hangingPunct="1">
                <a:lnSpc>
                  <a:spcPct val="80000"/>
                </a:lnSpc>
              </a:pPr>
              <a:endParaRPr lang="ru-RU" sz="18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0" name="Object 40"/>
            <p:cNvGraphicFramePr>
              <a:graphicFrameLocks noChangeAspect="1"/>
            </p:cNvGraphicFramePr>
            <p:nvPr/>
          </p:nvGraphicFramePr>
          <p:xfrm>
            <a:off x="626603" y="5157192"/>
            <a:ext cx="1230054" cy="932433"/>
          </p:xfrm>
          <a:graphic>
            <a:graphicData uri="http://schemas.openxmlformats.org/presentationml/2006/ole">
              <p:oleObj spid="_x0000_s3075" name="Visio" r:id="rId4" imgW="1234059" imgH="937260" progId="Visio.Drawing.11">
                <p:embed/>
              </p:oleObj>
            </a:graphicData>
          </a:graphic>
        </p:graphicFrame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>
              <a:off x="488505" y="3843625"/>
              <a:ext cx="1522015" cy="92290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9CCFF">
                  <a:gamma/>
                  <a:shade val="60000"/>
                  <a:invGamma/>
                </a:srgbClr>
              </a:prstShdw>
            </a:effectLst>
          </p:spPr>
          <p:txBody>
            <a:bodyPr lIns="90000" tIns="46800" rIns="90000" bIns="46800" anchor="ctr"/>
            <a:lstStyle/>
            <a:p>
              <a:pPr algn="l" eaLnBrk="1" hangingPunct="1">
                <a:lnSpc>
                  <a:spcPct val="80000"/>
                </a:lnSpc>
              </a:pPr>
              <a:endParaRPr lang="ru-RU" sz="18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5" name="Object 29"/>
            <p:cNvGraphicFramePr>
              <a:graphicFrameLocks noChangeAspect="1"/>
            </p:cNvGraphicFramePr>
            <p:nvPr/>
          </p:nvGraphicFramePr>
          <p:xfrm>
            <a:off x="776537" y="3915633"/>
            <a:ext cx="936104" cy="819150"/>
          </p:xfrm>
          <a:graphic>
            <a:graphicData uri="http://schemas.openxmlformats.org/presentationml/2006/ole">
              <p:oleObj spid="_x0000_s3076" name="Visio" r:id="rId5" imgW="796290" imgH="820293" progId="Visio.Drawing.11">
                <p:embed/>
              </p:oleObj>
            </a:graphicData>
          </a:graphic>
        </p:graphicFrame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488504" y="1597993"/>
              <a:ext cx="1512169" cy="894903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9CCFF">
                  <a:gamma/>
                  <a:shade val="60000"/>
                  <a:invGamma/>
                </a:srgbClr>
              </a:prstShdw>
            </a:effectLst>
          </p:spPr>
          <p:txBody>
            <a:bodyPr lIns="90000" tIns="46800" rIns="90000" bIns="46800" anchor="ctr"/>
            <a:lstStyle/>
            <a:p>
              <a:pPr algn="l" eaLnBrk="1" hangingPunct="1">
                <a:lnSpc>
                  <a:spcPct val="80000"/>
                </a:lnSpc>
              </a:pPr>
              <a:endParaRPr lang="ru-RU" sz="18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0" name="Object 36"/>
            <p:cNvGraphicFramePr>
              <a:graphicFrameLocks noChangeAspect="1"/>
            </p:cNvGraphicFramePr>
            <p:nvPr/>
          </p:nvGraphicFramePr>
          <p:xfrm>
            <a:off x="560513" y="1628801"/>
            <a:ext cx="1356368" cy="882968"/>
          </p:xfrm>
          <a:graphic>
            <a:graphicData uri="http://schemas.openxmlformats.org/presentationml/2006/ole">
              <p:oleObj spid="_x0000_s3077" name="Visio" r:id="rId6" imgW="1304544" imgH="849249" progId="Visio.Drawing.11">
                <p:embed/>
              </p:oleObj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2214546" y="1571612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пакета документов по создаваемой Спецкомпании для подачи на регистрацию по месту реализации инвестиционного проекта: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Учредитель 1 (Инициатор проекта 99%)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Учредитель 2 (Физическое лицо, заинтересованное в реализации проекта 1%)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документов в орган государственной регистрации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14546" y="278605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документов по зарегистрированной Спецкомпании из органа государственной регистрации 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наименование ГОСБ для открытия расчетного счета (у сотрудника Оргкомитета)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4546" y="385762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расчетного счета в ГОСБ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в Оргкомитет, подтверждающих регистрацию Спецкомпании и открытия расчетного счета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14546" y="5098333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средств на расчетном счета Спецкомпании для реализации проекта (Инициатора проекта)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Производить расчеты с контрагентами по проекту с расчетного счета Спецкомпании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Заголовок 1"/>
          <p:cNvSpPr>
            <a:spLocks noGrp="1"/>
          </p:cNvSpPr>
          <p:nvPr>
            <p:ph type="title"/>
          </p:nvPr>
        </p:nvSpPr>
        <p:spPr>
          <a:xfrm>
            <a:off x="642910" y="113669"/>
            <a:ext cx="7286676" cy="529249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Шаги при создании  Инициатором проекта Спецкомпании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86380" y="3214686"/>
            <a:ext cx="3000396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Разработка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«Сметы на проектирование»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(согласно справочника базовых цен)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86380" y="2143116"/>
            <a:ext cx="3000396" cy="42862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Выезд проектировщика на местность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86380" y="2643182"/>
            <a:ext cx="3000396" cy="500066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«Задания на проектирование»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86380" y="4000504"/>
            <a:ext cx="3000396" cy="64294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«Календарного графика выполнения работ»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86380" y="4714884"/>
            <a:ext cx="3071834" cy="857256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Подписание Дополнительного соглашения к Договору на разработку ПСД с указанием стоимости работ на основе Сметы на проектирование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286380" y="5715016"/>
            <a:ext cx="3071834" cy="85725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положительного заключения экспертизы по проекту (включая сводный сметный расчет)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86314" y="1285860"/>
            <a:ext cx="3967706" cy="65428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ОСНОВНЫЕ МЕРОПРИЯТИЯ</a:t>
            </a:r>
          </a:p>
        </p:txBody>
      </p:sp>
      <p:sp>
        <p:nvSpPr>
          <p:cNvPr id="47" name="Rectangle 474"/>
          <p:cNvSpPr>
            <a:spLocks noChangeArrowheads="1"/>
          </p:cNvSpPr>
          <p:nvPr/>
        </p:nvSpPr>
        <p:spPr bwMode="auto">
          <a:xfrm>
            <a:off x="4714876" y="4143380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8" name="Rectangle 474"/>
          <p:cNvSpPr>
            <a:spLocks noChangeArrowheads="1"/>
          </p:cNvSpPr>
          <p:nvPr/>
        </p:nvSpPr>
        <p:spPr bwMode="auto">
          <a:xfrm>
            <a:off x="4714876" y="3357562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9" name="Rectangle 474"/>
          <p:cNvSpPr>
            <a:spLocks noChangeArrowheads="1"/>
          </p:cNvSpPr>
          <p:nvPr/>
        </p:nvSpPr>
        <p:spPr bwMode="auto">
          <a:xfrm>
            <a:off x="4710774" y="5924596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50" name="Rectangle 474"/>
          <p:cNvSpPr>
            <a:spLocks noChangeArrowheads="1"/>
          </p:cNvSpPr>
          <p:nvPr/>
        </p:nvSpPr>
        <p:spPr bwMode="auto">
          <a:xfrm>
            <a:off x="4714876" y="4857760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51" name="Rectangle 474"/>
          <p:cNvSpPr>
            <a:spLocks noChangeArrowheads="1"/>
          </p:cNvSpPr>
          <p:nvPr/>
        </p:nvSpPr>
        <p:spPr bwMode="auto">
          <a:xfrm>
            <a:off x="4714876" y="2643182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52" name="Rectangle 474"/>
          <p:cNvSpPr>
            <a:spLocks noChangeArrowheads="1"/>
          </p:cNvSpPr>
          <p:nvPr/>
        </p:nvSpPr>
        <p:spPr bwMode="auto">
          <a:xfrm>
            <a:off x="4714876" y="2071678"/>
            <a:ext cx="504168" cy="5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ru-RU" sz="2800" b="1" dirty="0">
                <a:solidFill>
                  <a:schemeClr val="accent6"/>
                </a:solidFill>
                <a:sym typeface="Wingdings" pitchFamily="2" charset="2"/>
              </a:rPr>
              <a:t></a:t>
            </a: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14620"/>
            <a:ext cx="2500330" cy="2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Скругленный прямоугольник 53"/>
          <p:cNvSpPr/>
          <p:nvPr/>
        </p:nvSpPr>
        <p:spPr bwMode="auto">
          <a:xfrm>
            <a:off x="1042988" y="5157192"/>
            <a:ext cx="2457442" cy="1080120"/>
          </a:xfrm>
          <a:prstGeom prst="roundRect">
            <a:avLst/>
          </a:prstGeom>
          <a:solidFill>
            <a:srgbClr val="48B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Договора на разработку ПСД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сроки, установленные в Инвестиционном Соглашении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642910" y="113669"/>
            <a:ext cx="7286676" cy="529249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Основные мероприятия при разработке ПСД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700808"/>
            <a:ext cx="781752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Курлович Мария Юрьевна</a:t>
            </a:r>
          </a:p>
          <a:p>
            <a:endParaRPr lang="en-US" sz="3200" b="1" u="sng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Руководитель отдела анализа инвестиционных проектов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Организационный комитет Конкурса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"Ежегодная общественная премия «Регионы - устойчивое развитие»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 раб. (495) 236-7-36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dirty="0" err="1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. (926) 136-11-12</a:t>
            </a:r>
          </a:p>
          <a:p>
            <a:r>
              <a:rPr lang="en-US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kurlovich@infra-konkurs.ru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www.infra-konkurs.ru</a:t>
            </a:r>
          </a:p>
          <a:p>
            <a:endParaRPr lang="ru-RU" dirty="0" smtClean="0">
              <a:solidFill>
                <a:srgbClr val="418A18"/>
              </a:solidFill>
              <a:latin typeface="Cambria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418A18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1109</Words>
  <Application>Microsoft Office PowerPoint</Application>
  <PresentationFormat>Экран (4:3)</PresentationFormat>
  <Paragraphs>203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Visio</vt:lpstr>
      <vt:lpstr>   Новые возможности реализации инвестиционных проектов  в условиях нестабильной экономической ситуации   </vt:lpstr>
      <vt:lpstr>Инвестиционное соглашение (шаги Участников на каждом Этапе)</vt:lpstr>
      <vt:lpstr>Процессы Инвестиционного Соглашения (Этап 1  Этап 2)  </vt:lpstr>
      <vt:lpstr>«Альбом форм» согласно  п.5.4.3 Схемы взаимодействия</vt:lpstr>
      <vt:lpstr>Слайд 5</vt:lpstr>
      <vt:lpstr>Затраты Инициатора проекта и Со-инвестора по Проекту (структура затрат)</vt:lpstr>
      <vt:lpstr>Шаги при создании  Инициатором проекта Спецкомпании</vt:lpstr>
      <vt:lpstr>Основные мероприятия при разработке ПСД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Инвестиционное соглашение и принциипы его исполнения </dc:title>
  <dc:creator>mashtakova</dc:creator>
  <cp:lastModifiedBy>mashtakova</cp:lastModifiedBy>
  <cp:revision>58</cp:revision>
  <dcterms:created xsi:type="dcterms:W3CDTF">2016-04-08T09:27:34Z</dcterms:created>
  <dcterms:modified xsi:type="dcterms:W3CDTF">2016-04-19T14:00:46Z</dcterms:modified>
</cp:coreProperties>
</file>