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91" r:id="rId3"/>
    <p:sldMasterId id="2147483703" r:id="rId4"/>
    <p:sldMasterId id="2147483715" r:id="rId5"/>
    <p:sldMasterId id="2147483727" r:id="rId6"/>
    <p:sldMasterId id="2147483739" r:id="rId7"/>
    <p:sldMasterId id="2147483751" r:id="rId8"/>
    <p:sldMasterId id="2147483763" r:id="rId9"/>
    <p:sldMasterId id="2147483775" r:id="rId10"/>
    <p:sldMasterId id="2147483787" r:id="rId11"/>
    <p:sldMasterId id="2147483799" r:id="rId12"/>
  </p:sldMasterIdLst>
  <p:notesMasterIdLst>
    <p:notesMasterId r:id="rId44"/>
  </p:notesMasterIdLst>
  <p:sldIdLst>
    <p:sldId id="256" r:id="rId13"/>
    <p:sldId id="257" r:id="rId14"/>
    <p:sldId id="287" r:id="rId15"/>
    <p:sldId id="289" r:id="rId16"/>
    <p:sldId id="311" r:id="rId17"/>
    <p:sldId id="294" r:id="rId18"/>
    <p:sldId id="290" r:id="rId19"/>
    <p:sldId id="310" r:id="rId20"/>
    <p:sldId id="299" r:id="rId21"/>
    <p:sldId id="313" r:id="rId22"/>
    <p:sldId id="316" r:id="rId23"/>
    <p:sldId id="317" r:id="rId24"/>
    <p:sldId id="320" r:id="rId25"/>
    <p:sldId id="321" r:id="rId26"/>
    <p:sldId id="324" r:id="rId27"/>
    <p:sldId id="340" r:id="rId28"/>
    <p:sldId id="329" r:id="rId29"/>
    <p:sldId id="331" r:id="rId30"/>
    <p:sldId id="332" r:id="rId31"/>
    <p:sldId id="334" r:id="rId32"/>
    <p:sldId id="333" r:id="rId33"/>
    <p:sldId id="335" r:id="rId34"/>
    <p:sldId id="336" r:id="rId35"/>
    <p:sldId id="337" r:id="rId36"/>
    <p:sldId id="338" r:id="rId37"/>
    <p:sldId id="339" r:id="rId38"/>
    <p:sldId id="326" r:id="rId39"/>
    <p:sldId id="323" r:id="rId40"/>
    <p:sldId id="322" r:id="rId41"/>
    <p:sldId id="325" r:id="rId42"/>
    <p:sldId id="297" r:id="rId4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65700"/>
    <a:srgbClr val="DA4300"/>
    <a:srgbClr val="FFEEB7"/>
    <a:srgbClr val="FF0000"/>
    <a:srgbClr val="FFFF97"/>
    <a:srgbClr val="FFCC00"/>
    <a:srgbClr val="D25500"/>
    <a:srgbClr val="FF4215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89211" autoAdjust="0"/>
  </p:normalViewPr>
  <p:slideViewPr>
    <p:cSldViewPr>
      <p:cViewPr varScale="1">
        <p:scale>
          <a:sx n="70" d="100"/>
          <a:sy n="70" d="100"/>
        </p:scale>
        <p:origin x="-52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7E7EA-6FF6-4135-A166-2FC8DE96356C}" type="doc">
      <dgm:prSet loTypeId="urn:microsoft.com/office/officeart/2005/8/layout/chevron2" loCatId="list" qsTypeId="urn:microsoft.com/office/officeart/2005/8/quickstyle/3d3" qsCatId="3D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16BBD5A7-D59D-4CD5-B463-3BC8914AAFFC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t>
        <a:bodyPr/>
        <a:lstStyle/>
        <a:p>
          <a:r>
            <a:rPr lang="ru-RU" sz="2000" dirty="0"/>
            <a:t>.</a:t>
          </a:r>
        </a:p>
      </dgm:t>
    </dgm:pt>
    <dgm:pt modelId="{776EE568-98EC-42E9-85A1-D9F53AF72EF8}" type="parTrans" cxnId="{E9BF5E90-6660-4241-9850-3CDC19081A4B}">
      <dgm:prSet/>
      <dgm:spPr/>
      <dgm:t>
        <a:bodyPr/>
        <a:lstStyle/>
        <a:p>
          <a:endParaRPr lang="ru-RU" sz="1600"/>
        </a:p>
      </dgm:t>
    </dgm:pt>
    <dgm:pt modelId="{DF97FB02-6F38-45C4-A345-B4CC0557E6DB}" type="sibTrans" cxnId="{E9BF5E90-6660-4241-9850-3CDC19081A4B}">
      <dgm:prSet/>
      <dgm:spPr/>
      <dgm:t>
        <a:bodyPr/>
        <a:lstStyle/>
        <a:p>
          <a:endParaRPr lang="ru-RU" sz="1600"/>
        </a:p>
      </dgm:t>
    </dgm:pt>
    <dgm:pt modelId="{CC883637-4CFE-4074-92BA-99AB77ADEBC3}">
      <dgm:prSet phldrT="[Текст]" custT="1"/>
      <dgm:spPr/>
      <dgm:t>
        <a:bodyPr/>
        <a:lstStyle/>
        <a:p>
          <a:r>
            <a:rPr lang="ru-RU" sz="2000" b="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itchFamily="34" charset="0"/>
            </a:rPr>
            <a:t>Разработаны «Дорожные карты»</a:t>
          </a:r>
          <a:endParaRPr lang="ru-RU" sz="2000" b="0" dirty="0">
            <a:latin typeface="Franklin Gothic Book" pitchFamily="34" charset="0"/>
          </a:endParaRPr>
        </a:p>
      </dgm:t>
    </dgm:pt>
    <dgm:pt modelId="{DE44E2F2-5003-4915-85CE-13CE693FA6C5}" type="parTrans" cxnId="{6DB03E6D-0001-41CA-9758-11478A7D010E}">
      <dgm:prSet/>
      <dgm:spPr/>
      <dgm:t>
        <a:bodyPr/>
        <a:lstStyle/>
        <a:p>
          <a:endParaRPr lang="ru-RU" sz="1600"/>
        </a:p>
      </dgm:t>
    </dgm:pt>
    <dgm:pt modelId="{49B24CEF-8D75-4885-8904-2A3F6850F80D}" type="sibTrans" cxnId="{6DB03E6D-0001-41CA-9758-11478A7D010E}">
      <dgm:prSet/>
      <dgm:spPr/>
      <dgm:t>
        <a:bodyPr/>
        <a:lstStyle/>
        <a:p>
          <a:endParaRPr lang="ru-RU" sz="1600"/>
        </a:p>
      </dgm:t>
    </dgm:pt>
    <dgm:pt modelId="{5264EECB-03A2-47D8-A53B-C01C060FA910}">
      <dgm:prSet phldrT="[Текст]" custT="1"/>
      <dgm:spPr>
        <a:gradFill rotWithShape="0">
          <a:gsLst>
            <a:gs pos="47000">
              <a:srgbClr val="FFC000">
                <a:alpha val="53000"/>
              </a:srgbClr>
            </a:gs>
            <a:gs pos="100000">
              <a:schemeClr val="accent6">
                <a:lumMod val="75000"/>
              </a:schemeClr>
            </a:gs>
          </a:gsLst>
          <a:lin ang="16200000" scaled="1"/>
        </a:gra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t>
        <a:bodyPr/>
        <a:lstStyle/>
        <a:p>
          <a:r>
            <a:rPr lang="ru-RU" sz="2000" dirty="0"/>
            <a:t>.</a:t>
          </a:r>
        </a:p>
      </dgm:t>
    </dgm:pt>
    <dgm:pt modelId="{6D75E030-E08E-4369-824C-EFD1554EDBA2}" type="parTrans" cxnId="{9F89F735-27C9-4DE7-9702-B609A7B4599D}">
      <dgm:prSet/>
      <dgm:spPr/>
      <dgm:t>
        <a:bodyPr/>
        <a:lstStyle/>
        <a:p>
          <a:endParaRPr lang="ru-RU" sz="1600"/>
        </a:p>
      </dgm:t>
    </dgm:pt>
    <dgm:pt modelId="{520BFFFC-414E-4732-82AC-2DDB73CC15A9}" type="sibTrans" cxnId="{9F89F735-27C9-4DE7-9702-B609A7B4599D}">
      <dgm:prSet/>
      <dgm:spPr/>
      <dgm:t>
        <a:bodyPr/>
        <a:lstStyle/>
        <a:p>
          <a:endParaRPr lang="ru-RU" sz="1600"/>
        </a:p>
      </dgm:t>
    </dgm:pt>
    <dgm:pt modelId="{81EF2E86-F8B9-46E0-AF0E-E711DACB3C52}">
      <dgm:prSet phldrT="[Текст]" custT="1"/>
      <dgm:spPr/>
      <dgm:t>
        <a:bodyPr/>
        <a:lstStyle/>
        <a:p>
          <a:r>
            <a:rPr lang="ru-RU" sz="2000" b="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itchFamily="34" charset="0"/>
            </a:rPr>
            <a:t>Разработано типовое концессионного соглашения, типовая конкурсная документация.</a:t>
          </a:r>
          <a:endParaRPr lang="ru-RU" sz="2000" b="0" dirty="0">
            <a:latin typeface="Franklin Gothic Book" pitchFamily="34" charset="0"/>
          </a:endParaRPr>
        </a:p>
      </dgm:t>
    </dgm:pt>
    <dgm:pt modelId="{5CA81C91-AC79-4498-9652-0161BD3814C4}" type="parTrans" cxnId="{D83641D6-F80D-467E-AD8C-AD689E0D42E9}">
      <dgm:prSet/>
      <dgm:spPr/>
      <dgm:t>
        <a:bodyPr/>
        <a:lstStyle/>
        <a:p>
          <a:endParaRPr lang="ru-RU" sz="1600"/>
        </a:p>
      </dgm:t>
    </dgm:pt>
    <dgm:pt modelId="{0BF39F4D-AAE6-4180-904F-B2FF52D75573}" type="sibTrans" cxnId="{D83641D6-F80D-467E-AD8C-AD689E0D42E9}">
      <dgm:prSet/>
      <dgm:spPr/>
      <dgm:t>
        <a:bodyPr/>
        <a:lstStyle/>
        <a:p>
          <a:endParaRPr lang="ru-RU" sz="1600"/>
        </a:p>
      </dgm:t>
    </dgm:pt>
    <dgm:pt modelId="{EDC83A6D-D1B9-403F-AB18-FCEAA8EBEE8F}">
      <dgm:prSet phldrT="[Текст]" custT="1"/>
      <dgm:spPr>
        <a:gradFill rotWithShape="0">
          <a:gsLst>
            <a:gs pos="21000">
              <a:srgbClr val="FFEEB7"/>
            </a:gs>
            <a:gs pos="54000">
              <a:srgbClr val="FFC000">
                <a:alpha val="44000"/>
              </a:srgbClr>
            </a:gs>
          </a:gsLst>
          <a:lin ang="16200000" scaled="1"/>
        </a:gra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t>
        <a:bodyPr/>
        <a:lstStyle/>
        <a:p>
          <a:r>
            <a:rPr lang="ru-RU" sz="2000" dirty="0"/>
            <a:t>.</a:t>
          </a:r>
        </a:p>
      </dgm:t>
    </dgm:pt>
    <dgm:pt modelId="{33DF836A-0065-4B47-9293-163A155950C7}" type="parTrans" cxnId="{83E126A0-B750-49FC-86F7-F37DE6A17442}">
      <dgm:prSet/>
      <dgm:spPr/>
      <dgm:t>
        <a:bodyPr/>
        <a:lstStyle/>
        <a:p>
          <a:endParaRPr lang="ru-RU" sz="1600"/>
        </a:p>
      </dgm:t>
    </dgm:pt>
    <dgm:pt modelId="{005FE361-A647-4752-A2BB-0DC2A836377D}" type="sibTrans" cxnId="{83E126A0-B750-49FC-86F7-F37DE6A17442}">
      <dgm:prSet/>
      <dgm:spPr/>
      <dgm:t>
        <a:bodyPr/>
        <a:lstStyle/>
        <a:p>
          <a:endParaRPr lang="ru-RU" sz="1600"/>
        </a:p>
      </dgm:t>
    </dgm:pt>
    <dgm:pt modelId="{20EDED4D-58B7-4314-8E89-BE1EA0353764}">
      <dgm:prSet phldrT="[Текст]" custT="1"/>
      <dgm:spPr/>
      <dgm:t>
        <a:bodyPr/>
        <a:lstStyle/>
        <a:p>
          <a:r>
            <a:rPr lang="ru-RU" sz="2000" b="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itchFamily="34" charset="0"/>
            </a:rPr>
            <a:t>Созданы межведомственные рабочие группы</a:t>
          </a:r>
          <a:endParaRPr lang="ru-RU" sz="2000" b="0" dirty="0">
            <a:latin typeface="Franklin Gothic Book" pitchFamily="34" charset="0"/>
          </a:endParaRPr>
        </a:p>
      </dgm:t>
    </dgm:pt>
    <dgm:pt modelId="{338DD296-D7C6-4671-AC5C-A9251A11DDCD}" type="parTrans" cxnId="{9DBC2DBA-401D-4720-B117-6C507F6F0397}">
      <dgm:prSet/>
      <dgm:spPr/>
      <dgm:t>
        <a:bodyPr/>
        <a:lstStyle/>
        <a:p>
          <a:endParaRPr lang="ru-RU" sz="1600"/>
        </a:p>
      </dgm:t>
    </dgm:pt>
    <dgm:pt modelId="{8EEA8D06-A6B3-4A90-96ED-FBE3D408D3D7}" type="sibTrans" cxnId="{9DBC2DBA-401D-4720-B117-6C507F6F0397}">
      <dgm:prSet/>
      <dgm:spPr/>
      <dgm:t>
        <a:bodyPr/>
        <a:lstStyle/>
        <a:p>
          <a:endParaRPr lang="ru-RU" sz="1600"/>
        </a:p>
      </dgm:t>
    </dgm:pt>
    <dgm:pt modelId="{6D967824-C583-4A30-9E9D-12FB2090266F}">
      <dgm:prSet phldrT="[Текст]" custT="1"/>
      <dgm:spPr>
        <a:gradFill rotWithShape="0">
          <a:gsLst>
            <a:gs pos="13000">
              <a:srgbClr val="FFEEB7"/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t>
        <a:bodyPr/>
        <a:lstStyle/>
        <a:p>
          <a:endParaRPr lang="ru-RU" sz="2000" dirty="0">
            <a:latin typeface="Franklin Gothic Book" pitchFamily="34" charset="0"/>
          </a:endParaRPr>
        </a:p>
      </dgm:t>
    </dgm:pt>
    <dgm:pt modelId="{C218155A-2562-4B1C-82BB-C00BE92C4D78}" type="parTrans" cxnId="{2F3FC9D4-50E3-4D7A-A366-A402FE74CC8D}">
      <dgm:prSet/>
      <dgm:spPr/>
      <dgm:t>
        <a:bodyPr/>
        <a:lstStyle/>
        <a:p>
          <a:endParaRPr lang="ru-RU" sz="1600"/>
        </a:p>
      </dgm:t>
    </dgm:pt>
    <dgm:pt modelId="{073369E2-4C17-4EB6-A459-6F00C6B627D8}" type="sibTrans" cxnId="{2F3FC9D4-50E3-4D7A-A366-A402FE74CC8D}">
      <dgm:prSet/>
      <dgm:spPr/>
      <dgm:t>
        <a:bodyPr/>
        <a:lstStyle/>
        <a:p>
          <a:endParaRPr lang="ru-RU" sz="1600"/>
        </a:p>
      </dgm:t>
    </dgm:pt>
    <dgm:pt modelId="{6FB1CD6A-E4F0-470A-8238-55A70D917911}">
      <dgm:prSet custT="1"/>
      <dgm:spPr/>
      <dgm:t>
        <a:bodyPr/>
        <a:lstStyle/>
        <a:p>
          <a:r>
            <a:rPr lang="ru-RU" sz="2000" b="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itchFamily="34" charset="0"/>
            </a:rPr>
            <a:t>Сопровождение инвестора со стороны Правительства Московской области</a:t>
          </a:r>
          <a:endParaRPr lang="ru-RU" sz="2000" b="0" dirty="0"/>
        </a:p>
      </dgm:t>
    </dgm:pt>
    <dgm:pt modelId="{64957DEA-9834-4A51-9233-A57A3A77C745}" type="parTrans" cxnId="{E85B3073-7C6C-42E5-9416-BFD4C6177D7C}">
      <dgm:prSet/>
      <dgm:spPr/>
      <dgm:t>
        <a:bodyPr/>
        <a:lstStyle/>
        <a:p>
          <a:endParaRPr lang="ru-RU" sz="1600"/>
        </a:p>
      </dgm:t>
    </dgm:pt>
    <dgm:pt modelId="{E168B109-FDB0-47D0-A0F0-AFC550859B99}" type="sibTrans" cxnId="{E85B3073-7C6C-42E5-9416-BFD4C6177D7C}">
      <dgm:prSet/>
      <dgm:spPr/>
      <dgm:t>
        <a:bodyPr/>
        <a:lstStyle/>
        <a:p>
          <a:endParaRPr lang="ru-RU" sz="1600"/>
        </a:p>
      </dgm:t>
    </dgm:pt>
    <dgm:pt modelId="{73128D3E-C82A-412E-A0E8-CBE0A6C821F5}" type="pres">
      <dgm:prSet presAssocID="{0FD7E7EA-6FF6-4135-A166-2FC8DE96356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AA0596-C889-4D44-B6E2-30409885B151}" type="pres">
      <dgm:prSet presAssocID="{16BBD5A7-D59D-4CD5-B463-3BC8914AAFFC}" presName="composite" presStyleCnt="0"/>
      <dgm:spPr/>
    </dgm:pt>
    <dgm:pt modelId="{CD72B9E9-172D-4644-92F7-8339DC564F19}" type="pres">
      <dgm:prSet presAssocID="{16BBD5A7-D59D-4CD5-B463-3BC8914AAFF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3A906-0E01-4DD9-A470-A0CF9C9A5CD9}" type="pres">
      <dgm:prSet presAssocID="{16BBD5A7-D59D-4CD5-B463-3BC8914AAFFC}" presName="descendantText" presStyleLbl="alignAcc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5F60B7C-2523-489B-8176-D12653C6ED6F}" type="pres">
      <dgm:prSet presAssocID="{DF97FB02-6F38-45C4-A345-B4CC0557E6DB}" presName="sp" presStyleCnt="0"/>
      <dgm:spPr/>
    </dgm:pt>
    <dgm:pt modelId="{DC09A8F8-1E3F-4172-A874-46ABF1F9E96E}" type="pres">
      <dgm:prSet presAssocID="{5264EECB-03A2-47D8-A53B-C01C060FA910}" presName="composite" presStyleCnt="0"/>
      <dgm:spPr/>
    </dgm:pt>
    <dgm:pt modelId="{4A6E6CB3-02BA-4EEB-B4C2-BD9567BC748E}" type="pres">
      <dgm:prSet presAssocID="{5264EECB-03A2-47D8-A53B-C01C060FA91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5DC0F-C305-43C9-96C2-20D4CCD5A76C}" type="pres">
      <dgm:prSet presAssocID="{5264EECB-03A2-47D8-A53B-C01C060FA910}" presName="descendantText" presStyleLbl="alignAcc1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6DF891F-59D7-4864-A856-BD06CD12FC34}" type="pres">
      <dgm:prSet presAssocID="{520BFFFC-414E-4732-82AC-2DDB73CC15A9}" presName="sp" presStyleCnt="0"/>
      <dgm:spPr/>
    </dgm:pt>
    <dgm:pt modelId="{5ABAC11E-AC72-4272-A3F0-322D7FD8B04B}" type="pres">
      <dgm:prSet presAssocID="{EDC83A6D-D1B9-403F-AB18-FCEAA8EBEE8F}" presName="composite" presStyleCnt="0"/>
      <dgm:spPr/>
    </dgm:pt>
    <dgm:pt modelId="{1881994F-E8C5-4E6C-9ECE-3A2A71DBE07D}" type="pres">
      <dgm:prSet presAssocID="{EDC83A6D-D1B9-403F-AB18-FCEAA8EBEE8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903AE-B446-46EF-A6CE-7BA6863E5548}" type="pres">
      <dgm:prSet presAssocID="{EDC83A6D-D1B9-403F-AB18-FCEAA8EBEE8F}" presName="descendantText" presStyleLbl="alignAcc1" presStyleIdx="2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33F2EE8-4DB9-4BAB-8BBC-C35DF86EA478}" type="pres">
      <dgm:prSet presAssocID="{005FE361-A647-4752-A2BB-0DC2A836377D}" presName="sp" presStyleCnt="0"/>
      <dgm:spPr/>
    </dgm:pt>
    <dgm:pt modelId="{CC1E61F6-72A8-42D7-B8D7-9D0A45736008}" type="pres">
      <dgm:prSet presAssocID="{6D967824-C583-4A30-9E9D-12FB2090266F}" presName="composite" presStyleCnt="0"/>
      <dgm:spPr/>
    </dgm:pt>
    <dgm:pt modelId="{453FCC43-FC49-4BD1-BC37-C896117F1974}" type="pres">
      <dgm:prSet presAssocID="{6D967824-C583-4A30-9E9D-12FB2090266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BD3BB-7187-44EF-B00F-12BB54ADA252}" type="pres">
      <dgm:prSet presAssocID="{6D967824-C583-4A30-9E9D-12FB2090266F}" presName="descendantText" presStyleLbl="alignAcc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4E8BFFC4-36B7-44B9-85EA-E3DAA21B620E}" type="presOf" srcId="{EDC83A6D-D1B9-403F-AB18-FCEAA8EBEE8F}" destId="{1881994F-E8C5-4E6C-9ECE-3A2A71DBE07D}" srcOrd="0" destOrd="0" presId="urn:microsoft.com/office/officeart/2005/8/layout/chevron2"/>
    <dgm:cxn modelId="{E9BF5E90-6660-4241-9850-3CDC19081A4B}" srcId="{0FD7E7EA-6FF6-4135-A166-2FC8DE96356C}" destId="{16BBD5A7-D59D-4CD5-B463-3BC8914AAFFC}" srcOrd="0" destOrd="0" parTransId="{776EE568-98EC-42E9-85A1-D9F53AF72EF8}" sibTransId="{DF97FB02-6F38-45C4-A345-B4CC0557E6DB}"/>
    <dgm:cxn modelId="{FDCD217E-DA16-41A5-B7E1-0850C0B57FB7}" type="presOf" srcId="{81EF2E86-F8B9-46E0-AF0E-E711DACB3C52}" destId="{D155DC0F-C305-43C9-96C2-20D4CCD5A76C}" srcOrd="0" destOrd="0" presId="urn:microsoft.com/office/officeart/2005/8/layout/chevron2"/>
    <dgm:cxn modelId="{0870E709-384F-4121-A290-48713E4E51AF}" type="presOf" srcId="{0FD7E7EA-6FF6-4135-A166-2FC8DE96356C}" destId="{73128D3E-C82A-412E-A0E8-CBE0A6C821F5}" srcOrd="0" destOrd="0" presId="urn:microsoft.com/office/officeart/2005/8/layout/chevron2"/>
    <dgm:cxn modelId="{1BF81841-80F2-4234-BFCA-3A1491BFB34E}" type="presOf" srcId="{CC883637-4CFE-4074-92BA-99AB77ADEBC3}" destId="{7E03A906-0E01-4DD9-A470-A0CF9C9A5CD9}" srcOrd="0" destOrd="0" presId="urn:microsoft.com/office/officeart/2005/8/layout/chevron2"/>
    <dgm:cxn modelId="{33677855-CD1F-4647-90E9-CF2F5CB0EA43}" type="presOf" srcId="{5264EECB-03A2-47D8-A53B-C01C060FA910}" destId="{4A6E6CB3-02BA-4EEB-B4C2-BD9567BC748E}" srcOrd="0" destOrd="0" presId="urn:microsoft.com/office/officeart/2005/8/layout/chevron2"/>
    <dgm:cxn modelId="{9DBC2DBA-401D-4720-B117-6C507F6F0397}" srcId="{EDC83A6D-D1B9-403F-AB18-FCEAA8EBEE8F}" destId="{20EDED4D-58B7-4314-8E89-BE1EA0353764}" srcOrd="0" destOrd="0" parTransId="{338DD296-D7C6-4671-AC5C-A9251A11DDCD}" sibTransId="{8EEA8D06-A6B3-4A90-96ED-FBE3D408D3D7}"/>
    <dgm:cxn modelId="{83E126A0-B750-49FC-86F7-F37DE6A17442}" srcId="{0FD7E7EA-6FF6-4135-A166-2FC8DE96356C}" destId="{EDC83A6D-D1B9-403F-AB18-FCEAA8EBEE8F}" srcOrd="2" destOrd="0" parTransId="{33DF836A-0065-4B47-9293-163A155950C7}" sibTransId="{005FE361-A647-4752-A2BB-0DC2A836377D}"/>
    <dgm:cxn modelId="{2F3FC9D4-50E3-4D7A-A366-A402FE74CC8D}" srcId="{0FD7E7EA-6FF6-4135-A166-2FC8DE96356C}" destId="{6D967824-C583-4A30-9E9D-12FB2090266F}" srcOrd="3" destOrd="0" parTransId="{C218155A-2562-4B1C-82BB-C00BE92C4D78}" sibTransId="{073369E2-4C17-4EB6-A459-6F00C6B627D8}"/>
    <dgm:cxn modelId="{E85B3073-7C6C-42E5-9416-BFD4C6177D7C}" srcId="{6D967824-C583-4A30-9E9D-12FB2090266F}" destId="{6FB1CD6A-E4F0-470A-8238-55A70D917911}" srcOrd="0" destOrd="0" parTransId="{64957DEA-9834-4A51-9233-A57A3A77C745}" sibTransId="{E168B109-FDB0-47D0-A0F0-AFC550859B99}"/>
    <dgm:cxn modelId="{6DB03E6D-0001-41CA-9758-11478A7D010E}" srcId="{16BBD5A7-D59D-4CD5-B463-3BC8914AAFFC}" destId="{CC883637-4CFE-4074-92BA-99AB77ADEBC3}" srcOrd="0" destOrd="0" parTransId="{DE44E2F2-5003-4915-85CE-13CE693FA6C5}" sibTransId="{49B24CEF-8D75-4885-8904-2A3F6850F80D}"/>
    <dgm:cxn modelId="{5719589F-B644-4831-874B-29A3BA812D5B}" type="presOf" srcId="{16BBD5A7-D59D-4CD5-B463-3BC8914AAFFC}" destId="{CD72B9E9-172D-4644-92F7-8339DC564F19}" srcOrd="0" destOrd="0" presId="urn:microsoft.com/office/officeart/2005/8/layout/chevron2"/>
    <dgm:cxn modelId="{D83641D6-F80D-467E-AD8C-AD689E0D42E9}" srcId="{5264EECB-03A2-47D8-A53B-C01C060FA910}" destId="{81EF2E86-F8B9-46E0-AF0E-E711DACB3C52}" srcOrd="0" destOrd="0" parTransId="{5CA81C91-AC79-4498-9652-0161BD3814C4}" sibTransId="{0BF39F4D-AAE6-4180-904F-B2FF52D75573}"/>
    <dgm:cxn modelId="{F64033AE-733D-4057-8157-2BD7B2F39CEA}" type="presOf" srcId="{20EDED4D-58B7-4314-8E89-BE1EA0353764}" destId="{136903AE-B446-46EF-A6CE-7BA6863E5548}" srcOrd="0" destOrd="0" presId="urn:microsoft.com/office/officeart/2005/8/layout/chevron2"/>
    <dgm:cxn modelId="{0541AD4D-E3AB-4FCC-BDF6-8A99A879F2B4}" type="presOf" srcId="{6FB1CD6A-E4F0-470A-8238-55A70D917911}" destId="{7C6BD3BB-7187-44EF-B00F-12BB54ADA252}" srcOrd="0" destOrd="0" presId="urn:microsoft.com/office/officeart/2005/8/layout/chevron2"/>
    <dgm:cxn modelId="{9F89F735-27C9-4DE7-9702-B609A7B4599D}" srcId="{0FD7E7EA-6FF6-4135-A166-2FC8DE96356C}" destId="{5264EECB-03A2-47D8-A53B-C01C060FA910}" srcOrd="1" destOrd="0" parTransId="{6D75E030-E08E-4369-824C-EFD1554EDBA2}" sibTransId="{520BFFFC-414E-4732-82AC-2DDB73CC15A9}"/>
    <dgm:cxn modelId="{36B00FE5-3986-4A92-8E98-B409F12E953C}" type="presOf" srcId="{6D967824-C583-4A30-9E9D-12FB2090266F}" destId="{453FCC43-FC49-4BD1-BC37-C896117F1974}" srcOrd="0" destOrd="0" presId="urn:microsoft.com/office/officeart/2005/8/layout/chevron2"/>
    <dgm:cxn modelId="{87542934-FB8A-4762-97C0-F410A1A70121}" type="presParOf" srcId="{73128D3E-C82A-412E-A0E8-CBE0A6C821F5}" destId="{C6AA0596-C889-4D44-B6E2-30409885B151}" srcOrd="0" destOrd="0" presId="urn:microsoft.com/office/officeart/2005/8/layout/chevron2"/>
    <dgm:cxn modelId="{B98B5488-803B-4E48-A785-F5AD2F714C93}" type="presParOf" srcId="{C6AA0596-C889-4D44-B6E2-30409885B151}" destId="{CD72B9E9-172D-4644-92F7-8339DC564F19}" srcOrd="0" destOrd="0" presId="urn:microsoft.com/office/officeart/2005/8/layout/chevron2"/>
    <dgm:cxn modelId="{DBB3FCB0-7A9B-4AA9-8C95-C94FADB3C577}" type="presParOf" srcId="{C6AA0596-C889-4D44-B6E2-30409885B151}" destId="{7E03A906-0E01-4DD9-A470-A0CF9C9A5CD9}" srcOrd="1" destOrd="0" presId="urn:microsoft.com/office/officeart/2005/8/layout/chevron2"/>
    <dgm:cxn modelId="{A89A3CF6-C95B-401B-9000-620545E5C319}" type="presParOf" srcId="{73128D3E-C82A-412E-A0E8-CBE0A6C821F5}" destId="{55F60B7C-2523-489B-8176-D12653C6ED6F}" srcOrd="1" destOrd="0" presId="urn:microsoft.com/office/officeart/2005/8/layout/chevron2"/>
    <dgm:cxn modelId="{FCB46971-A7C3-4DF8-9274-32D00CBD827F}" type="presParOf" srcId="{73128D3E-C82A-412E-A0E8-CBE0A6C821F5}" destId="{DC09A8F8-1E3F-4172-A874-46ABF1F9E96E}" srcOrd="2" destOrd="0" presId="urn:microsoft.com/office/officeart/2005/8/layout/chevron2"/>
    <dgm:cxn modelId="{F21D6B60-54B8-45A6-8AA2-081E2755FF60}" type="presParOf" srcId="{DC09A8F8-1E3F-4172-A874-46ABF1F9E96E}" destId="{4A6E6CB3-02BA-4EEB-B4C2-BD9567BC748E}" srcOrd="0" destOrd="0" presId="urn:microsoft.com/office/officeart/2005/8/layout/chevron2"/>
    <dgm:cxn modelId="{78AAB9BF-355F-414C-BC54-9F4539669F89}" type="presParOf" srcId="{DC09A8F8-1E3F-4172-A874-46ABF1F9E96E}" destId="{D155DC0F-C305-43C9-96C2-20D4CCD5A76C}" srcOrd="1" destOrd="0" presId="urn:microsoft.com/office/officeart/2005/8/layout/chevron2"/>
    <dgm:cxn modelId="{DBF58AA7-0DAE-4558-B2AE-634E40797D08}" type="presParOf" srcId="{73128D3E-C82A-412E-A0E8-CBE0A6C821F5}" destId="{66DF891F-59D7-4864-A856-BD06CD12FC34}" srcOrd="3" destOrd="0" presId="urn:microsoft.com/office/officeart/2005/8/layout/chevron2"/>
    <dgm:cxn modelId="{0B9D6B67-5472-49F7-9D24-E7459E898CB4}" type="presParOf" srcId="{73128D3E-C82A-412E-A0E8-CBE0A6C821F5}" destId="{5ABAC11E-AC72-4272-A3F0-322D7FD8B04B}" srcOrd="4" destOrd="0" presId="urn:microsoft.com/office/officeart/2005/8/layout/chevron2"/>
    <dgm:cxn modelId="{A7F2F1D2-4AA9-49BD-AAE1-A090D4D32425}" type="presParOf" srcId="{5ABAC11E-AC72-4272-A3F0-322D7FD8B04B}" destId="{1881994F-E8C5-4E6C-9ECE-3A2A71DBE07D}" srcOrd="0" destOrd="0" presId="urn:microsoft.com/office/officeart/2005/8/layout/chevron2"/>
    <dgm:cxn modelId="{B881C40A-7369-482F-B928-FDEAE761E3ED}" type="presParOf" srcId="{5ABAC11E-AC72-4272-A3F0-322D7FD8B04B}" destId="{136903AE-B446-46EF-A6CE-7BA6863E5548}" srcOrd="1" destOrd="0" presId="urn:microsoft.com/office/officeart/2005/8/layout/chevron2"/>
    <dgm:cxn modelId="{011AA73E-2030-42BC-930F-CC1049A76A2D}" type="presParOf" srcId="{73128D3E-C82A-412E-A0E8-CBE0A6C821F5}" destId="{133F2EE8-4DB9-4BAB-8BBC-C35DF86EA478}" srcOrd="5" destOrd="0" presId="urn:microsoft.com/office/officeart/2005/8/layout/chevron2"/>
    <dgm:cxn modelId="{DC4340A1-B7A6-4C48-8236-3AD11D2B2851}" type="presParOf" srcId="{73128D3E-C82A-412E-A0E8-CBE0A6C821F5}" destId="{CC1E61F6-72A8-42D7-B8D7-9D0A45736008}" srcOrd="6" destOrd="0" presId="urn:microsoft.com/office/officeart/2005/8/layout/chevron2"/>
    <dgm:cxn modelId="{CDDEE3E0-BFB1-4911-BB5F-308D1530C1FF}" type="presParOf" srcId="{CC1E61F6-72A8-42D7-B8D7-9D0A45736008}" destId="{453FCC43-FC49-4BD1-BC37-C896117F1974}" srcOrd="0" destOrd="0" presId="urn:microsoft.com/office/officeart/2005/8/layout/chevron2"/>
    <dgm:cxn modelId="{3BE51456-6ED0-4F9B-BA0E-1A3E96DFF8AB}" type="presParOf" srcId="{CC1E61F6-72A8-42D7-B8D7-9D0A45736008}" destId="{7C6BD3BB-7187-44EF-B00F-12BB54ADA2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2B9E9-172D-4644-92F7-8339DC564F19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.</a:t>
          </a:r>
        </a:p>
      </dsp:txBody>
      <dsp:txXfrm rot="-5400000">
        <a:off x="1" y="395096"/>
        <a:ext cx="788987" cy="338137"/>
      </dsp:txXfrm>
    </dsp:sp>
    <dsp:sp modelId="{7E03A906-0E01-4DD9-A470-A0CF9C9A5CD9}">
      <dsp:nvSpPr>
        <dsp:cNvPr id="0" name=""/>
        <dsp:cNvSpPr/>
      </dsp:nvSpPr>
      <dsp:spPr>
        <a:xfrm rot="5400000">
          <a:off x="3876278" y="-3086689"/>
          <a:ext cx="732631" cy="69072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itchFamily="34" charset="0"/>
            </a:rPr>
            <a:t>Разработаны «Дорожные карты»</a:t>
          </a:r>
          <a:endParaRPr lang="ru-RU" sz="2000" b="0" kern="1200" dirty="0">
            <a:latin typeface="Franklin Gothic Book" pitchFamily="34" charset="0"/>
          </a:endParaRPr>
        </a:p>
      </dsp:txBody>
      <dsp:txXfrm rot="-5400000">
        <a:off x="788988" y="601"/>
        <a:ext cx="6907212" cy="732631"/>
      </dsp:txXfrm>
    </dsp:sp>
    <dsp:sp modelId="{4A6E6CB3-02BA-4EEB-B4C2-BD9567BC748E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gradFill rotWithShape="0">
          <a:gsLst>
            <a:gs pos="47000">
              <a:srgbClr val="FFC000">
                <a:alpha val="53000"/>
              </a:srgbClr>
            </a:gs>
            <a:gs pos="100000">
              <a:schemeClr val="accent6">
                <a:lumMod val="75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.</a:t>
          </a:r>
        </a:p>
      </dsp:txBody>
      <dsp:txXfrm rot="-5400000">
        <a:off x="1" y="1373653"/>
        <a:ext cx="788987" cy="338137"/>
      </dsp:txXfrm>
    </dsp:sp>
    <dsp:sp modelId="{D155DC0F-C305-43C9-96C2-20D4CCD5A76C}">
      <dsp:nvSpPr>
        <dsp:cNvPr id="0" name=""/>
        <dsp:cNvSpPr/>
      </dsp:nvSpPr>
      <dsp:spPr>
        <a:xfrm rot="5400000">
          <a:off x="3876278" y="-2108131"/>
          <a:ext cx="732631" cy="69072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itchFamily="34" charset="0"/>
            </a:rPr>
            <a:t>Разработано типовое концессионного соглашения, типовая конкурсная документация.</a:t>
          </a:r>
          <a:endParaRPr lang="ru-RU" sz="2000" b="0" kern="1200" dirty="0">
            <a:latin typeface="Franklin Gothic Book" pitchFamily="34" charset="0"/>
          </a:endParaRPr>
        </a:p>
      </dsp:txBody>
      <dsp:txXfrm rot="-5400000">
        <a:off x="788988" y="979159"/>
        <a:ext cx="6907212" cy="732631"/>
      </dsp:txXfrm>
    </dsp:sp>
    <dsp:sp modelId="{1881994F-E8C5-4E6C-9ECE-3A2A71DBE07D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gradFill rotWithShape="0">
          <a:gsLst>
            <a:gs pos="21000">
              <a:srgbClr val="FFEEB7"/>
            </a:gs>
            <a:gs pos="54000">
              <a:srgbClr val="FFC000">
                <a:alpha val="44000"/>
              </a:srgb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.</a:t>
          </a:r>
        </a:p>
      </dsp:txBody>
      <dsp:txXfrm rot="-5400000">
        <a:off x="1" y="2352210"/>
        <a:ext cx="788987" cy="338137"/>
      </dsp:txXfrm>
    </dsp:sp>
    <dsp:sp modelId="{136903AE-B446-46EF-A6CE-7BA6863E5548}">
      <dsp:nvSpPr>
        <dsp:cNvPr id="0" name=""/>
        <dsp:cNvSpPr/>
      </dsp:nvSpPr>
      <dsp:spPr>
        <a:xfrm rot="5400000">
          <a:off x="3876278" y="-1129574"/>
          <a:ext cx="732631" cy="69072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itchFamily="34" charset="0"/>
            </a:rPr>
            <a:t>Созданы межведомственные рабочие группы</a:t>
          </a:r>
          <a:endParaRPr lang="ru-RU" sz="2000" b="0" kern="1200" dirty="0">
            <a:latin typeface="Franklin Gothic Book" pitchFamily="34" charset="0"/>
          </a:endParaRPr>
        </a:p>
      </dsp:txBody>
      <dsp:txXfrm rot="-5400000">
        <a:off x="788988" y="1957716"/>
        <a:ext cx="6907212" cy="732631"/>
      </dsp:txXfrm>
    </dsp:sp>
    <dsp:sp modelId="{453FCC43-FC49-4BD1-BC37-C896117F1974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gradFill rotWithShape="0">
          <a:gsLst>
            <a:gs pos="13000">
              <a:srgbClr val="FFEEB7"/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Franklin Gothic Book" pitchFamily="34" charset="0"/>
          </a:endParaRPr>
        </a:p>
      </dsp:txBody>
      <dsp:txXfrm rot="-5400000">
        <a:off x="1" y="3330768"/>
        <a:ext cx="788987" cy="338137"/>
      </dsp:txXfrm>
    </dsp:sp>
    <dsp:sp modelId="{7C6BD3BB-7187-44EF-B00F-12BB54ADA252}">
      <dsp:nvSpPr>
        <dsp:cNvPr id="0" name=""/>
        <dsp:cNvSpPr/>
      </dsp:nvSpPr>
      <dsp:spPr>
        <a:xfrm rot="5400000">
          <a:off x="3876278" y="-151016"/>
          <a:ext cx="732631" cy="69072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itchFamily="34" charset="0"/>
            </a:rPr>
            <a:t>Сопровождение инвестора со стороны Правительства Московской области</a:t>
          </a:r>
          <a:endParaRPr lang="ru-RU" sz="2000" b="0" kern="1200" dirty="0"/>
        </a:p>
      </dsp:txBody>
      <dsp:txXfrm rot="-5400000">
        <a:off x="788988" y="2936274"/>
        <a:ext cx="6907212" cy="732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3C008-5D3D-4F7C-8E12-086CB816C11C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D413D-552D-41A9-B0BA-8CE8E23E0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85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D413D-552D-41A9-B0BA-8CE8E23E05D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851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D413D-552D-41A9-B0BA-8CE8E23E05D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64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Доступность инженерной инфраструктуры.</a:t>
            </a:r>
            <a:r>
              <a:rPr lang="ru-RU" baseline="0" dirty="0"/>
              <a:t> Технологическое присоединение</a:t>
            </a:r>
          </a:p>
          <a:p>
            <a:r>
              <a:rPr lang="ru-RU" baseline="0" dirty="0"/>
              <a:t>МФЦ и Единый оператор</a:t>
            </a:r>
          </a:p>
          <a:p>
            <a:r>
              <a:rPr lang="ru-RU" baseline="0" dirty="0"/>
              <a:t>Анимация, поправить расстановку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D413D-552D-41A9-B0BA-8CE8E23E05D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243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D413D-552D-41A9-B0BA-8CE8E23E05D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75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Проблемы актуализации схем, отмена проведения публичных слушаний</a:t>
            </a:r>
          </a:p>
          <a:p>
            <a:r>
              <a:rPr lang="ru-RU" dirty="0"/>
              <a:t>Добавить необходимые нам предложения по изменению в законодательство</a:t>
            </a:r>
          </a:p>
          <a:p>
            <a:r>
              <a:rPr lang="ru-RU" dirty="0"/>
              <a:t>Вынести последним слайдом</a:t>
            </a:r>
          </a:p>
          <a:p>
            <a:r>
              <a:rPr lang="ru-RU" dirty="0"/>
              <a:t>Сделать отдельными блоками с анимацией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D413D-552D-41A9-B0BA-8CE8E23E05D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120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Проблемы актуализации схем, отмена проведения публичных слушаний</a:t>
            </a:r>
          </a:p>
          <a:p>
            <a:r>
              <a:rPr lang="ru-RU" dirty="0"/>
              <a:t>Добавить необходимые нам предложения по изменению в законодательство</a:t>
            </a:r>
          </a:p>
          <a:p>
            <a:r>
              <a:rPr lang="ru-RU" dirty="0"/>
              <a:t>Вынести последним слайдом</a:t>
            </a:r>
          </a:p>
          <a:p>
            <a:r>
              <a:rPr lang="ru-RU" dirty="0"/>
              <a:t>Сделать отдельными блоками с анимацией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D413D-552D-41A9-B0BA-8CE8E23E05D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12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07487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0200" y="1420621"/>
            <a:ext cx="8483600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B1C6-077A-1E4F-B857-FF4C6862C5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109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B61-533B-DC4D-8B07-8C6F5746BA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740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BFAC-0640-E54C-8921-82DBED428E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894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0155-CCE8-5A45-98FB-0CFF7A0D1F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859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4F02-9C74-7541-8ED8-4B325167F7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04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E77B-0467-A64D-BF49-74779294C3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662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A36C-67D2-114A-950C-58D5BA49B8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204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75F6-646C-4C4A-965D-DBC3D7C065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503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B406-AB85-D546-B991-A9598AAF9E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312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CED-2CCF-3546-AC1B-E744DC0894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635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B1C6-077A-1E4F-B857-FF4C6862C5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6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656C-6DC4-C442-8FB0-A480942B1B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847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656C-6DC4-C442-8FB0-A480942B1B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568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B61-533B-DC4D-8B07-8C6F5746BA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702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BFAC-0640-E54C-8921-82DBED428E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845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0155-CCE8-5A45-98FB-0CFF7A0D1F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025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4F02-9C74-7541-8ED8-4B325167F7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109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E77B-0467-A64D-BF49-74779294C3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672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A36C-67D2-114A-950C-58D5BA49B8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63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75F6-646C-4C4A-965D-DBC3D7C065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923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B406-AB85-D546-B991-A9598AAF9E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572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CED-2CCF-3546-AC1B-E744DC0894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2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B61-533B-DC4D-8B07-8C6F5746BA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906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B1C6-077A-1E4F-B857-FF4C6862C5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502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656C-6DC4-C442-8FB0-A480942B1B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163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B61-533B-DC4D-8B07-8C6F5746BA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556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BFAC-0640-E54C-8921-82DBED428E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8330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0155-CCE8-5A45-98FB-0CFF7A0D1F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950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4F02-9C74-7541-8ED8-4B325167F7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1005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E77B-0467-A64D-BF49-74779294C3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13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BFAC-0640-E54C-8921-82DBED428E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75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0155-CCE8-5A45-98FB-0CFF7A0D1F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37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4F02-9C74-7541-8ED8-4B325167F7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93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E77B-0467-A64D-BF49-74779294C3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55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A36C-67D2-114A-950C-58D5BA49B8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23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75F6-646C-4C4A-965D-DBC3D7C065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9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B406-AB85-D546-B991-A9598AAF9E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CED-2CCF-3546-AC1B-E744DC0894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3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B1C6-077A-1E4F-B857-FF4C6862C5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98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656C-6DC4-C442-8FB0-A480942B1B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97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B61-533B-DC4D-8B07-8C6F5746BA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3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BFAC-0640-E54C-8921-82DBED428E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83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0155-CCE8-5A45-98FB-0CFF7A0D1F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35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4F02-9C74-7541-8ED8-4B325167F7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41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E77B-0467-A64D-BF49-74779294C3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870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A36C-67D2-114A-950C-58D5BA49B8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7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75F6-646C-4C4A-965D-DBC3D7C065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5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74065" y="1237869"/>
            <a:ext cx="3904615" cy="4272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B406-AB85-D546-B991-A9598AAF9E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111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CED-2CCF-3546-AC1B-E744DC0894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B1C6-077A-1E4F-B857-FF4C6862C5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94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656C-6DC4-C442-8FB0-A480942B1B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58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B61-533B-DC4D-8B07-8C6F5746BA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25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BFAC-0640-E54C-8921-82DBED428E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23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0155-CCE8-5A45-98FB-0CFF7A0D1F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065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4F02-9C74-7541-8ED8-4B325167F7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004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E77B-0467-A64D-BF49-74779294C3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2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A36C-67D2-114A-950C-58D5BA49B8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6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75F6-646C-4C4A-965D-DBC3D7C065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882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B406-AB85-D546-B991-A9598AAF9E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613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CED-2CCF-3546-AC1B-E744DC0894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82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B1C6-077A-1E4F-B857-FF4C6862C5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503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656C-6DC4-C442-8FB0-A480942B1B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989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B61-533B-DC4D-8B07-8C6F5746BA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14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BFAC-0640-E54C-8921-82DBED428E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2136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0155-CCE8-5A45-98FB-0CFF7A0D1F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753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4F02-9C74-7541-8ED8-4B325167F7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05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E77B-0467-A64D-BF49-74779294C3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0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A36C-67D2-114A-950C-58D5BA49B8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809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75F6-646C-4C4A-965D-DBC3D7C065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860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B406-AB85-D546-B991-A9598AAF9E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130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CED-2CCF-3546-AC1B-E744DC0894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61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B1C6-077A-1E4F-B857-FF4C6862C5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318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656C-6DC4-C442-8FB0-A480942B1B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074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B61-533B-DC4D-8B07-8C6F5746BA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406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BFAC-0640-E54C-8921-82DBED428E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419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0155-CCE8-5A45-98FB-0CFF7A0D1F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023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4F02-9C74-7541-8ED8-4B325167F7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5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A36C-67D2-114A-950C-58D5BA49B8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591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E77B-0467-A64D-BF49-74779294C3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53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A36C-67D2-114A-950C-58D5BA49B8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182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75F6-646C-4C4A-965D-DBC3D7C065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112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B406-AB85-D546-B991-A9598AAF9E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292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CED-2CCF-3546-AC1B-E744DC0894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757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B1C6-077A-1E4F-B857-FF4C6862C5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084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656C-6DC4-C442-8FB0-A480942B1B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031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B61-533B-DC4D-8B07-8C6F5746BA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772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BFAC-0640-E54C-8921-82DBED428E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368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0155-CCE8-5A45-98FB-0CFF7A0D1F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3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75F6-646C-4C4A-965D-DBC3D7C065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309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4F02-9C74-7541-8ED8-4B325167F7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606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E77B-0467-A64D-BF49-74779294C3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681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A36C-67D2-114A-950C-58D5BA49B8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927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75F6-646C-4C4A-965D-DBC3D7C065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50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B406-AB85-D546-B991-A9598AAF9E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803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CED-2CCF-3546-AC1B-E744DC0894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107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B1C6-077A-1E4F-B857-FF4C6862C5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450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656C-6DC4-C442-8FB0-A480942B1B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324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B61-533B-DC4D-8B07-8C6F5746BA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801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BFAC-0640-E54C-8921-82DBED428E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B406-AB85-D546-B991-A9598AAF9E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425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0155-CCE8-5A45-98FB-0CFF7A0D1F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82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4F02-9C74-7541-8ED8-4B325167F7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030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E77B-0467-A64D-BF49-74779294C3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408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A36C-67D2-114A-950C-58D5BA49B8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024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75F6-646C-4C4A-965D-DBC3D7C065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471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B406-AB85-D546-B991-A9598AAF9E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273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CED-2CCF-3546-AC1B-E744DC0894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700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B1C6-077A-1E4F-B857-FF4C6862C5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198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656C-6DC4-C442-8FB0-A480942B1B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403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1B61-533B-DC4D-8B07-8C6F5746BA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3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CED-2CCF-3546-AC1B-E744DC0894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2483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BFAC-0640-E54C-8921-82DBED428E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582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0155-CCE8-5A45-98FB-0CFF7A0D1F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172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84F02-9C74-7541-8ED8-4B325167F7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373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9E77B-0467-A64D-BF49-74779294C3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79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A36C-67D2-114A-950C-58D5BA49B8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7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75F6-646C-4C4A-965D-DBC3D7C065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065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B406-AB85-D546-B991-A9598AAF9E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593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CED-2CCF-3546-AC1B-E744DC0894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934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B1C6-077A-1E4F-B857-FF4C6862C5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086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656C-6DC4-C442-8FB0-A480942B1B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3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52412" y="368300"/>
            <a:ext cx="323850" cy="323850"/>
          </a:xfrm>
          <a:custGeom>
            <a:avLst/>
            <a:gdLst/>
            <a:ahLst/>
            <a:cxnLst/>
            <a:rect l="l" t="t" r="r" b="b"/>
            <a:pathLst>
              <a:path w="323850" h="323850">
                <a:moveTo>
                  <a:pt x="0" y="323850"/>
                </a:moveTo>
                <a:lnTo>
                  <a:pt x="323850" y="323850"/>
                </a:lnTo>
                <a:lnTo>
                  <a:pt x="323850" y="0"/>
                </a:lnTo>
                <a:lnTo>
                  <a:pt x="0" y="0"/>
                </a:lnTo>
                <a:lnTo>
                  <a:pt x="0" y="323850"/>
                </a:lnTo>
                <a:close/>
              </a:path>
            </a:pathLst>
          </a:custGeom>
          <a:ln w="5715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47650" y="6499225"/>
            <a:ext cx="1327150" cy="2047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02000" y="6630987"/>
            <a:ext cx="4716399" cy="730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646301" y="6632576"/>
            <a:ext cx="1655699" cy="714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704201" y="6632575"/>
            <a:ext cx="1439799" cy="730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6803" y="280670"/>
            <a:ext cx="7670393" cy="497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0837" y="1125600"/>
            <a:ext cx="8466455" cy="286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1969B-AF40-2948-8CB2-8A7770CE1B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4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1969B-AF40-2948-8CB2-8A7770CE1B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7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1969B-AF40-2948-8CB2-8A7770CE1B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2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1969B-AF40-2948-8CB2-8A7770CE1B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8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1969B-AF40-2948-8CB2-8A7770CE1B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2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1969B-AF40-2948-8CB2-8A7770CE1B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4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1969B-AF40-2948-8CB2-8A7770CE1B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9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1969B-AF40-2948-8CB2-8A7770CE1B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4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1969B-AF40-2948-8CB2-8A7770CE1B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4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1969B-AF40-2948-8CB2-8A7770CE1B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7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1969B-AF40-2948-8CB2-8A7770CE1B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2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pranovaDA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0"/>
            <a:ext cx="9155113" cy="3595687"/>
          </a:xfrm>
          <a:prstGeom prst="rect">
            <a:avLst/>
          </a:prstGeom>
          <a:noFill/>
        </p:spPr>
      </p:pic>
      <p:pic>
        <p:nvPicPr>
          <p:cNvPr id="2060" name="Picture 12" descr="C:\Users\KapranovaDA\Desktop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5105400"/>
            <a:ext cx="9156700" cy="1752600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0" y="5715000"/>
            <a:ext cx="9144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2800" b="1" dirty="0" smtClean="0">
                <a:latin typeface="Franklin Gothic Book" pitchFamily="34" charset="0"/>
              </a:rPr>
              <a:t>Водоснабжение и водоотведение в Московской области</a:t>
            </a:r>
            <a:endParaRPr sz="2800" spc="-5" dirty="0">
              <a:latin typeface="Franklin Gothic Boo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6858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Franklin Gothic Medium"/>
              <a:ea typeface="+mj-ea"/>
              <a:cs typeface="Franklin Gothic Medium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2" y="6613864"/>
            <a:ext cx="9144002" cy="24413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solidFill>
              <a:srgbClr val="F18E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pattFill prst="pct5">
                <a:fgClr>
                  <a:schemeClr val="lt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6685" y="1714756"/>
            <a:ext cx="76649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Ассоциация водоснабжения и водоотведения Московской области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Исполнительный директор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Гафарова Светлана Анатольевна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1027" name="Picture 3" descr="C:\Users\KapranovaDA\Desktop\Рисунок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4761" y="2985223"/>
            <a:ext cx="9167813" cy="2279650"/>
          </a:xfrm>
          <a:prstGeom prst="rect">
            <a:avLst/>
          </a:prstGeom>
          <a:noFill/>
        </p:spPr>
      </p:pic>
      <p:pic>
        <p:nvPicPr>
          <p:cNvPr id="11" name="Изображение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8600"/>
            <a:ext cx="1005213" cy="1196287"/>
          </a:xfrm>
          <a:prstGeom prst="rect">
            <a:avLst/>
          </a:prstGeom>
        </p:spPr>
      </p:pic>
      <p:pic>
        <p:nvPicPr>
          <p:cNvPr id="12" name="Изображение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0"/>
            <a:ext cx="1005213" cy="1196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0780" y="184658"/>
            <a:ext cx="1301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u="sng" dirty="0">
                <a:solidFill>
                  <a:srgbClr val="FF9900"/>
                </a:solidFill>
                <a:latin typeface="Franklin Gothic Demi"/>
                <a:cs typeface="Franklin Gothic Demi"/>
              </a:rPr>
              <a:t>9</a:t>
            </a:r>
          </a:p>
        </p:txBody>
      </p:sp>
      <p:grpSp>
        <p:nvGrpSpPr>
          <p:cNvPr id="3" name="Группа 50"/>
          <p:cNvGrpSpPr/>
          <p:nvPr/>
        </p:nvGrpSpPr>
        <p:grpSpPr>
          <a:xfrm>
            <a:off x="260499" y="359392"/>
            <a:ext cx="8883501" cy="6300010"/>
            <a:chOff x="260499" y="434952"/>
            <a:chExt cx="8883501" cy="6226366"/>
          </a:xfrm>
        </p:grpSpPr>
        <p:sp>
          <p:nvSpPr>
            <p:cNvPr id="52" name="TextBox 51"/>
            <p:cNvSpPr txBox="1"/>
            <p:nvPr/>
          </p:nvSpPr>
          <p:spPr>
            <a:xfrm>
              <a:off x="609600" y="6384581"/>
              <a:ext cx="1475776" cy="258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1100" dirty="0">
                <a:latin typeface="Franklin Gothic Medium"/>
                <a:ea typeface="+mj-ea"/>
                <a:cs typeface="Franklin Gothic Medium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60499" y="434952"/>
              <a:ext cx="304800" cy="304800"/>
            </a:xfrm>
            <a:prstGeom prst="rect">
              <a:avLst/>
            </a:prstGeom>
            <a:noFill/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1981200" y="6661318"/>
              <a:ext cx="7162800" cy="0"/>
            </a:xfrm>
            <a:prstGeom prst="line">
              <a:avLst/>
            </a:prstGeom>
            <a:ln w="698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0000">
                    <a:srgbClr val="FFC000"/>
                  </a:gs>
                  <a:gs pos="100000">
                    <a:srgbClr val="FF4215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Скругленный прямоугольник 25"/>
          <p:cNvSpPr/>
          <p:nvPr/>
        </p:nvSpPr>
        <p:spPr>
          <a:xfrm>
            <a:off x="685800" y="0"/>
            <a:ext cx="8083589" cy="86409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ru-RU" altLang="ru-RU" sz="2800" b="1" dirty="0">
                <a:latin typeface="Franklin Gothic Medium"/>
                <a:ea typeface="+mj-ea"/>
                <a:cs typeface="Franklin Gothic Medium"/>
              </a:rPr>
              <a:t>Реализация механизмов ГЧП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4800" y="840472"/>
            <a:ext cx="65532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b="1" dirty="0">
                <a:solidFill>
                  <a:srgbClr val="DA4300"/>
                </a:solidFill>
                <a:latin typeface="Franklin Gothic Book" pitchFamily="34" charset="0"/>
              </a:rPr>
              <a:t>21</a:t>
            </a:r>
            <a:r>
              <a:rPr lang="ru-RU" sz="2400" b="1" dirty="0">
                <a:solidFill>
                  <a:srgbClr val="DA4300"/>
                </a:solidFill>
                <a:latin typeface="Franklin Gothic Book" pitchFamily="34" charset="0"/>
              </a:rPr>
              <a:t> муниципальное образование </a:t>
            </a:r>
          </a:p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rPr>
              <a:t>(16 – муниципальных районов, 5 – городских округов)</a:t>
            </a:r>
          </a:p>
        </p:txBody>
      </p:sp>
      <p:graphicFrame>
        <p:nvGraphicFramePr>
          <p:cNvPr id="29" name="Схема 28"/>
          <p:cNvGraphicFramePr/>
          <p:nvPr/>
        </p:nvGraphicFramePr>
        <p:xfrm>
          <a:off x="689216" y="2076736"/>
          <a:ext cx="7696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CD72B9E9-172D-4644-92F7-8339DC564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">
                                            <p:graphicEl>
                                              <a:dgm id="{CD72B9E9-172D-4644-92F7-8339DC564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4A6E6CB3-02BA-4EEB-B4C2-BD9567BC7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>
                                            <p:graphicEl>
                                              <a:dgm id="{4A6E6CB3-02BA-4EEB-B4C2-BD9567BC74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1881994F-E8C5-4E6C-9ECE-3A2A71DBE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>
                                            <p:graphicEl>
                                              <a:dgm id="{1881994F-E8C5-4E6C-9ECE-3A2A71DBE0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453FCC43-FC49-4BD1-BC37-C896117F1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">
                                            <p:graphicEl>
                                              <a:dgm id="{453FCC43-FC49-4BD1-BC37-C896117F1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7E03A906-0E01-4DD9-A470-A0CF9C9A5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">
                                            <p:graphicEl>
                                              <a:dgm id="{7E03A906-0E01-4DD9-A470-A0CF9C9A5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D155DC0F-C305-43C9-96C2-20D4CCD5A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">
                                            <p:graphicEl>
                                              <a:dgm id="{D155DC0F-C305-43C9-96C2-20D4CCD5A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136903AE-B446-46EF-A6CE-7BA6863E5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9">
                                            <p:graphicEl>
                                              <a:dgm id="{136903AE-B446-46EF-A6CE-7BA6863E5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7C6BD3BB-7187-44EF-B00F-12BB54ADA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9">
                                            <p:graphicEl>
                                              <a:dgm id="{7C6BD3BB-7187-44EF-B00F-12BB54ADA2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  <p:bldGraphic spid="29" grpId="0" uiExpan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50"/>
          <p:cNvGrpSpPr/>
          <p:nvPr/>
        </p:nvGrpSpPr>
        <p:grpSpPr>
          <a:xfrm>
            <a:off x="260499" y="359392"/>
            <a:ext cx="8883501" cy="6300010"/>
            <a:chOff x="260499" y="434952"/>
            <a:chExt cx="8883501" cy="6226366"/>
          </a:xfrm>
        </p:grpSpPr>
        <p:sp>
          <p:nvSpPr>
            <p:cNvPr id="5" name="TextBox 4"/>
            <p:cNvSpPr txBox="1"/>
            <p:nvPr/>
          </p:nvSpPr>
          <p:spPr>
            <a:xfrm>
              <a:off x="609600" y="6384581"/>
              <a:ext cx="1475776" cy="258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1100" dirty="0">
                <a:latin typeface="Franklin Gothic Medium"/>
                <a:ea typeface="+mj-ea"/>
                <a:cs typeface="Franklin Gothic Medium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60499" y="434952"/>
              <a:ext cx="304800" cy="304800"/>
            </a:xfrm>
            <a:prstGeom prst="rect">
              <a:avLst/>
            </a:prstGeom>
            <a:noFill/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1981200" y="6661318"/>
              <a:ext cx="7162800" cy="0"/>
            </a:xfrm>
            <a:prstGeom prst="line">
              <a:avLst/>
            </a:prstGeom>
            <a:ln w="698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0000">
                    <a:srgbClr val="FFC000"/>
                  </a:gs>
                  <a:gs pos="100000">
                    <a:srgbClr val="FF4215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Скругленный прямоугольник 8"/>
          <p:cNvSpPr/>
          <p:nvPr/>
        </p:nvSpPr>
        <p:spPr>
          <a:xfrm>
            <a:off x="685800" y="75688"/>
            <a:ext cx="8083589" cy="86409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ru-RU" altLang="ru-RU" sz="2800" b="1" dirty="0">
                <a:latin typeface="Franklin Gothic Medium"/>
                <a:ea typeface="+mj-ea"/>
                <a:cs typeface="Franklin Gothic Medium"/>
              </a:rPr>
              <a:t>Можайский муниципальный район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3856" y="818864"/>
            <a:ext cx="8839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DA4300"/>
                </a:solidFill>
                <a:latin typeface="Franklin Gothic Book" pitchFamily="34" charset="0"/>
              </a:rPr>
              <a:t>Модернизация объектов коммунальной инфраструктуры (тепло)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95800" y="4254696"/>
            <a:ext cx="4419600" cy="189282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РЕАЛИЗАЦИЯ ДАННОГО ПРОЕКТА ПОЗВОЛИТ </a:t>
            </a:r>
            <a:r>
              <a:rPr lang="ru-RU" sz="1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:</a:t>
            </a:r>
          </a:p>
          <a:p>
            <a:pPr>
              <a:buFontTx/>
              <a:buNone/>
              <a:defRPr/>
            </a:pPr>
            <a:endParaRPr lang="ru-RU" sz="5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Franklin Gothic Book" pitchFamily="34" charset="0"/>
              <a:cs typeface="Times New Roman" pitchFamily="18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 </a:t>
            </a:r>
            <a:r>
              <a:rPr lang="ru-RU" sz="1600" dirty="0">
                <a:latin typeface="Franklin Gothic Book" pitchFamily="34" charset="0"/>
                <a:cs typeface="Times New Roman" pitchFamily="18" charset="0"/>
              </a:rPr>
              <a:t>повысить эффективность производственных процессов;</a:t>
            </a:r>
          </a:p>
          <a:p>
            <a:pPr algn="just"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ü"/>
              <a:defRPr/>
            </a:pPr>
            <a:r>
              <a:rPr lang="ru-RU" sz="1600" dirty="0">
                <a:latin typeface="Franklin Gothic Book" pitchFamily="34" charset="0"/>
                <a:cs typeface="Times New Roman" pitchFamily="18" charset="0"/>
              </a:rPr>
              <a:t>сократить потери </a:t>
            </a:r>
            <a:r>
              <a:rPr lang="ru-RU" sz="1600" dirty="0" err="1">
                <a:latin typeface="Franklin Gothic Book" pitchFamily="34" charset="0"/>
                <a:cs typeface="Times New Roman" pitchFamily="18" charset="0"/>
              </a:rPr>
              <a:t>теплоэнергии</a:t>
            </a:r>
            <a:r>
              <a:rPr lang="ru-RU" sz="1600" dirty="0">
                <a:latin typeface="Franklin Gothic Book" pitchFamily="34" charset="0"/>
                <a:cs typeface="Times New Roman" pitchFamily="18" charset="0"/>
              </a:rPr>
              <a:t> планируется снизить с 20,1% до 16,2% от полезного отпуска;</a:t>
            </a: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" pitchFamily="2" charset="2"/>
              <a:buChar char="ü"/>
              <a:defRPr/>
            </a:pPr>
            <a:r>
              <a:rPr lang="ru-RU" sz="1600" i="1" dirty="0">
                <a:latin typeface="Franklin Gothic Book" pitchFamily="34" charset="0"/>
                <a:cs typeface="Times New Roman" pitchFamily="18" charset="0"/>
              </a:rPr>
              <a:t> </a:t>
            </a:r>
            <a:r>
              <a:rPr lang="ru-RU" sz="1600" dirty="0">
                <a:latin typeface="Franklin Gothic Book" pitchFamily="34" charset="0"/>
                <a:cs typeface="Times New Roman" pitchFamily="18" charset="0"/>
              </a:rPr>
              <a:t>снизить расходы топлива на 24 %.</a:t>
            </a:r>
          </a:p>
          <a:p>
            <a:pPr algn="just">
              <a:defRPr/>
            </a:pPr>
            <a:r>
              <a:rPr lang="ru-RU" sz="1600" dirty="0">
                <a:latin typeface="Franklin Gothic Book" pitchFamily="34" charset="0"/>
                <a:cs typeface="Times New Roman" pitchFamily="18" charset="0"/>
              </a:rPr>
              <a:t>расход </a:t>
            </a:r>
            <a:r>
              <a:rPr lang="ru-RU" sz="1600" dirty="0" err="1">
                <a:latin typeface="Franklin Gothic Book" pitchFamily="34" charset="0"/>
                <a:cs typeface="Times New Roman" pitchFamily="18" charset="0"/>
              </a:rPr>
              <a:t>электроэнергиина</a:t>
            </a:r>
            <a:r>
              <a:rPr lang="ru-RU" sz="1600" dirty="0">
                <a:latin typeface="Franklin Gothic Book" pitchFamily="34" charset="0"/>
                <a:cs typeface="Times New Roman" pitchFamily="18" charset="0"/>
              </a:rPr>
              <a:t> –29%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4800" y="4038600"/>
            <a:ext cx="4572000" cy="21275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함초롬돋움"/>
              </a:rPr>
              <a:t>Планируется построить:</a:t>
            </a:r>
          </a:p>
          <a:p>
            <a:pPr marL="285750" indent="-285750">
              <a:lnSpc>
                <a:spcPct val="114000"/>
              </a:lnSpc>
              <a:buFont typeface="Courier New" pitchFamily="49" charset="0"/>
              <a:buChar char="o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  <a:ea typeface="함초롬돋움"/>
              </a:rPr>
              <a:t>2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  <a:ea typeface="함초롬돋움"/>
              </a:rPr>
              <a:t> котельных</a:t>
            </a:r>
          </a:p>
          <a:p>
            <a:pPr marL="285750" indent="-285750">
              <a:lnSpc>
                <a:spcPct val="114000"/>
              </a:lnSpc>
              <a:buFont typeface="Courier New" pitchFamily="49" charset="0"/>
              <a:buChar char="o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  <a:ea typeface="함초롬돋움"/>
              </a:rPr>
              <a:t>1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  <a:ea typeface="함초롬돋움"/>
              </a:rPr>
              <a:t> станция очистки питьевой воды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Franklin Gothic Book" pitchFamily="34" charset="0"/>
              <a:ea typeface="함초롬돋움"/>
            </a:endParaRPr>
          </a:p>
          <a:p>
            <a:pPr>
              <a:lnSpc>
                <a:spcPct val="114000"/>
              </a:lnSpc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함초롬돋움"/>
              </a:rPr>
              <a:t>Планируется реконструировать:</a:t>
            </a:r>
          </a:p>
          <a:p>
            <a:pPr marL="285750" indent="-285750">
              <a:lnSpc>
                <a:spcPct val="114000"/>
              </a:lnSpc>
              <a:buFont typeface="Courier New" pitchFamily="49" charset="0"/>
              <a:buChar char="o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  <a:ea typeface="함초롬돋움"/>
              </a:rPr>
              <a:t>40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  <a:ea typeface="함초롬돋움"/>
              </a:rPr>
              <a:t> котельных</a:t>
            </a:r>
          </a:p>
          <a:p>
            <a:pPr marL="285750" indent="-285750">
              <a:lnSpc>
                <a:spcPct val="114000"/>
              </a:lnSpc>
              <a:buFont typeface="Courier New" pitchFamily="49" charset="0"/>
              <a:buChar char="o"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  <a:ea typeface="함초롬돋움"/>
              </a:rPr>
              <a:t>1620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  <a:ea typeface="함초롬돋움"/>
              </a:rPr>
              <a:t> метров тепловых сетей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69544" y="1332929"/>
          <a:ext cx="8610600" cy="2545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29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2576">
                <a:tc>
                  <a:txBody>
                    <a:bodyPr/>
                    <a:lstStyle/>
                    <a:p>
                      <a:r>
                        <a:rPr lang="ru-RU" alt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Franklin Gothic Book" pitchFamily="34" charset="0"/>
                          <a:ea typeface="함초롬돋움"/>
                          <a:sym typeface="Wingdings"/>
                        </a:rPr>
                        <a:t>Юридическая форма : </a:t>
                      </a:r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altLang="ru-RU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itchFamily="34" charset="0"/>
                          <a:ea typeface="함초롬돋움"/>
                          <a:sym typeface="Wingdings"/>
                        </a:rPr>
                        <a:t>инвестиционный договор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altLang="ru-RU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Franklin Gothic Book" pitchFamily="34" charset="0"/>
                          <a:ea typeface="함초롬돋움"/>
                          <a:sym typeface="Wingdings"/>
                        </a:rPr>
                        <a:t>(имущество в ОАО)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7061">
                <a:tc>
                  <a:txBody>
                    <a:bodyPr/>
                    <a:lstStyle/>
                    <a:p>
                      <a:r>
                        <a:rPr lang="ru-RU" alt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Franklin Gothic Book" pitchFamily="34" charset="0"/>
                          <a:ea typeface="함초롬돋움"/>
                          <a:sym typeface="Wingdings"/>
                        </a:rPr>
                        <a:t>Инвестор: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itchFamily="34" charset="0"/>
                          <a:ea typeface="함초롬돋움"/>
                          <a:sym typeface="Wingdings"/>
                        </a:rPr>
                        <a:t>ПАО «</a:t>
                      </a:r>
                      <a:r>
                        <a:rPr lang="ru-RU" altLang="ru-RU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itchFamily="34" charset="0"/>
                          <a:ea typeface="함초롬돋움"/>
                          <a:sym typeface="Wingdings"/>
                        </a:rPr>
                        <a:t>Ростелеком</a:t>
                      </a:r>
                      <a:r>
                        <a:rPr lang="ru-RU" altLang="ru-RU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itchFamily="34" charset="0"/>
                          <a:ea typeface="함초롬돋움"/>
                          <a:sym typeface="Wingdings"/>
                        </a:rPr>
                        <a:t>»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061">
                <a:tc>
                  <a:txBody>
                    <a:bodyPr/>
                    <a:lstStyle/>
                    <a:p>
                      <a:r>
                        <a:rPr lang="ru-RU" alt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Franklin Gothic Book" pitchFamily="34" charset="0"/>
                          <a:ea typeface="Calibri" pitchFamily="34" charset="0"/>
                          <a:cs typeface="Times New Roman" pitchFamily="18" charset="0"/>
                        </a:rPr>
                        <a:t>Срок договора: 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itchFamily="34" charset="0"/>
                          <a:ea typeface="Calibri" pitchFamily="34" charset="0"/>
                          <a:cs typeface="Times New Roman" pitchFamily="18" charset="0"/>
                        </a:rPr>
                        <a:t>14 лет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7061">
                <a:tc>
                  <a:txBody>
                    <a:bodyPr/>
                    <a:lstStyle/>
                    <a:p>
                      <a:r>
                        <a:rPr lang="ru-RU" alt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Franklin Gothic Book" pitchFamily="34" charset="0"/>
                          <a:ea typeface="함초롬돋움"/>
                          <a:sym typeface="Wingdings"/>
                        </a:rPr>
                        <a:t>Капитальные вложения: 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itchFamily="34" charset="0"/>
                          <a:ea typeface="함초롬돋움"/>
                        </a:rPr>
                        <a:t>892,5 млн. руб.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7061">
                <a:tc>
                  <a:txBody>
                    <a:bodyPr/>
                    <a:lstStyle/>
                    <a:p>
                      <a:r>
                        <a:rPr lang="ru-RU" dirty="0"/>
                        <a:t>в том</a:t>
                      </a:r>
                      <a:r>
                        <a:rPr lang="ru-RU" baseline="0" dirty="0"/>
                        <a:t> числе бюджет Московской области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ru-RU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itchFamily="34" charset="0"/>
                          <a:ea typeface="함초롬돋움"/>
                          <a:cs typeface="+mn-cs"/>
                        </a:rPr>
                        <a:t>130,8 млн.руб.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0377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Franklin Gothic Book" pitchFamily="34" charset="0"/>
                          <a:ea typeface="함초롬돋움"/>
                        </a:rPr>
                        <a:t>Экономический эффект за 14 лет:</a:t>
                      </a:r>
                      <a:r>
                        <a:rPr lang="ru-RU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Franklin Gothic Book" pitchFamily="34" charset="0"/>
                          <a:ea typeface="함초롬돋움"/>
                        </a:rPr>
                        <a:t> 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itchFamily="34" charset="0"/>
                          <a:ea typeface="함초롬돋움"/>
                        </a:rPr>
                        <a:t>2,9 млрд. руб.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object 2"/>
          <p:cNvSpPr txBox="1"/>
          <p:nvPr/>
        </p:nvSpPr>
        <p:spPr>
          <a:xfrm>
            <a:off x="8610600" y="184658"/>
            <a:ext cx="3003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u="sng" dirty="0">
                <a:solidFill>
                  <a:srgbClr val="FF9900"/>
                </a:solidFill>
                <a:latin typeface="Franklin Gothic Demi"/>
                <a:cs typeface="Franklin Gothic Demi"/>
              </a:rPr>
              <a:t>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allAtOnce" animBg="1"/>
      <p:bldP spid="1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0"/>
          <p:cNvGrpSpPr/>
          <p:nvPr/>
        </p:nvGrpSpPr>
        <p:grpSpPr>
          <a:xfrm>
            <a:off x="260499" y="359392"/>
            <a:ext cx="8883501" cy="6300010"/>
            <a:chOff x="260499" y="434952"/>
            <a:chExt cx="8883501" cy="6226366"/>
          </a:xfrm>
        </p:grpSpPr>
        <p:sp>
          <p:nvSpPr>
            <p:cNvPr id="5" name="TextBox 4"/>
            <p:cNvSpPr txBox="1"/>
            <p:nvPr/>
          </p:nvSpPr>
          <p:spPr>
            <a:xfrm>
              <a:off x="609600" y="6384581"/>
              <a:ext cx="1475776" cy="258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1100" dirty="0">
                <a:latin typeface="Franklin Gothic Medium"/>
                <a:ea typeface="+mj-ea"/>
                <a:cs typeface="Franklin Gothic Medium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60499" y="434952"/>
              <a:ext cx="304800" cy="304800"/>
            </a:xfrm>
            <a:prstGeom prst="rect">
              <a:avLst/>
            </a:prstGeom>
            <a:noFill/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1981200" y="6661318"/>
              <a:ext cx="7162800" cy="0"/>
            </a:xfrm>
            <a:prstGeom prst="line">
              <a:avLst/>
            </a:prstGeom>
            <a:ln w="698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0000">
                    <a:srgbClr val="FFC000"/>
                  </a:gs>
                  <a:gs pos="100000">
                    <a:srgbClr val="FF4215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Скругленный прямоугольник 8"/>
          <p:cNvSpPr/>
          <p:nvPr/>
        </p:nvSpPr>
        <p:spPr>
          <a:xfrm>
            <a:off x="685800" y="75688"/>
            <a:ext cx="8083589" cy="86409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ru-RU" altLang="ru-RU" sz="2800" b="1" dirty="0" err="1">
                <a:latin typeface="Franklin Gothic Medium"/>
                <a:ea typeface="+mj-ea"/>
                <a:cs typeface="Franklin Gothic Medium"/>
              </a:rPr>
              <a:t>Мытищинский</a:t>
            </a:r>
            <a:r>
              <a:rPr lang="ru-RU" altLang="ru-RU" sz="2800" b="1" dirty="0">
                <a:latin typeface="Franklin Gothic Medium"/>
                <a:ea typeface="+mj-ea"/>
                <a:cs typeface="Franklin Gothic Medium"/>
              </a:rPr>
              <a:t> муниципальный район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8352" y="685800"/>
            <a:ext cx="83410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DA4300"/>
                </a:solidFill>
                <a:latin typeface="Franklin Gothic Book" pitchFamily="34" charset="0"/>
              </a:rPr>
              <a:t>Модернизация системы теплоснабжения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6712" y="1148688"/>
            <a:ext cx="8686800" cy="5478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altLang="ru-RU" b="1" dirty="0">
                <a:solidFill>
                  <a:srgbClr val="DA4300"/>
                </a:solidFill>
                <a:latin typeface="Franklin Gothic Book" pitchFamily="34" charset="0"/>
                <a:ea typeface="함초롬돋움"/>
                <a:sym typeface="Wingdings"/>
              </a:rPr>
              <a:t>РЕАЛИЗОВАННАЯ ЧАСТЬ</a:t>
            </a:r>
          </a:p>
          <a:p>
            <a:pPr>
              <a:lnSpc>
                <a:spcPct val="114000"/>
              </a:lnSpc>
            </a:pPr>
            <a:r>
              <a:rPr lang="ru-RU" altLang="ru-RU" dirty="0">
                <a:latin typeface="Franklin Gothic Book" pitchFamily="34" charset="0"/>
                <a:ea typeface="함초롬돋움"/>
                <a:sym typeface="Wingdings"/>
              </a:rPr>
              <a:t>Сумма инвестиций:</a:t>
            </a:r>
            <a:r>
              <a:rPr lang="ru-RU" altLang="ru-RU" b="1" dirty="0">
                <a:latin typeface="Franklin Gothic Book" pitchFamily="34" charset="0"/>
                <a:ea typeface="함초롬돋움"/>
                <a:sym typeface="Wingdings"/>
              </a:rPr>
              <a:t> 	1,9 млрд. руб.  </a:t>
            </a:r>
          </a:p>
          <a:p>
            <a:pPr>
              <a:lnSpc>
                <a:spcPct val="114000"/>
              </a:lnSpc>
            </a:pPr>
            <a:r>
              <a:rPr lang="ru-RU" altLang="ru-RU" sz="1600" dirty="0">
                <a:latin typeface="Franklin Gothic Book" pitchFamily="34" charset="0"/>
                <a:ea typeface="함초롬돋움"/>
                <a:sym typeface="Wingdings"/>
              </a:rPr>
              <a:t>       в том числе: кредиты – </a:t>
            </a:r>
            <a:r>
              <a:rPr lang="ru-RU" altLang="ru-RU" sz="1600" b="1" dirty="0">
                <a:latin typeface="Franklin Gothic Book" pitchFamily="34" charset="0"/>
                <a:ea typeface="함초롬돋움"/>
                <a:sym typeface="Wingdings"/>
              </a:rPr>
              <a:t>123,5 млн. руб</a:t>
            </a:r>
            <a:r>
              <a:rPr lang="ru-RU" altLang="ru-RU" sz="1600" dirty="0">
                <a:latin typeface="Franklin Gothic Book" pitchFamily="34" charset="0"/>
                <a:ea typeface="함초롬돋움"/>
                <a:sym typeface="Wingdings"/>
              </a:rPr>
              <a:t>.; собственные средства теплосети </a:t>
            </a:r>
            <a:r>
              <a:rPr lang="ru-RU" altLang="ru-RU" sz="1600" b="1" dirty="0">
                <a:latin typeface="Franklin Gothic Book" pitchFamily="34" charset="0"/>
                <a:ea typeface="함초롬돋움"/>
                <a:sym typeface="Wingdings"/>
              </a:rPr>
              <a:t>– 910,72 млн. руб.</a:t>
            </a:r>
          </a:p>
          <a:p>
            <a:pPr>
              <a:lnSpc>
                <a:spcPct val="114000"/>
              </a:lnSpc>
            </a:pPr>
            <a:endParaRPr lang="ru-RU" altLang="ru-RU" sz="300" dirty="0">
              <a:latin typeface="Franklin Gothic Book" pitchFamily="34" charset="0"/>
              <a:ea typeface="함초롬돋움"/>
              <a:sym typeface="Wingdings"/>
            </a:endParaRPr>
          </a:p>
          <a:p>
            <a:pPr>
              <a:lnSpc>
                <a:spcPct val="114000"/>
              </a:lnSpc>
            </a:pPr>
            <a:r>
              <a:rPr lang="ru-RU" altLang="ru-RU" dirty="0">
                <a:latin typeface="Franklin Gothic Book" pitchFamily="34" charset="0"/>
                <a:ea typeface="함초롬돋움"/>
                <a:sym typeface="Wingdings"/>
              </a:rPr>
              <a:t>Юридическая форма : </a:t>
            </a:r>
            <a:r>
              <a:rPr lang="ru-RU" altLang="ru-RU" b="1" dirty="0">
                <a:latin typeface="Franklin Gothic Book" pitchFamily="34" charset="0"/>
                <a:ea typeface="함초롬돋움"/>
                <a:sym typeface="Wingdings"/>
              </a:rPr>
              <a:t>	проектное финансирование (кредит ЕБРР)</a:t>
            </a:r>
          </a:p>
          <a:p>
            <a:pPr>
              <a:lnSpc>
                <a:spcPct val="114000"/>
              </a:lnSpc>
            </a:pPr>
            <a:endParaRPr lang="ru-RU" altLang="ru-RU" sz="500" b="1" dirty="0">
              <a:latin typeface="Franklin Gothic Book" pitchFamily="34" charset="0"/>
              <a:ea typeface="함초롬돋움"/>
              <a:sym typeface="Wingdings"/>
            </a:endParaRPr>
          </a:p>
          <a:p>
            <a:pPr>
              <a:lnSpc>
                <a:spcPct val="114000"/>
              </a:lnSpc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  <a:ea typeface="함초롬돋움"/>
                <a:sym typeface="Wingdings"/>
              </a:rPr>
              <a:t>Мероприятия:</a:t>
            </a:r>
          </a:p>
          <a:p>
            <a:pPr marL="1077913" indent="2730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Franklin Gothic Book" pitchFamily="34" charset="0"/>
                <a:ea typeface="함초롬돋움"/>
                <a:sym typeface="Wingdings"/>
              </a:rPr>
              <a:t>заменено </a:t>
            </a:r>
            <a:r>
              <a:rPr lang="ru-RU" altLang="ru-RU" b="1" dirty="0">
                <a:latin typeface="Franklin Gothic Book" pitchFamily="34" charset="0"/>
                <a:ea typeface="함초롬돋움"/>
                <a:sym typeface="Wingdings"/>
              </a:rPr>
              <a:t>162,5 км </a:t>
            </a:r>
            <a:r>
              <a:rPr lang="ru-RU" altLang="ru-RU" dirty="0">
                <a:latin typeface="Franklin Gothic Book" pitchFamily="34" charset="0"/>
                <a:ea typeface="함초롬돋움"/>
                <a:sym typeface="Wingdings"/>
              </a:rPr>
              <a:t>(60%) тепловых сетей</a:t>
            </a:r>
          </a:p>
          <a:p>
            <a:pPr marL="1077913" indent="2730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Franklin Gothic Book" pitchFamily="34" charset="0"/>
                <a:ea typeface="함초롬돋움"/>
                <a:sym typeface="Wingdings"/>
              </a:rPr>
              <a:t>установлено </a:t>
            </a:r>
            <a:r>
              <a:rPr lang="ru-RU" altLang="ru-RU" b="1" dirty="0">
                <a:latin typeface="Franklin Gothic Book" pitchFamily="34" charset="0"/>
                <a:ea typeface="함초롬돋움"/>
                <a:sym typeface="Wingdings"/>
              </a:rPr>
              <a:t>1099</a:t>
            </a:r>
            <a:r>
              <a:rPr lang="ru-RU" altLang="ru-RU" dirty="0">
                <a:latin typeface="Franklin Gothic Book" pitchFamily="34" charset="0"/>
                <a:ea typeface="함초롬돋움"/>
                <a:sym typeface="Wingdings"/>
              </a:rPr>
              <a:t> (75%) ИТП</a:t>
            </a:r>
          </a:p>
          <a:p>
            <a:pPr marL="1077913" indent="2730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Franklin Gothic Book" pitchFamily="34" charset="0"/>
                <a:ea typeface="함초롬돋움"/>
                <a:sym typeface="Wingdings"/>
              </a:rPr>
              <a:t>реконструировано </a:t>
            </a:r>
            <a:r>
              <a:rPr lang="ru-RU" altLang="ru-RU" b="1" dirty="0">
                <a:latin typeface="Franklin Gothic Book" pitchFamily="34" charset="0"/>
                <a:ea typeface="함초롬돋움"/>
                <a:sym typeface="Wingdings"/>
              </a:rPr>
              <a:t>22</a:t>
            </a:r>
            <a:r>
              <a:rPr lang="ru-RU" altLang="ru-RU" dirty="0">
                <a:latin typeface="Franklin Gothic Book" pitchFamily="34" charset="0"/>
                <a:ea typeface="함초롬돋움"/>
                <a:sym typeface="Wingdings"/>
              </a:rPr>
              <a:t> котельные (72%)</a:t>
            </a:r>
          </a:p>
          <a:p>
            <a:pPr marL="1077913" indent="2730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Franklin Gothic Book" pitchFamily="34" charset="0"/>
                <a:ea typeface="함초롬돋움"/>
                <a:sym typeface="Wingdings"/>
              </a:rPr>
              <a:t>Годовой экономический эффект:  </a:t>
            </a:r>
            <a:r>
              <a:rPr lang="ru-RU" altLang="ru-RU" b="1" dirty="0">
                <a:latin typeface="Franklin Gothic Book" pitchFamily="34" charset="0"/>
                <a:ea typeface="함초롬돋움"/>
                <a:sym typeface="Wingdings"/>
              </a:rPr>
              <a:t>180</a:t>
            </a:r>
            <a:r>
              <a:rPr lang="ru-RU" altLang="ru-RU" dirty="0">
                <a:latin typeface="Franklin Gothic Book" pitchFamily="34" charset="0"/>
                <a:ea typeface="함초롬돋움"/>
                <a:sym typeface="Wingdings"/>
              </a:rPr>
              <a:t> млн. руб.</a:t>
            </a:r>
          </a:p>
          <a:p>
            <a:pPr algn="ctr">
              <a:lnSpc>
                <a:spcPct val="114000"/>
              </a:lnSpc>
            </a:pPr>
            <a:endParaRPr lang="ru-RU" altLang="ru-RU" sz="1300" b="1" dirty="0">
              <a:latin typeface="Franklin Gothic Book" pitchFamily="34" charset="0"/>
              <a:ea typeface="함초롬돋움"/>
              <a:sym typeface="Wingdings"/>
            </a:endParaRPr>
          </a:p>
          <a:p>
            <a:pPr>
              <a:lnSpc>
                <a:spcPct val="114000"/>
              </a:lnSpc>
            </a:pPr>
            <a:r>
              <a:rPr lang="ru-RU" altLang="ru-RU" b="1" dirty="0">
                <a:solidFill>
                  <a:srgbClr val="DA4300"/>
                </a:solidFill>
                <a:latin typeface="Franklin Gothic Book" pitchFamily="34" charset="0"/>
                <a:ea typeface="함초롬돋움"/>
                <a:sym typeface="Wingdings"/>
              </a:rPr>
              <a:t>ПРЕДСТОИТ до 2020 года</a:t>
            </a:r>
          </a:p>
          <a:p>
            <a:pPr>
              <a:lnSpc>
                <a:spcPct val="114000"/>
              </a:lnSpc>
            </a:pPr>
            <a:r>
              <a:rPr lang="ru-RU" altLang="ru-RU" dirty="0">
                <a:latin typeface="Franklin Gothic Book" pitchFamily="34" charset="0"/>
                <a:ea typeface="함초롬돋움"/>
                <a:sym typeface="Wingdings"/>
              </a:rPr>
              <a:t>Сумма инвестиций: </a:t>
            </a:r>
            <a:r>
              <a:rPr lang="ru-RU" altLang="ru-RU" b="1" dirty="0">
                <a:latin typeface="Franklin Gothic Book" pitchFamily="34" charset="0"/>
                <a:ea typeface="함초롬돋움"/>
                <a:sym typeface="Wingdings"/>
              </a:rPr>
              <a:t>	2,8 млрд. руб.</a:t>
            </a:r>
          </a:p>
          <a:p>
            <a:pPr>
              <a:lnSpc>
                <a:spcPct val="114000"/>
              </a:lnSpc>
            </a:pPr>
            <a:r>
              <a:rPr lang="ru-RU" altLang="ru-RU" b="1" dirty="0">
                <a:latin typeface="Franklin Gothic Book" pitchFamily="34" charset="0"/>
                <a:ea typeface="함초롬돋움"/>
                <a:sym typeface="Wingdings"/>
              </a:rPr>
              <a:t>Мероприятия:</a:t>
            </a:r>
          </a:p>
          <a:p>
            <a:pPr marL="1350963" indent="-2730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Franklin Gothic Book" pitchFamily="34" charset="0"/>
                <a:ea typeface="함초롬돋움"/>
                <a:sym typeface="Wingdings"/>
              </a:rPr>
              <a:t>заменить </a:t>
            </a:r>
            <a:r>
              <a:rPr lang="ru-RU" altLang="ru-RU" b="1" dirty="0">
                <a:latin typeface="Franklin Gothic Book" pitchFamily="34" charset="0"/>
                <a:ea typeface="함초롬돋움"/>
                <a:sym typeface="Wingdings"/>
              </a:rPr>
              <a:t>140 км </a:t>
            </a:r>
            <a:r>
              <a:rPr lang="ru-RU" altLang="ru-RU" dirty="0">
                <a:latin typeface="Franklin Gothic Book" pitchFamily="34" charset="0"/>
                <a:ea typeface="함초롬돋움"/>
                <a:sym typeface="Wingdings"/>
              </a:rPr>
              <a:t>тепловых сетей</a:t>
            </a:r>
          </a:p>
          <a:p>
            <a:pPr marL="1350963" indent="-2730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Franklin Gothic Book" pitchFamily="34" charset="0"/>
                <a:ea typeface="함초롬돋움"/>
                <a:sym typeface="Wingdings"/>
              </a:rPr>
              <a:t>установить </a:t>
            </a:r>
            <a:r>
              <a:rPr lang="ru-RU" altLang="ru-RU" b="1" dirty="0">
                <a:latin typeface="Franklin Gothic Book" pitchFamily="34" charset="0"/>
                <a:ea typeface="함초롬돋움"/>
                <a:sym typeface="Wingdings"/>
              </a:rPr>
              <a:t>350 </a:t>
            </a:r>
            <a:r>
              <a:rPr lang="ru-RU" altLang="ru-RU" dirty="0">
                <a:latin typeface="Franklin Gothic Book" pitchFamily="34" charset="0"/>
                <a:ea typeface="함초롬돋움"/>
                <a:sym typeface="Wingdings"/>
              </a:rPr>
              <a:t>ИТП</a:t>
            </a:r>
          </a:p>
          <a:p>
            <a:pPr marL="1350963" indent="-2730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Franklin Gothic Book" pitchFamily="34" charset="0"/>
                <a:ea typeface="함초롬돋움"/>
                <a:sym typeface="Wingdings"/>
              </a:rPr>
              <a:t>реконструировать </a:t>
            </a:r>
            <a:r>
              <a:rPr lang="ru-RU" altLang="ru-RU" b="1" dirty="0">
                <a:latin typeface="Franklin Gothic Book" pitchFamily="34" charset="0"/>
                <a:ea typeface="함초롬돋움"/>
                <a:sym typeface="Wingdings"/>
              </a:rPr>
              <a:t>10</a:t>
            </a:r>
            <a:r>
              <a:rPr lang="ru-RU" altLang="ru-RU" dirty="0">
                <a:latin typeface="Franklin Gothic Book" pitchFamily="34" charset="0"/>
                <a:ea typeface="함초롬돋움"/>
                <a:sym typeface="Wingdings"/>
              </a:rPr>
              <a:t> котельных</a:t>
            </a:r>
          </a:p>
          <a:p>
            <a:pPr marL="1350963" indent="-27305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altLang="ru-RU" dirty="0">
                <a:latin typeface="Franklin Gothic Book" pitchFamily="34" charset="0"/>
                <a:ea typeface="함초롬돋움"/>
                <a:sym typeface="Wingdings"/>
              </a:rPr>
              <a:t>Предполагаемый итоговый экономический эффект:  </a:t>
            </a:r>
            <a:r>
              <a:rPr lang="ru-RU" altLang="ru-RU" b="1" dirty="0">
                <a:latin typeface="Franklin Gothic Book" pitchFamily="34" charset="0"/>
                <a:ea typeface="함초롬돋움"/>
                <a:sym typeface="Wingdings"/>
              </a:rPr>
              <a:t>270 млн. руб.</a:t>
            </a:r>
            <a:endParaRPr lang="ru-RU" dirty="0">
              <a:latin typeface="Franklin Gothic Book" pitchFamily="34" charset="0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8610600" y="184658"/>
            <a:ext cx="3003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u="sng" dirty="0">
                <a:solidFill>
                  <a:srgbClr val="FF9900"/>
                </a:solidFill>
                <a:latin typeface="Franklin Gothic Demi"/>
                <a:cs typeface="Franklin Gothic Demi"/>
              </a:rPr>
              <a:t>11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0"/>
          <p:cNvGrpSpPr/>
          <p:nvPr/>
        </p:nvGrpSpPr>
        <p:grpSpPr>
          <a:xfrm>
            <a:off x="260499" y="359392"/>
            <a:ext cx="8883501" cy="6300011"/>
            <a:chOff x="260499" y="434952"/>
            <a:chExt cx="8883501" cy="6226366"/>
          </a:xfrm>
        </p:grpSpPr>
        <p:sp>
          <p:nvSpPr>
            <p:cNvPr id="5" name="TextBox 4"/>
            <p:cNvSpPr txBox="1"/>
            <p:nvPr/>
          </p:nvSpPr>
          <p:spPr>
            <a:xfrm>
              <a:off x="609600" y="6384580"/>
              <a:ext cx="1475776" cy="258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1100" dirty="0">
                <a:latin typeface="Franklin Gothic Medium"/>
                <a:ea typeface="+mj-ea"/>
                <a:cs typeface="Franklin Gothic Medium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60499" y="434952"/>
              <a:ext cx="304800" cy="304800"/>
            </a:xfrm>
            <a:prstGeom prst="rect">
              <a:avLst/>
            </a:prstGeom>
            <a:noFill/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1981200" y="6661318"/>
              <a:ext cx="7162800" cy="0"/>
            </a:xfrm>
            <a:prstGeom prst="line">
              <a:avLst/>
            </a:prstGeom>
            <a:ln w="698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0000">
                    <a:srgbClr val="FFC000"/>
                  </a:gs>
                  <a:gs pos="100000">
                    <a:srgbClr val="FF4215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Скругленный прямоугольник 8"/>
          <p:cNvSpPr/>
          <p:nvPr/>
        </p:nvSpPr>
        <p:spPr>
          <a:xfrm>
            <a:off x="685800" y="75688"/>
            <a:ext cx="8083589" cy="86409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ru-RU" altLang="ru-RU" sz="2800" b="1" dirty="0">
                <a:latin typeface="Franklin Gothic Medium"/>
                <a:ea typeface="+mj-ea"/>
                <a:cs typeface="Franklin Gothic Medium"/>
              </a:rPr>
              <a:t>Городской округ Электросталь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8352" y="685800"/>
            <a:ext cx="83410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DA4300"/>
                </a:solidFill>
                <a:latin typeface="Franklin Gothic Book" pitchFamily="34" charset="0"/>
              </a:rPr>
              <a:t>Модернизация системы теплоснабжения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1024" y="3268640"/>
            <a:ext cx="329320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ru-RU" sz="2200" b="1" dirty="0">
                <a:solidFill>
                  <a:srgbClr val="DA4300"/>
                </a:solidFill>
                <a:latin typeface="Franklin Gothic Book" pitchFamily="34" charset="0"/>
              </a:rPr>
              <a:t>Мероприятия по проекту</a:t>
            </a:r>
            <a:r>
              <a:rPr lang="ru-RU" sz="2000" b="1" dirty="0">
                <a:solidFill>
                  <a:srgbClr val="C00000"/>
                </a:solidFill>
                <a:latin typeface="Franklin Gothic Book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30"/>
          <p:cNvSpPr txBox="1">
            <a:spLocks noChangeArrowheads="1"/>
          </p:cNvSpPr>
          <p:nvPr/>
        </p:nvSpPr>
        <p:spPr bwMode="auto">
          <a:xfrm>
            <a:off x="326408" y="3729256"/>
            <a:ext cx="838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Franklin Gothic Book" pitchFamily="34" charset="0"/>
                <a:cs typeface="Times New Roman" pitchFamily="18" charset="0"/>
              </a:rPr>
              <a:t> замена котлов и другого оборудования на котельных;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Franklin Gothic Book" pitchFamily="34" charset="0"/>
                <a:cs typeface="Times New Roman" pitchFamily="18" charset="0"/>
              </a:rPr>
              <a:t>установка автоматического частотного регулирования;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Franklin Gothic Book" pitchFamily="34" charset="0"/>
                <a:cs typeface="Times New Roman" pitchFamily="18" charset="0"/>
              </a:rPr>
              <a:t>переход с открытой системы горячего водоснабжения центрального района Электростали на закрытую;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Franklin Gothic Book" pitchFamily="34" charset="0"/>
                <a:cs typeface="Times New Roman" pitchFamily="18" charset="0"/>
              </a:rPr>
              <a:t>перекладка 16,7 км (в двухтрубном исчислении) тепловых сетей;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Franklin Gothic Book" pitchFamily="34" charset="0"/>
                <a:cs typeface="Times New Roman" pitchFamily="18" charset="0"/>
              </a:rPr>
              <a:t>перевод котельной «Северная» на двухконтурную схему работы.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7880" y="5599120"/>
            <a:ext cx="8964487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ru-RU" sz="2000" b="1" dirty="0">
                <a:solidFill>
                  <a:srgbClr val="C00000"/>
                </a:solidFill>
                <a:latin typeface="Franklin Gothic Book" pitchFamily="34" charset="0"/>
                <a:cs typeface="Times New Roman" pitchFamily="18" charset="0"/>
              </a:rPr>
              <a:t>БЛАГОДАРЯ РЕАЛИЗАЦИИ ДАННОГО ПРОЕКТА ЗНАЧИТЕЛЬНО ПОВЫСИТСЯ  ЭНЕРГОЭФФЕКТИВНОСТЬ КОММУНАЛЬНОГО КОМПЛЕКСА ГОРОДСКОГО ОКРУГА ЭЛЕКТРОСТАЛЬ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04800" y="1317008"/>
          <a:ext cx="8610600" cy="1931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29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r>
                        <a:rPr lang="ru-RU" alt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Franklin Gothic Book" pitchFamily="34" charset="0"/>
                          <a:ea typeface="함초롬돋움"/>
                          <a:sym typeface="Wingdings"/>
                        </a:rPr>
                        <a:t>Юридическая форма : </a:t>
                      </a:r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ru-RU" altLang="ru-RU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Franklin Gothic Book" pitchFamily="34" charset="0"/>
                          <a:ea typeface="함초롬돋움"/>
                          <a:sym typeface="Wingdings"/>
                        </a:rPr>
                        <a:t>Концессионное соглашение</a:t>
                      </a:r>
                      <a:endParaRPr lang="ru-RU" altLang="ru-RU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Franklin Gothic Book" pitchFamily="34" charset="0"/>
                        <a:ea typeface="함초롬돋움"/>
                        <a:sym typeface="Wingding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3552">
                <a:tc>
                  <a:txBody>
                    <a:bodyPr/>
                    <a:lstStyle/>
                    <a:p>
                      <a:r>
                        <a:rPr lang="ru-RU" alt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Franklin Gothic Book" pitchFamily="34" charset="0"/>
                          <a:ea typeface="함초롬돋움"/>
                          <a:sym typeface="Wingdings"/>
                        </a:rPr>
                        <a:t>Инвестор: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Franklin Gothic Book" pitchFamily="34" charset="0"/>
                          <a:ea typeface="함초롬돋움"/>
                          <a:sym typeface="Wingdings"/>
                        </a:rPr>
                        <a:t>ООО «Глобус»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3552">
                <a:tc>
                  <a:txBody>
                    <a:bodyPr/>
                    <a:lstStyle/>
                    <a:p>
                      <a:r>
                        <a:rPr lang="ru-RU" alt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Franklin Gothic Book" pitchFamily="34" charset="0"/>
                          <a:ea typeface="Calibri" pitchFamily="34" charset="0"/>
                          <a:cs typeface="Times New Roman" pitchFamily="18" charset="0"/>
                        </a:rPr>
                        <a:t>Срок договора: 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Franklin Gothic Book" pitchFamily="34" charset="0"/>
                          <a:ea typeface="Calibri" pitchFamily="34" charset="0"/>
                          <a:cs typeface="Times New Roman" pitchFamily="18" charset="0"/>
                        </a:rPr>
                        <a:t>25 лет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3552">
                <a:tc>
                  <a:txBody>
                    <a:bodyPr/>
                    <a:lstStyle/>
                    <a:p>
                      <a:r>
                        <a:rPr lang="ru-RU" alt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Franklin Gothic Book" pitchFamily="34" charset="0"/>
                          <a:ea typeface="함초롬돋움"/>
                          <a:sym typeface="Wingdings"/>
                        </a:rPr>
                        <a:t>Капитальные вложения: 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Franklin Gothic Book" pitchFamily="34" charset="0"/>
                          <a:ea typeface="함초롬돋움"/>
                        </a:rPr>
                        <a:t>1,187 млрд. руб.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956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Franklin Gothic Book" pitchFamily="34" charset="0"/>
                          <a:ea typeface="함초롬돋움"/>
                        </a:rPr>
                        <a:t>в том числе кредиты банков:</a:t>
                      </a:r>
                      <a:r>
                        <a:rPr lang="ru-RU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Franklin Gothic Book" pitchFamily="34" charset="0"/>
                          <a:ea typeface="함초롬돋움"/>
                        </a:rPr>
                        <a:t> 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Franklin Gothic Book" pitchFamily="34" charset="0"/>
                          <a:ea typeface="함초롬돋움"/>
                        </a:rPr>
                        <a:t>236 млн. руб.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object 2"/>
          <p:cNvSpPr txBox="1"/>
          <p:nvPr/>
        </p:nvSpPr>
        <p:spPr>
          <a:xfrm>
            <a:off x="8610600" y="184658"/>
            <a:ext cx="3003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u="sng" dirty="0">
                <a:solidFill>
                  <a:srgbClr val="FF9900"/>
                </a:solidFill>
                <a:latin typeface="Franklin Gothic Demi"/>
                <a:cs typeface="Franklin Gothic Demi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3" grpId="0" build="allAtOnce"/>
      <p:bldP spid="14" grpId="0" build="allAtOnce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245879" y="131883"/>
            <a:ext cx="8898121" cy="6428265"/>
            <a:chOff x="260499" y="381000"/>
            <a:chExt cx="8883501" cy="6280318"/>
          </a:xfrm>
        </p:grpSpPr>
        <p:sp>
          <p:nvSpPr>
            <p:cNvPr id="5" name="TextBox 4"/>
            <p:cNvSpPr txBox="1"/>
            <p:nvPr/>
          </p:nvSpPr>
          <p:spPr>
            <a:xfrm>
              <a:off x="609600" y="6384581"/>
              <a:ext cx="1475776" cy="25558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cs typeface="Franklin Gothic Medium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60499" y="381000"/>
              <a:ext cx="304800" cy="304800"/>
            </a:xfrm>
            <a:prstGeom prst="rect">
              <a:avLst/>
            </a:prstGeom>
            <a:noFill/>
            <a:ln w="603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1981200" y="6661318"/>
              <a:ext cx="7162800" cy="0"/>
            </a:xfrm>
            <a:prstGeom prst="line">
              <a:avLst/>
            </a:prstGeom>
            <a:noFill/>
            <a:ln w="69850" cap="flat" cmpd="sng" algn="ctr">
              <a:gradFill flip="none" rotWithShape="1">
                <a:gsLst>
                  <a:gs pos="0">
                    <a:sysClr val="window" lastClr="FFFFFF">
                      <a:lumMod val="65000"/>
                    </a:sysClr>
                  </a:gs>
                  <a:gs pos="20000">
                    <a:srgbClr val="FFC000"/>
                  </a:gs>
                  <a:gs pos="100000">
                    <a:srgbClr val="FF4215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</p:grpSp>
      <p:sp>
        <p:nvSpPr>
          <p:cNvPr id="9" name="object 4"/>
          <p:cNvSpPr txBox="1">
            <a:spLocks/>
          </p:cNvSpPr>
          <p:nvPr/>
        </p:nvSpPr>
        <p:spPr>
          <a:xfrm>
            <a:off x="762000" y="41652"/>
            <a:ext cx="7620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7145" lvl="0"/>
            <a:r>
              <a:rPr lang="ru-RU" kern="0" dirty="0">
                <a:solidFill>
                  <a:sysClr val="windowText" lastClr="000000"/>
                </a:solidFill>
              </a:rPr>
              <a:t>Рузский муниципальный район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2400" y="3570024"/>
            <a:ext cx="5257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DA4300"/>
                </a:solidFill>
                <a:latin typeface="Franklin Gothic Book" pitchFamily="34" charset="0"/>
              </a:rPr>
              <a:t>Мероприятия по проекту : </a:t>
            </a:r>
          </a:p>
          <a:p>
            <a:endParaRPr lang="ru-RU" sz="1000" b="1" dirty="0">
              <a:solidFill>
                <a:srgbClr val="DA4300"/>
              </a:solidFill>
              <a:latin typeface="Franklin Gothic Book" pitchFamily="34" charset="0"/>
            </a:endParaRPr>
          </a:p>
          <a:p>
            <a:pPr marL="180000" indent="-180000" algn="just" defTabSz="504000">
              <a:buClr>
                <a:srgbClr val="DA4300"/>
              </a:buClr>
              <a:buFont typeface="Wingdings" pitchFamily="2" charset="2"/>
              <a:buChar char="ü"/>
            </a:pPr>
            <a:r>
              <a:rPr lang="ru-RU" sz="1600" dirty="0">
                <a:latin typeface="Franklin Gothic Book" pitchFamily="34" charset="0"/>
                <a:cs typeface="Times New Roman" pitchFamily="18" charset="0"/>
              </a:rPr>
              <a:t> Реконструкция очистных сооружений мощностью                           10 000 м3/сутки.</a:t>
            </a:r>
          </a:p>
          <a:p>
            <a:pPr marL="180000" indent="-180000" algn="just" defTabSz="504000">
              <a:buFont typeface="+mj-lt"/>
              <a:buAutoNum type="arabicPeriod"/>
            </a:pPr>
            <a:endParaRPr lang="ru-RU" sz="1600" dirty="0">
              <a:latin typeface="Franklin Gothic Book" pitchFamily="34" charset="0"/>
              <a:cs typeface="Times New Roman" pitchFamily="18" charset="0"/>
            </a:endParaRPr>
          </a:p>
          <a:p>
            <a:pPr marL="180000" indent="-180000" algn="just" defTabSz="504000">
              <a:buClr>
                <a:srgbClr val="DA4300"/>
              </a:buClr>
              <a:buFont typeface="Wingdings" pitchFamily="2" charset="2"/>
              <a:buChar char="ü"/>
            </a:pPr>
            <a:r>
              <a:rPr lang="ru-RU" sz="1600" dirty="0">
                <a:latin typeface="Franklin Gothic Book" pitchFamily="34" charset="0"/>
                <a:cs typeface="Times New Roman" pitchFamily="18" charset="0"/>
              </a:rPr>
              <a:t> Реконструкция канализационной насосной станции с заменой электрооборудования, с использованием отечественного оборудования.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42732"/>
              </p:ext>
            </p:extLst>
          </p:nvPr>
        </p:nvGraphicFramePr>
        <p:xfrm>
          <a:off x="304800" y="1143000"/>
          <a:ext cx="8392232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728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Franklin Gothic Book" pitchFamily="34" charset="0"/>
                        </a:rPr>
                        <a:t>Капитальные вложения</a:t>
                      </a:r>
                      <a:endParaRPr lang="ru-RU" sz="1600" b="1" dirty="0">
                        <a:latin typeface="Franklin Gothic Book" pitchFamily="34" charset="0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Franklin Gothic Book" pitchFamily="34" charset="0"/>
                        </a:rPr>
                        <a:t>500 млн. руб.</a:t>
                      </a:r>
                      <a:endParaRPr lang="ru-RU" sz="1600" b="1" dirty="0">
                        <a:latin typeface="Franklin Gothic Book" pitchFamily="34" charset="0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Franklin Gothic Book" pitchFamily="34" charset="0"/>
                        </a:rPr>
                        <a:t>Средства Фонда ЖКХ</a:t>
                      </a:r>
                      <a:endParaRPr lang="ru-RU" sz="1600" dirty="0">
                        <a:latin typeface="Franklin Gothic Book" pitchFamily="34" charset="0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Franklin Gothic Book" pitchFamily="34" charset="0"/>
                        </a:rPr>
                        <a:t>300 млн. руб.</a:t>
                      </a:r>
                      <a:endParaRPr lang="ru-RU" sz="1600" b="1" dirty="0">
                        <a:latin typeface="Franklin Gothic Book" pitchFamily="34" charset="0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Franklin Gothic Book" pitchFamily="34" charset="0"/>
                        </a:rPr>
                        <a:t>Средства субъекта</a:t>
                      </a:r>
                      <a:r>
                        <a:rPr lang="ru-RU" sz="1600" baseline="0" dirty="0">
                          <a:latin typeface="Franklin Gothic Book" pitchFamily="34" charset="0"/>
                        </a:rPr>
                        <a:t> РФ</a:t>
                      </a:r>
                      <a:endParaRPr lang="ru-RU" sz="1600" dirty="0">
                        <a:latin typeface="Franklin Gothic Book" pitchFamily="34" charset="0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Franklin Gothic Book" pitchFamily="34" charset="0"/>
                        </a:rPr>
                        <a:t>50 млн. руб.</a:t>
                      </a:r>
                      <a:endParaRPr lang="ru-RU" sz="1600" b="1" dirty="0">
                        <a:latin typeface="Franklin Gothic Book" pitchFamily="34" charset="0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Franklin Gothic Book" pitchFamily="34" charset="0"/>
                        </a:rPr>
                        <a:t>Средства муниципального образования</a:t>
                      </a:r>
                      <a:endParaRPr lang="ru-RU" sz="1600" dirty="0">
                        <a:latin typeface="Franklin Gothic Book" pitchFamily="34" charset="0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Franklin Gothic Book" pitchFamily="34" charset="0"/>
                        </a:rPr>
                        <a:t>50 млн. руб.</a:t>
                      </a:r>
                      <a:endParaRPr lang="ru-RU" sz="1600" b="1" dirty="0">
                        <a:latin typeface="Franklin Gothic Book" pitchFamily="34" charset="0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Franklin Gothic Book" pitchFamily="34" charset="0"/>
                        </a:rPr>
                        <a:t>Средства участника</a:t>
                      </a:r>
                      <a:endParaRPr lang="ru-RU" sz="1600" dirty="0">
                        <a:latin typeface="Franklin Gothic Book" pitchFamily="34" charset="0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Franklin Gothic Book" pitchFamily="34" charset="0"/>
                        </a:rPr>
                        <a:t>100 млн. руб.</a:t>
                      </a:r>
                      <a:endParaRPr lang="ru-RU" sz="1600" b="1" dirty="0">
                        <a:latin typeface="Franklin Gothic Book" pitchFamily="34" charset="0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Franklin Gothic Book" pitchFamily="34" charset="0"/>
                        </a:rPr>
                        <a:t>Срок</a:t>
                      </a:r>
                      <a:r>
                        <a:rPr lang="ru-RU" sz="1600" baseline="0" dirty="0">
                          <a:latin typeface="Franklin Gothic Book" pitchFamily="34" charset="0"/>
                        </a:rPr>
                        <a:t> концессионного соглашения</a:t>
                      </a:r>
                      <a:endParaRPr lang="ru-RU" sz="1600" b="1" dirty="0">
                        <a:latin typeface="Franklin Gothic Book" pitchFamily="34" charset="0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Franklin Gothic Book" pitchFamily="34" charset="0"/>
                        </a:rPr>
                        <a:t>30лет</a:t>
                      </a:r>
                      <a:endParaRPr lang="ru-RU" sz="1600" b="1" dirty="0">
                        <a:latin typeface="Franklin Gothic Book" pitchFamily="34" charset="0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022106"/>
              </p:ext>
            </p:extLst>
          </p:nvPr>
        </p:nvGraphicFramePr>
        <p:xfrm>
          <a:off x="5943600" y="3810000"/>
          <a:ext cx="2895600" cy="162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55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00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22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Book" pitchFamily="34" charset="0"/>
                        </a:rPr>
                        <a:t>Срок</a:t>
                      </a:r>
                      <a:r>
                        <a:rPr lang="ru-RU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Book" pitchFamily="34" charset="0"/>
                        </a:rPr>
                        <a:t> окупаемости проекта</a:t>
                      </a:r>
                      <a:endParaRPr lang="ru-RU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Franklin Gothic Book" pitchFamily="34" charset="0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898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Franklin Gothic Book" pitchFamily="34" charset="0"/>
                        </a:rPr>
                        <a:t>С поддержкой </a:t>
                      </a:r>
                    </a:p>
                    <a:p>
                      <a:pPr algn="l"/>
                      <a:r>
                        <a:rPr lang="ru-RU" sz="1600" dirty="0">
                          <a:latin typeface="Franklin Gothic Book" pitchFamily="34" charset="0"/>
                        </a:rPr>
                        <a:t>Фонда ЖКХ</a:t>
                      </a:r>
                      <a:endParaRPr lang="ru-RU" sz="1600" dirty="0">
                        <a:latin typeface="Franklin Gothic Book" pitchFamily="34" charset="0"/>
                        <a:cs typeface="Times New Roman"/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Franklin Gothic Book" pitchFamily="34" charset="0"/>
                        </a:rPr>
                        <a:t>7 лет</a:t>
                      </a:r>
                      <a:endParaRPr lang="ru-RU" sz="1600" dirty="0">
                        <a:latin typeface="Franklin Gothic Book" pitchFamily="34" charset="0"/>
                        <a:cs typeface="Times New Roman"/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898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Franklin Gothic Book" pitchFamily="34" charset="0"/>
                        </a:rPr>
                        <a:t>Без</a:t>
                      </a:r>
                      <a:r>
                        <a:rPr lang="ru-RU" sz="1600" baseline="0" dirty="0">
                          <a:latin typeface="Franklin Gothic Book" pitchFamily="34" charset="0"/>
                        </a:rPr>
                        <a:t> поддержки Фонда ЖКХ</a:t>
                      </a:r>
                      <a:endParaRPr lang="ru-RU" sz="1600" dirty="0">
                        <a:latin typeface="Franklin Gothic Book" pitchFamily="34" charset="0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Franklin Gothic Book" pitchFamily="34" charset="0"/>
                        </a:rPr>
                        <a:t>Более</a:t>
                      </a:r>
                    </a:p>
                    <a:p>
                      <a:pPr algn="ctr"/>
                      <a:r>
                        <a:rPr lang="ru-RU" sz="1600" dirty="0">
                          <a:latin typeface="Franklin Gothic Book" pitchFamily="34" charset="0"/>
                        </a:rPr>
                        <a:t> 50 лет</a:t>
                      </a:r>
                      <a:endParaRPr lang="ru-RU" sz="1600" dirty="0">
                        <a:latin typeface="Franklin Gothic Book" pitchFamily="34" charset="0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699448" y="492456"/>
            <a:ext cx="8645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DA4300"/>
                </a:solidFill>
                <a:latin typeface="Franklin Gothic Book" pitchFamily="34" charset="0"/>
              </a:rPr>
              <a:t>Модернизация, реконструкция очистных сооружений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791200" y="3657600"/>
            <a:ext cx="3124200" cy="1981200"/>
          </a:xfrm>
          <a:prstGeom prst="rect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971800" y="5791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C00000"/>
                </a:solidFill>
                <a:latin typeface="Franklin Gothic Book" pitchFamily="34" charset="0"/>
              </a:rPr>
              <a:t>Заявка одобрена Фондом ЖКХ</a:t>
            </a:r>
          </a:p>
          <a:p>
            <a:pPr algn="r"/>
            <a:r>
              <a:rPr lang="ru-RU" b="1" dirty="0">
                <a:solidFill>
                  <a:srgbClr val="C00000"/>
                </a:solidFill>
                <a:latin typeface="Franklin Gothic Book" pitchFamily="34" charset="0"/>
              </a:rPr>
              <a:t>Готовится концессионное соглашение</a:t>
            </a:r>
          </a:p>
        </p:txBody>
      </p:sp>
      <p:sp>
        <p:nvSpPr>
          <p:cNvPr id="22" name="object 2"/>
          <p:cNvSpPr txBox="1"/>
          <p:nvPr/>
        </p:nvSpPr>
        <p:spPr>
          <a:xfrm>
            <a:off x="8610600" y="184658"/>
            <a:ext cx="3003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u="sng" dirty="0">
                <a:solidFill>
                  <a:srgbClr val="FF9900"/>
                </a:solidFill>
                <a:latin typeface="Franklin Gothic Demi"/>
                <a:cs typeface="Franklin Gothic Demi"/>
              </a:rPr>
              <a:t>13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build="allAtOnce"/>
      <p:bldP spid="20" grpId="0" animBg="1"/>
      <p:bldP spid="21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245879" y="131883"/>
            <a:ext cx="8898121" cy="6428265"/>
            <a:chOff x="260499" y="381000"/>
            <a:chExt cx="8883501" cy="6280318"/>
          </a:xfrm>
        </p:grpSpPr>
        <p:sp>
          <p:nvSpPr>
            <p:cNvPr id="5" name="TextBox 4"/>
            <p:cNvSpPr txBox="1"/>
            <p:nvPr/>
          </p:nvSpPr>
          <p:spPr>
            <a:xfrm>
              <a:off x="609600" y="6384581"/>
              <a:ext cx="1475776" cy="25558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cs typeface="Franklin Gothic Medium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60499" y="381000"/>
              <a:ext cx="304800" cy="304800"/>
            </a:xfrm>
            <a:prstGeom prst="rect">
              <a:avLst/>
            </a:prstGeom>
            <a:noFill/>
            <a:ln w="603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1981200" y="6661318"/>
              <a:ext cx="7162800" cy="0"/>
            </a:xfrm>
            <a:prstGeom prst="line">
              <a:avLst/>
            </a:prstGeom>
            <a:noFill/>
            <a:ln w="69850" cap="flat" cmpd="sng" algn="ctr">
              <a:gradFill flip="none" rotWithShape="1">
                <a:gsLst>
                  <a:gs pos="0">
                    <a:sysClr val="window" lastClr="FFFFFF">
                      <a:lumMod val="65000"/>
                    </a:sysClr>
                  </a:gs>
                  <a:gs pos="20000">
                    <a:srgbClr val="FFC000"/>
                  </a:gs>
                  <a:gs pos="100000">
                    <a:srgbClr val="FF4215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</p:grpSp>
      <p:sp>
        <p:nvSpPr>
          <p:cNvPr id="9" name="object 4"/>
          <p:cNvSpPr txBox="1">
            <a:spLocks/>
          </p:cNvSpPr>
          <p:nvPr/>
        </p:nvSpPr>
        <p:spPr>
          <a:xfrm>
            <a:off x="762000" y="41652"/>
            <a:ext cx="7620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7145"/>
            <a:r>
              <a:rPr lang="ru-RU" kern="0" dirty="0">
                <a:solidFill>
                  <a:sysClr val="windowText" lastClr="000000"/>
                </a:solidFill>
              </a:rPr>
              <a:t>ОАО «Газпром теплоэнерго»</a:t>
            </a:r>
          </a:p>
        </p:txBody>
      </p:sp>
      <p:sp>
        <p:nvSpPr>
          <p:cNvPr id="22" name="object 2"/>
          <p:cNvSpPr txBox="1"/>
          <p:nvPr/>
        </p:nvSpPr>
        <p:spPr>
          <a:xfrm>
            <a:off x="8610600" y="184658"/>
            <a:ext cx="3003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u="sng" dirty="0">
                <a:solidFill>
                  <a:srgbClr val="FF9900"/>
                </a:solidFill>
                <a:latin typeface="Franklin Gothic Demi"/>
                <a:cs typeface="Franklin Gothic Demi"/>
              </a:rPr>
              <a:t>14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2688" y="533400"/>
            <a:ext cx="83410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DA4300"/>
                </a:solidFill>
                <a:latin typeface="Franklin Gothic Book" pitchFamily="34" charset="0"/>
              </a:rPr>
              <a:t>Модернизация объектов теплоснабжения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7378" y="4100661"/>
            <a:ext cx="6470622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D65700"/>
              </a:buClr>
              <a:buFont typeface="Courier New" pitchFamily="49" charset="0"/>
              <a:buChar char="o"/>
            </a:pPr>
            <a:r>
              <a:rPr lang="ru-RU" dirty="0">
                <a:solidFill>
                  <a:srgbClr val="000000"/>
                </a:solidFill>
                <a:latin typeface="Franklin Gothic Book" pitchFamily="34" charset="0"/>
              </a:rPr>
              <a:t>  </a:t>
            </a:r>
            <a:r>
              <a:rPr lang="ru-RU" b="1" dirty="0">
                <a:solidFill>
                  <a:srgbClr val="000000"/>
                </a:solidFill>
                <a:latin typeface="Franklin Gothic Book" pitchFamily="34" charset="0"/>
              </a:rPr>
              <a:t>Пушкинский </a:t>
            </a:r>
            <a:r>
              <a:rPr lang="ru-RU" dirty="0">
                <a:solidFill>
                  <a:srgbClr val="000000"/>
                </a:solidFill>
                <a:latin typeface="Franklin Gothic Book" pitchFamily="34" charset="0"/>
              </a:rPr>
              <a:t>муниципальный район</a:t>
            </a:r>
          </a:p>
          <a:p>
            <a:pPr algn="just"/>
            <a:endParaRPr lang="ru-RU" sz="500" b="1" dirty="0">
              <a:solidFill>
                <a:srgbClr val="000000"/>
              </a:solidFill>
              <a:latin typeface="Franklin Gothic Book" pitchFamily="34" charset="0"/>
            </a:endParaRPr>
          </a:p>
          <a:p>
            <a:pPr algn="just">
              <a:buClr>
                <a:srgbClr val="D65700"/>
              </a:buClr>
              <a:buFont typeface="Courier New" pitchFamily="49" charset="0"/>
              <a:buChar char="o"/>
            </a:pPr>
            <a:r>
              <a:rPr lang="ru-RU" b="1" dirty="0">
                <a:solidFill>
                  <a:srgbClr val="000000"/>
                </a:solidFill>
                <a:latin typeface="Franklin Gothic Book" pitchFamily="34" charset="0"/>
              </a:rPr>
              <a:t>  Дмитровский </a:t>
            </a:r>
            <a:r>
              <a:rPr lang="ru-RU" dirty="0">
                <a:solidFill>
                  <a:srgbClr val="000000"/>
                </a:solidFill>
                <a:latin typeface="Franklin Gothic Book" pitchFamily="34" charset="0"/>
              </a:rPr>
              <a:t>муниципальный район</a:t>
            </a:r>
          </a:p>
          <a:p>
            <a:pPr algn="just"/>
            <a:endParaRPr lang="ru-RU" sz="500" b="1" dirty="0">
              <a:solidFill>
                <a:srgbClr val="000000"/>
              </a:solidFill>
              <a:latin typeface="Franklin Gothic Book" pitchFamily="34" charset="0"/>
            </a:endParaRPr>
          </a:p>
          <a:p>
            <a:pPr algn="just">
              <a:buClr>
                <a:srgbClr val="D65700"/>
              </a:buClr>
              <a:buFont typeface="Courier New" pitchFamily="49" charset="0"/>
              <a:buChar char="o"/>
            </a:pPr>
            <a:r>
              <a:rPr lang="ru-RU" b="1" dirty="0">
                <a:solidFill>
                  <a:srgbClr val="000000"/>
                </a:solidFill>
                <a:latin typeface="Franklin Gothic Book" pitchFamily="34" charset="0"/>
              </a:rPr>
              <a:t>  Серпуховской </a:t>
            </a:r>
            <a:r>
              <a:rPr lang="ru-RU" dirty="0">
                <a:solidFill>
                  <a:srgbClr val="000000"/>
                </a:solidFill>
                <a:latin typeface="Franklin Gothic Book" pitchFamily="34" charset="0"/>
              </a:rPr>
              <a:t>муниципальный район</a:t>
            </a:r>
          </a:p>
          <a:p>
            <a:pPr algn="just"/>
            <a:endParaRPr lang="ru-RU" sz="500" b="1" dirty="0">
              <a:solidFill>
                <a:srgbClr val="000000"/>
              </a:solidFill>
              <a:latin typeface="Franklin Gothic Book" pitchFamily="34" charset="0"/>
            </a:endParaRPr>
          </a:p>
          <a:p>
            <a:pPr algn="just">
              <a:buClr>
                <a:srgbClr val="D65700"/>
              </a:buClr>
              <a:buFont typeface="Courier New" pitchFamily="49" charset="0"/>
              <a:buChar char="o"/>
            </a:pPr>
            <a:r>
              <a:rPr lang="ru-RU" dirty="0">
                <a:solidFill>
                  <a:srgbClr val="000000"/>
                </a:solidFill>
                <a:latin typeface="Franklin Gothic Book" pitchFamily="34" charset="0"/>
              </a:rPr>
              <a:t>  городское поселение </a:t>
            </a:r>
            <a:r>
              <a:rPr lang="ru-RU" b="1" dirty="0">
                <a:solidFill>
                  <a:srgbClr val="000000"/>
                </a:solidFill>
                <a:latin typeface="Franklin Gothic Book" pitchFamily="34" charset="0"/>
              </a:rPr>
              <a:t>Серпухов</a:t>
            </a:r>
            <a:endParaRPr lang="ru-RU" b="1" dirty="0">
              <a:latin typeface="Franklin Gothic Boo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3696325"/>
            <a:ext cx="51971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DA4300"/>
                </a:solidFill>
                <a:latin typeface="Franklin Gothic Book" pitchFamily="34" charset="0"/>
              </a:rPr>
              <a:t>Подготовка концессионных соглашений 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95400" y="5585352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rgbClr val="C00000"/>
                </a:solidFill>
                <a:latin typeface="Franklin Gothic Book" pitchFamily="34" charset="0"/>
              </a:rPr>
              <a:t>В  настоящее время со стороны муниципальных районов подготавливается вся необходимая документация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42732"/>
              </p:ext>
            </p:extLst>
          </p:nvPr>
        </p:nvGraphicFramePr>
        <p:xfrm>
          <a:off x="381000" y="1066800"/>
          <a:ext cx="8392232" cy="2381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728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Franklin Gothic Book" pitchFamily="34" charset="0"/>
                        </a:rPr>
                        <a:t>Оценочный объём инвестиций</a:t>
                      </a:r>
                      <a:endParaRPr lang="ru-RU" sz="1600" b="1" dirty="0">
                        <a:latin typeface="Franklin Gothic Book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Franklin Gothic Book" pitchFamily="34" charset="0"/>
                        </a:rPr>
                        <a:t>около </a:t>
                      </a:r>
                      <a:r>
                        <a:rPr lang="ru-RU" sz="1600" b="1" dirty="0">
                          <a:latin typeface="Franklin Gothic Book" pitchFamily="34" charset="0"/>
                        </a:rPr>
                        <a:t>4 млрд. руб.</a:t>
                      </a:r>
                      <a:endParaRPr lang="ru-RU" sz="1600" b="1" dirty="0">
                        <a:latin typeface="Franklin Gothic Book" pitchFamily="34" charset="0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algn="l"/>
                      <a:r>
                        <a:rPr lang="ru-RU" sz="1600" dirty="0">
                          <a:solidFill>
                            <a:schemeClr val="tx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Количество котельных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Franklin Gothic Book" pitchFamily="34" charset="0"/>
                          <a:cs typeface="Times New Roman"/>
                        </a:rPr>
                        <a:t>212</a:t>
                      </a:r>
                      <a:r>
                        <a:rPr lang="ru-RU" sz="1600" b="1" baseline="0" dirty="0">
                          <a:latin typeface="Franklin Gothic Book" pitchFamily="34" charset="0"/>
                          <a:cs typeface="Times New Roman"/>
                        </a:rPr>
                        <a:t> шт.</a:t>
                      </a:r>
                      <a:endParaRPr lang="ru-RU" sz="1600" b="1" dirty="0">
                        <a:latin typeface="Franklin Gothic Book" pitchFamily="34" charset="0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algn="l"/>
                      <a:r>
                        <a:rPr lang="ru-RU" sz="1600" dirty="0">
                          <a:solidFill>
                            <a:schemeClr val="tx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Количество тепловых сетей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Franklin Gothic Book" pitchFamily="34" charset="0"/>
                          <a:cs typeface="Times New Roman"/>
                        </a:rPr>
                        <a:t>437 км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Franklin Gothic Book" pitchFamily="34" charset="0"/>
                        </a:rPr>
                        <a:t>Урегулирование задолженности за газ</a:t>
                      </a:r>
                      <a:endParaRPr lang="ru-RU" sz="1600" b="1" dirty="0">
                        <a:latin typeface="Franklin Gothic Book" pitchFamily="34" charset="0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atin typeface="Franklin Gothic Book" pitchFamily="34" charset="0"/>
                        </a:rPr>
                        <a:t>более </a:t>
                      </a:r>
                      <a:r>
                        <a:rPr lang="ru-RU" sz="1600" b="1" dirty="0">
                          <a:latin typeface="Franklin Gothic Book" pitchFamily="34" charset="0"/>
                        </a:rPr>
                        <a:t>1 071 млн. руб.</a:t>
                      </a:r>
                      <a:endParaRPr lang="ru-RU" sz="1600" b="1" dirty="0">
                        <a:latin typeface="Franklin Gothic Book" pitchFamily="34" charset="0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algn="l"/>
                      <a:r>
                        <a:rPr lang="ru-RU" sz="1600" dirty="0">
                          <a:solidFill>
                            <a:schemeClr val="tx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Срок погашения задолженности за газ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Franklin Gothic Book" pitchFamily="34" charset="0"/>
                          <a:cs typeface="Times New Roman"/>
                        </a:rPr>
                        <a:t>5 – 7 лет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2" grpId="0" build="allAtOnce"/>
      <p:bldP spid="17" grpId="0" build="allAtOnce"/>
      <p:bldP spid="1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78327" y="2101467"/>
            <a:ext cx="20336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rPr>
              <a:t>Цель:</a:t>
            </a: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  <a:latin typeface="Franklin Gothic Book" pitchFamily="34" charset="0"/>
            </a:endParaRPr>
          </a:p>
        </p:txBody>
      </p:sp>
      <p:sp>
        <p:nvSpPr>
          <p:cNvPr id="21" name="TextBox 27"/>
          <p:cNvSpPr txBox="1"/>
          <p:nvPr/>
        </p:nvSpPr>
        <p:spPr>
          <a:xfrm>
            <a:off x="285258" y="2426170"/>
            <a:ext cx="8564344" cy="1046440"/>
          </a:xfrm>
          <a:prstGeom prst="rect">
            <a:avLst/>
          </a:prstGeom>
          <a:noFill/>
          <a:ln w="3175">
            <a:noFill/>
            <a:prstDash val="lgDash"/>
          </a:ln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b="1" dirty="0" smtClean="0">
                <a:solidFill>
                  <a:srgbClr val="ED7D31"/>
                </a:solidFill>
                <a:latin typeface="Franklin Gothic Book" pitchFamily="34" charset="0"/>
                <a:cs typeface="Times New Roman" pitchFamily="18" charset="0"/>
              </a:rPr>
              <a:t>Улучшение </a:t>
            </a:r>
            <a:r>
              <a:rPr lang="ru-RU" sz="1400" b="1" dirty="0">
                <a:solidFill>
                  <a:srgbClr val="ED7D31"/>
                </a:solidFill>
                <a:latin typeface="Franklin Gothic Book" pitchFamily="34" charset="0"/>
                <a:cs typeface="Times New Roman" pitchFamily="18" charset="0"/>
              </a:rPr>
              <a:t>экологической обстановки окружающей </a:t>
            </a:r>
            <a:r>
              <a:rPr lang="ru-RU" sz="1400" b="1" dirty="0" smtClean="0">
                <a:solidFill>
                  <a:srgbClr val="ED7D31"/>
                </a:solidFill>
                <a:latin typeface="Franklin Gothic Book" pitchFamily="34" charset="0"/>
                <a:cs typeface="Times New Roman" pitchFamily="18" charset="0"/>
              </a:rPr>
              <a:t>среды;</a:t>
            </a:r>
          </a:p>
          <a:p>
            <a:pPr algn="just"/>
            <a:r>
              <a:rPr lang="ru-RU" sz="1400" b="1" dirty="0" smtClean="0">
                <a:solidFill>
                  <a:srgbClr val="ED7D31"/>
                </a:solidFill>
                <a:latin typeface="Franklin Gothic Book" pitchFamily="34" charset="0"/>
                <a:cs typeface="Times New Roman" pitchFamily="18" charset="0"/>
              </a:rPr>
              <a:t>Выполнение Стратегии </a:t>
            </a:r>
            <a:r>
              <a:rPr lang="ru-RU" sz="1400" b="1" dirty="0">
                <a:solidFill>
                  <a:srgbClr val="ED7D31"/>
                </a:solidFill>
                <a:latin typeface="Franklin Gothic Book" pitchFamily="34" charset="0"/>
                <a:cs typeface="Times New Roman" pitchFamily="18" charset="0"/>
              </a:rPr>
              <a:t>развития жилищно-коммунального хозяйства в Российской Федерации на период до 2020 года</a:t>
            </a:r>
            <a:r>
              <a:rPr lang="ru-RU" sz="1400" b="1" dirty="0" smtClean="0">
                <a:solidFill>
                  <a:srgbClr val="ED7D31"/>
                </a:solidFill>
                <a:latin typeface="Franklin Gothic Book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b="1" dirty="0" smtClean="0">
              <a:solidFill>
                <a:prstClr val="black"/>
              </a:solidFill>
              <a:latin typeface="Franklin Gothic Book" pitchFamily="34" charset="0"/>
              <a:cs typeface="Times New Roman" pitchFamily="18" charset="0"/>
            </a:endParaRPr>
          </a:p>
          <a:p>
            <a:endParaRPr lang="ru-RU" sz="600" b="1" dirty="0">
              <a:solidFill>
                <a:prstClr val="black">
                  <a:lumMod val="75000"/>
                  <a:lumOff val="25000"/>
                </a:prstClr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29737" y="4576767"/>
            <a:ext cx="47379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rPr>
              <a:t>Отраслевой показатель: </a:t>
            </a:r>
            <a:endParaRPr lang="ru-RU" sz="1600" b="1" dirty="0">
              <a:solidFill>
                <a:prstClr val="black">
                  <a:lumMod val="75000"/>
                  <a:lumOff val="25000"/>
                </a:prstClr>
              </a:solidFill>
              <a:latin typeface="Franklin Gothic Book" pitchFamily="34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/>
          </p:nvPr>
        </p:nvGraphicFramePr>
        <p:xfrm>
          <a:off x="271859" y="4952379"/>
          <a:ext cx="7904672" cy="1156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7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9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4946"/>
                <a:gridCol w="954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7486"/>
              </a:tblGrid>
              <a:tr h="791211">
                <a:tc row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 Доля сточных вод, проходящих очистку на биологических очистных сооружениях, отвечающих установленным требованиям, в общем объеме сточных вод, пропущенных через очистные сооружения (процентов)</a:t>
                      </a:r>
                      <a:endParaRPr lang="ru-RU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План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2016 (%)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01.10.2016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План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2017(%)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План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2018(%)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39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DA430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43</a:t>
                      </a:r>
                      <a:endParaRPr lang="ru-RU" sz="1800" b="1" kern="1200" dirty="0">
                        <a:solidFill>
                          <a:srgbClr val="DA4300"/>
                        </a:solidFill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43,5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DA430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44</a:t>
                      </a:r>
                      <a:endParaRPr lang="ru-RU" sz="1800" b="1" kern="1200" dirty="0">
                        <a:solidFill>
                          <a:srgbClr val="DA4300"/>
                        </a:solidFill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DA430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45</a:t>
                      </a:r>
                      <a:endParaRPr lang="ru-RU" sz="1800" b="1" kern="1200" dirty="0">
                        <a:solidFill>
                          <a:srgbClr val="DA4300"/>
                        </a:solidFill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213251" y="2167400"/>
            <a:ext cx="3717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ED7D31"/>
                </a:solidFill>
                <a:latin typeface="Franklin Gothic Book" pitchFamily="34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ED7D3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628171"/>
              </p:ext>
            </p:extLst>
          </p:nvPr>
        </p:nvGraphicFramePr>
        <p:xfrm>
          <a:off x="289029" y="3594584"/>
          <a:ext cx="873552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0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3300"/>
                <a:gridCol w="8381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6189">
                <a:tc row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 Доля сточных вод, проходящих очистку на биологических очистных сооружениях, отвечающих установленным требованиям, в общем объеме сточных вод, пропущенных через очистные сооружения (процентов)</a:t>
                      </a:r>
                      <a:endParaRPr lang="ru-RU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План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2016 (%)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План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2017(%)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План</a:t>
                      </a:r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2018(%)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2019(%)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77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DA430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47,3</a:t>
                      </a:r>
                      <a:endParaRPr lang="ru-RU" sz="1800" b="1" kern="1200" dirty="0">
                        <a:solidFill>
                          <a:srgbClr val="DA4300"/>
                        </a:solidFill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DA430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49,6</a:t>
                      </a:r>
                      <a:endParaRPr lang="ru-RU" sz="1800" b="1" kern="1200" dirty="0">
                        <a:solidFill>
                          <a:srgbClr val="DA4300"/>
                        </a:solidFill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DA430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52,1</a:t>
                      </a:r>
                      <a:endParaRPr lang="ru-RU" sz="1800" b="1" kern="1200" dirty="0">
                        <a:solidFill>
                          <a:srgbClr val="DA4300"/>
                        </a:solidFill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DA430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54,7</a:t>
                      </a:r>
                      <a:endParaRPr lang="ru-RU" sz="1800" b="1" kern="1200" dirty="0">
                        <a:solidFill>
                          <a:srgbClr val="DA4300"/>
                        </a:solidFill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10225" y="3214399"/>
            <a:ext cx="3554114" cy="338554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Показатель ниже среднего по России!</a:t>
            </a:r>
            <a:endParaRPr lang="ru-RU" sz="16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6223" y="1039809"/>
            <a:ext cx="6496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D7D31"/>
                </a:solidFill>
              </a:rPr>
              <a:t>Мероприятие из обращения Губернатора</a:t>
            </a:r>
            <a:r>
              <a:rPr lang="en-US" dirty="0" smtClean="0">
                <a:solidFill>
                  <a:srgbClr val="ED7D31"/>
                </a:solidFill>
              </a:rPr>
              <a:t>: </a:t>
            </a:r>
            <a:endParaRPr lang="ru-RU" dirty="0" smtClean="0">
              <a:solidFill>
                <a:srgbClr val="ED7D31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Инвентаризация  </a:t>
            </a:r>
            <a:r>
              <a:rPr lang="ru-RU" dirty="0">
                <a:solidFill>
                  <a:prstClr val="black"/>
                </a:solidFill>
              </a:rPr>
              <a:t>технического  состояния очистных сооружений канализации и подготовка предложений по формированию комплексной программы по их модернизации </a:t>
            </a:r>
          </a:p>
        </p:txBody>
      </p:sp>
      <p:grpSp>
        <p:nvGrpSpPr>
          <p:cNvPr id="25" name="Группа 50"/>
          <p:cNvGrpSpPr/>
          <p:nvPr/>
        </p:nvGrpSpPr>
        <p:grpSpPr>
          <a:xfrm>
            <a:off x="260499" y="359392"/>
            <a:ext cx="8883501" cy="6300011"/>
            <a:chOff x="260499" y="434952"/>
            <a:chExt cx="8883501" cy="6226366"/>
          </a:xfrm>
        </p:grpSpPr>
        <p:sp>
          <p:nvSpPr>
            <p:cNvPr id="26" name="TextBox 25"/>
            <p:cNvSpPr txBox="1"/>
            <p:nvPr/>
          </p:nvSpPr>
          <p:spPr>
            <a:xfrm>
              <a:off x="609600" y="6384580"/>
              <a:ext cx="1475776" cy="25855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cs typeface="Franklin Gothic Medium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60499" y="434952"/>
              <a:ext cx="304800" cy="304800"/>
            </a:xfrm>
            <a:prstGeom prst="rect">
              <a:avLst/>
            </a:prstGeom>
            <a:noFill/>
            <a:ln w="603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981200" y="6661318"/>
              <a:ext cx="7162800" cy="0"/>
            </a:xfrm>
            <a:prstGeom prst="line">
              <a:avLst/>
            </a:prstGeom>
            <a:noFill/>
            <a:ln w="69850" cap="flat" cmpd="sng" algn="ctr">
              <a:gradFill flip="none" rotWithShape="1">
                <a:gsLst>
                  <a:gs pos="0">
                    <a:sysClr val="window" lastClr="FFFFFF">
                      <a:lumMod val="65000"/>
                    </a:sysClr>
                  </a:gs>
                  <a:gs pos="20000">
                    <a:srgbClr val="FFC000"/>
                  </a:gs>
                  <a:gs pos="100000">
                    <a:srgbClr val="FF4215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</p:grpSp>
      <p:sp>
        <p:nvSpPr>
          <p:cNvPr id="40" name="Заголовок 1"/>
          <p:cNvSpPr txBox="1">
            <a:spLocks/>
          </p:cNvSpPr>
          <p:nvPr/>
        </p:nvSpPr>
        <p:spPr>
          <a:xfrm>
            <a:off x="229737" y="131883"/>
            <a:ext cx="8434602" cy="818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</a:rPr>
              <a:t>Очистные сооружения </a:t>
            </a:r>
            <a:endParaRPr lang="ru-RU" sz="1300" b="1" dirty="0" smtClean="0">
              <a:solidFill>
                <a:prstClr val="black">
                  <a:lumMod val="65000"/>
                  <a:lumOff val="35000"/>
                </a:prstClr>
              </a:solidFill>
              <a:latin typeface="Franklin Gothic Book" panose="020B0503020102020204" pitchFamily="34" charset="0"/>
            </a:endParaRPr>
          </a:p>
          <a:p>
            <a:r>
              <a:rPr lang="ru-RU" sz="17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</a:rPr>
              <a:t>(</a:t>
            </a:r>
            <a:r>
              <a:rPr lang="ru-RU" sz="1700" b="1" dirty="0" smtClean="0">
                <a:solidFill>
                  <a:srgbClr val="E7E6E6">
                    <a:lumMod val="25000"/>
                  </a:srgbClr>
                </a:solidFill>
                <a:latin typeface="Franklin Gothic Book" panose="020B0503020102020204" pitchFamily="34" charset="0"/>
              </a:rPr>
              <a:t>инвентаризация - мероприятие из обращения Губернатора</a:t>
            </a:r>
            <a:r>
              <a:rPr lang="ru-RU" sz="17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</a:rPr>
              <a:t>)</a:t>
            </a:r>
            <a:endParaRPr lang="ru-RU" sz="1700" dirty="0">
              <a:solidFill>
                <a:prstClr val="black">
                  <a:lumMod val="65000"/>
                  <a:lumOff val="3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1" name="object 2"/>
          <p:cNvSpPr txBox="1"/>
          <p:nvPr/>
        </p:nvSpPr>
        <p:spPr>
          <a:xfrm>
            <a:off x="8610600" y="184658"/>
            <a:ext cx="3003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u="sng" dirty="0" smtClean="0">
                <a:solidFill>
                  <a:srgbClr val="FF9900"/>
                </a:solidFill>
                <a:latin typeface="Franklin Gothic Demi"/>
                <a:cs typeface="Franklin Gothic Demi"/>
              </a:rPr>
              <a:t>15</a:t>
            </a:r>
            <a:endParaRPr lang="ru-RU" sz="1400" b="1" u="sng" dirty="0">
              <a:solidFill>
                <a:srgbClr val="FF9900"/>
              </a:solidFill>
              <a:latin typeface="Franklin Gothic Demi"/>
              <a:cs typeface="Franklin Gothic Demi"/>
            </a:endParaRPr>
          </a:p>
        </p:txBody>
      </p:sp>
    </p:spTree>
    <p:extLst>
      <p:ext uri="{BB962C8B-B14F-4D97-AF65-F5344CB8AC3E}">
        <p14:creationId xmlns:p14="http://schemas.microsoft.com/office/powerpoint/2010/main" val="28892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143220" y="3943472"/>
            <a:ext cx="6788227" cy="1000699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861" y="4083784"/>
            <a:ext cx="6753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DA4300"/>
                </a:solidFill>
                <a:latin typeface="Franklin Gothic Book" pitchFamily="34" charset="0"/>
              </a:rPr>
              <a:t>127</a:t>
            </a:r>
            <a:r>
              <a:rPr 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 panose="020B0503020102020204" pitchFamily="34" charset="0"/>
              </a:rPr>
              <a:t> 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 panose="020B0503020102020204" pitchFamily="34" charset="0"/>
              </a:rPr>
              <a:t>комплексов построено </a:t>
            </a:r>
            <a:r>
              <a:rPr lang="ru-RU" sz="20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 panose="020B0503020102020204" pitchFamily="34" charset="0"/>
              </a:rPr>
              <a:t>более 40 лет 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 panose="020B0503020102020204" pitchFamily="34" charset="0"/>
              </a:rPr>
              <a:t>назад;</a:t>
            </a:r>
          </a:p>
          <a:p>
            <a:r>
              <a:rPr lang="ru-RU" sz="2000" b="1" dirty="0" smtClean="0">
                <a:solidFill>
                  <a:srgbClr val="DA4300"/>
                </a:solidFill>
                <a:latin typeface="Franklin Gothic Book" pitchFamily="34" charset="0"/>
              </a:rPr>
              <a:t>478 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 panose="020B0503020102020204" pitchFamily="34" charset="0"/>
              </a:rPr>
              <a:t>комплексов построено в период </a:t>
            </a:r>
            <a:r>
              <a:rPr lang="ru-RU" sz="20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 panose="020B0503020102020204" pitchFamily="34" charset="0"/>
              </a:rPr>
              <a:t>от 20 до 40 лет 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 panose="020B0503020102020204" pitchFamily="34" charset="0"/>
              </a:rPr>
              <a:t>назад;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5373" y="2618022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ru-RU" sz="2000" b="1" dirty="0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 </a:t>
            </a:r>
            <a:endParaRPr lang="ru-RU" b="1" dirty="0">
              <a:solidFill>
                <a:srgbClr val="ED7D3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373" y="3530922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ru-RU" sz="2000" dirty="0" smtClean="0">
                <a:solidFill>
                  <a:prstClr val="black"/>
                </a:solidFill>
              </a:rPr>
              <a:t> </a:t>
            </a:r>
            <a:endParaRPr lang="ru-RU" sz="2000" dirty="0" smtClean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9737" y="5401152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ru-RU" sz="2000" b="1" dirty="0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 </a:t>
            </a:r>
            <a:endParaRPr lang="ru-RU" sz="2000" dirty="0" smtClean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5373" y="903944"/>
            <a:ext cx="3427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rPr>
              <a:t> </a:t>
            </a: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Franklin Gothic Book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69912" y="1100765"/>
            <a:ext cx="8697817" cy="1452580"/>
            <a:chOff x="269912" y="1100765"/>
            <a:chExt cx="8697817" cy="145258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059605" y="1537682"/>
              <a:ext cx="757761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DA4300"/>
                  </a:solidFill>
                  <a:latin typeface="Franklin Gothic Book" pitchFamily="34" charset="0"/>
                </a:rPr>
                <a:t>503</a:t>
              </a:r>
              <a:r>
                <a:rPr lang="ru-RU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ranklin Gothic Book" panose="020B0503020102020204" pitchFamily="34" charset="0"/>
                </a:rPr>
                <a:t>  – муниципальная собственность;</a:t>
              </a:r>
            </a:p>
            <a:p>
              <a:r>
                <a:rPr lang="ru-RU" sz="2000" b="1" smtClean="0">
                  <a:solidFill>
                    <a:srgbClr val="DA4300"/>
                  </a:solidFill>
                  <a:latin typeface="Franklin Gothic Book" pitchFamily="34" charset="0"/>
                </a:rPr>
                <a:t>128</a:t>
              </a:r>
              <a:r>
                <a:rPr lang="ru-RU" sz="200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ranklin Gothic Book" panose="020B0503020102020204" pitchFamily="34" charset="0"/>
                </a:rPr>
                <a:t>  </a:t>
              </a:r>
              <a:r>
                <a:rPr lang="ru-RU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ranklin Gothic Book" panose="020B0503020102020204" pitchFamily="34" charset="0"/>
                </a:rPr>
                <a:t>– частная собственность;</a:t>
              </a:r>
            </a:p>
            <a:p>
              <a:r>
                <a:rPr lang="ru-RU" sz="2000" b="1" dirty="0" smtClean="0">
                  <a:solidFill>
                    <a:srgbClr val="DA4300"/>
                  </a:solidFill>
                  <a:latin typeface="Franklin Gothic Book" pitchFamily="34" charset="0"/>
                </a:rPr>
                <a:t>1 </a:t>
              </a:r>
              <a:r>
                <a:rPr lang="ru-RU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ranklin Gothic Book" panose="020B0503020102020204" pitchFamily="34" charset="0"/>
                </a:rPr>
                <a:t>      – государственная собственность;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69912" y="1100765"/>
              <a:ext cx="86978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DA4300"/>
                  </a:solidFill>
                  <a:latin typeface="Franklin Gothic Book" pitchFamily="34" charset="0"/>
                </a:rPr>
                <a:t>632 – комплексов хозяйственно-бытовых очистных сооружений;</a:t>
              </a: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341551" y="2715527"/>
            <a:ext cx="5251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DA4300"/>
                </a:solidFill>
                <a:latin typeface="Franklin Gothic Book" pitchFamily="34" charset="0"/>
              </a:rPr>
              <a:t>1 530  - канализационных насосных станций;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28065" y="3178524"/>
            <a:ext cx="4349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DA4300"/>
                </a:solidFill>
                <a:latin typeface="Franklin Gothic Book" pitchFamily="34" charset="0"/>
              </a:rPr>
              <a:t>12 600 км  - канализационных сетей;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3220" y="1123721"/>
            <a:ext cx="8714342" cy="2611572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32087" y="5017587"/>
            <a:ext cx="8718088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DA4300"/>
                </a:solidFill>
                <a:latin typeface="Franklin Gothic Book" pitchFamily="34" charset="0"/>
              </a:rPr>
              <a:t>Зарегистрировано 50% 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 pitchFamily="34" charset="0"/>
              </a:rPr>
              <a:t>очистных сооружений, канализационных станций </a:t>
            </a:r>
            <a:r>
              <a:rPr lang="ru-RU" sz="2000" b="1" dirty="0" smtClean="0">
                <a:solidFill>
                  <a:srgbClr val="DA4300"/>
                </a:solidFill>
                <a:latin typeface="Franklin Gothic Book" pitchFamily="34" charset="0"/>
              </a:rPr>
              <a:t>33% 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 pitchFamily="34" charset="0"/>
              </a:rPr>
              <a:t>сетей;</a:t>
            </a:r>
          </a:p>
          <a:p>
            <a:pPr algn="just"/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 pitchFamily="34" charset="0"/>
              </a:rPr>
              <a:t>Только</a:t>
            </a:r>
            <a:r>
              <a:rPr 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 pitchFamily="34" charset="0"/>
              </a:rPr>
              <a:t> </a:t>
            </a:r>
            <a:r>
              <a:rPr lang="ru-RU" sz="2000" b="1" dirty="0" smtClean="0">
                <a:solidFill>
                  <a:srgbClr val="DA4300"/>
                </a:solidFill>
                <a:latin typeface="Franklin Gothic Book" pitchFamily="34" charset="0"/>
              </a:rPr>
              <a:t>4,5% 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 pitchFamily="34" charset="0"/>
              </a:rPr>
              <a:t>очистных сооружений работают </a:t>
            </a:r>
            <a:r>
              <a:rPr lang="ru-RU" sz="20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 pitchFamily="34" charset="0"/>
              </a:rPr>
              <a:t>по нормативам.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595070" y="2043090"/>
            <a:ext cx="1837809" cy="954107"/>
          </a:xfrm>
          <a:prstGeom prst="rect">
            <a:avLst/>
          </a:prstGeom>
          <a:pattFill prst="pct25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Средний износ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Franklin Gothic Book" panose="020B0503020102020204" pitchFamily="34" charset="0"/>
              </a:rPr>
              <a:t> 64%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229737" y="124935"/>
            <a:ext cx="8434602" cy="818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</a:rPr>
              <a:t>Очистные сооружения </a:t>
            </a:r>
            <a:endParaRPr lang="ru-RU" sz="1300" b="1" dirty="0" smtClean="0">
              <a:solidFill>
                <a:prstClr val="black">
                  <a:lumMod val="65000"/>
                  <a:lumOff val="35000"/>
                </a:prstClr>
              </a:solidFill>
              <a:latin typeface="Franklin Gothic Book" panose="020B0503020102020204" pitchFamily="34" charset="0"/>
            </a:endParaRPr>
          </a:p>
          <a:p>
            <a:r>
              <a:rPr lang="ru-RU" sz="17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</a:rPr>
              <a:t>(</a:t>
            </a:r>
            <a:r>
              <a:rPr lang="ru-RU" sz="1700" b="1" dirty="0" smtClean="0">
                <a:solidFill>
                  <a:srgbClr val="E7E6E6">
                    <a:lumMod val="25000"/>
                  </a:srgbClr>
                </a:solidFill>
                <a:latin typeface="Franklin Gothic Book" panose="020B0503020102020204" pitchFamily="34" charset="0"/>
              </a:rPr>
              <a:t>инвентаризация - мероприятие из обращения Губернатора</a:t>
            </a:r>
            <a:r>
              <a:rPr lang="ru-RU" sz="17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</a:rPr>
              <a:t>)</a:t>
            </a:r>
            <a:endParaRPr lang="ru-RU" sz="1700" dirty="0">
              <a:solidFill>
                <a:prstClr val="black">
                  <a:lumMod val="65000"/>
                  <a:lumOff val="35000"/>
                </a:prstClr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30" name="Группа 8"/>
          <p:cNvGrpSpPr/>
          <p:nvPr/>
        </p:nvGrpSpPr>
        <p:grpSpPr>
          <a:xfrm>
            <a:off x="245879" y="131883"/>
            <a:ext cx="8898121" cy="6428265"/>
            <a:chOff x="260499" y="381000"/>
            <a:chExt cx="8883501" cy="6280318"/>
          </a:xfrm>
        </p:grpSpPr>
        <p:sp>
          <p:nvSpPr>
            <p:cNvPr id="34" name="TextBox 33"/>
            <p:cNvSpPr txBox="1"/>
            <p:nvPr/>
          </p:nvSpPr>
          <p:spPr>
            <a:xfrm>
              <a:off x="609600" y="6384581"/>
              <a:ext cx="1475776" cy="25558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cs typeface="Franklin Gothic Medium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60499" y="381000"/>
              <a:ext cx="304800" cy="304800"/>
            </a:xfrm>
            <a:prstGeom prst="rect">
              <a:avLst/>
            </a:prstGeom>
            <a:noFill/>
            <a:ln w="603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1981200" y="6661318"/>
              <a:ext cx="7162800" cy="0"/>
            </a:xfrm>
            <a:prstGeom prst="line">
              <a:avLst/>
            </a:prstGeom>
            <a:noFill/>
            <a:ln w="69850" cap="flat" cmpd="sng" algn="ctr">
              <a:gradFill flip="none" rotWithShape="1">
                <a:gsLst>
                  <a:gs pos="0">
                    <a:sysClr val="window" lastClr="FFFFFF">
                      <a:lumMod val="65000"/>
                    </a:sysClr>
                  </a:gs>
                  <a:gs pos="20000">
                    <a:srgbClr val="FFC000"/>
                  </a:gs>
                  <a:gs pos="100000">
                    <a:srgbClr val="FF4215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</p:grpSp>
      <p:sp>
        <p:nvSpPr>
          <p:cNvPr id="38" name="Заголовок 1"/>
          <p:cNvSpPr txBox="1">
            <a:spLocks/>
          </p:cNvSpPr>
          <p:nvPr/>
        </p:nvSpPr>
        <p:spPr>
          <a:xfrm>
            <a:off x="229737" y="131883"/>
            <a:ext cx="8434602" cy="818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</a:rPr>
              <a:t>Очистные сооружения </a:t>
            </a:r>
            <a:endParaRPr lang="ru-RU" sz="1300" b="1" dirty="0" smtClean="0">
              <a:solidFill>
                <a:prstClr val="black">
                  <a:lumMod val="65000"/>
                  <a:lumOff val="35000"/>
                </a:prstClr>
              </a:solidFill>
              <a:latin typeface="Franklin Gothic Book" panose="020B0503020102020204" pitchFamily="34" charset="0"/>
            </a:endParaRPr>
          </a:p>
          <a:p>
            <a:r>
              <a:rPr lang="ru-RU" sz="17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</a:rPr>
              <a:t>(</a:t>
            </a:r>
            <a:r>
              <a:rPr lang="ru-RU" sz="1700" b="1" dirty="0" smtClean="0">
                <a:solidFill>
                  <a:srgbClr val="E7E6E6">
                    <a:lumMod val="25000"/>
                  </a:srgbClr>
                </a:solidFill>
                <a:latin typeface="Franklin Gothic Book" panose="020B0503020102020204" pitchFamily="34" charset="0"/>
              </a:rPr>
              <a:t>инвентаризация - мероприятие из обращения Губернатора</a:t>
            </a:r>
            <a:r>
              <a:rPr lang="ru-RU" sz="17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</a:rPr>
              <a:t>)</a:t>
            </a:r>
            <a:endParaRPr lang="ru-RU" sz="1700" dirty="0">
              <a:solidFill>
                <a:prstClr val="black">
                  <a:lumMod val="65000"/>
                  <a:lumOff val="3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9" name="object 2"/>
          <p:cNvSpPr txBox="1"/>
          <p:nvPr/>
        </p:nvSpPr>
        <p:spPr>
          <a:xfrm>
            <a:off x="8610600" y="184658"/>
            <a:ext cx="3003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u="sng" dirty="0" smtClean="0">
                <a:solidFill>
                  <a:srgbClr val="FF9900"/>
                </a:solidFill>
                <a:latin typeface="Franklin Gothic Demi"/>
                <a:cs typeface="Franklin Gothic Demi"/>
              </a:rPr>
              <a:t>16</a:t>
            </a:r>
            <a:endParaRPr lang="ru-RU" sz="1400" b="1" u="sng" dirty="0">
              <a:solidFill>
                <a:srgbClr val="FF9900"/>
              </a:solidFill>
              <a:latin typeface="Franklin Gothic Demi"/>
              <a:cs typeface="Franklin Gothic Demi"/>
            </a:endParaRPr>
          </a:p>
        </p:txBody>
      </p:sp>
    </p:spTree>
    <p:extLst>
      <p:ext uri="{BB962C8B-B14F-4D97-AF65-F5344CB8AC3E}">
        <p14:creationId xmlns:p14="http://schemas.microsoft.com/office/powerpoint/2010/main" val="2060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5"/>
          <p:cNvGrpSpPr/>
          <p:nvPr/>
        </p:nvGrpSpPr>
        <p:grpSpPr>
          <a:xfrm>
            <a:off x="302566" y="6184299"/>
            <a:ext cx="8642414" cy="426899"/>
            <a:chOff x="229737" y="6376086"/>
            <a:chExt cx="8642414" cy="426899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255373" y="6376086"/>
              <a:ext cx="861677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5" descr="C:\Users\KapranovaDA\Desktop\Капранова Д.А\Конгрессно-выставочная деятельность\Презентации в работе\Картинки для презентаций\moskovskaya_oblas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9737" y="6409038"/>
              <a:ext cx="291412" cy="393947"/>
            </a:xfrm>
            <a:prstGeom prst="rect">
              <a:avLst/>
            </a:prstGeom>
            <a:noFill/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496435" y="6417177"/>
              <a:ext cx="276574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Министерство </a:t>
              </a:r>
              <a:r>
                <a:rPr lang="ru-RU" sz="1050" dirty="0" err="1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жилищн</a:t>
              </a:r>
              <a:endParaRPr lang="ru-RU" sz="105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83045" y="4611312"/>
            <a:ext cx="7678757" cy="769441"/>
          </a:xfrm>
          <a:prstGeom prst="rect">
            <a:avLst/>
          </a:prstGeom>
          <a:pattFill prst="pct50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>
            <a:noFill/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На территориях военных городков, как правило, очистные сооружения не функционируют или отсутствуют. </a:t>
            </a:r>
            <a:endParaRPr lang="ru-RU" sz="2200" b="1" dirty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373" y="2618022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ru-RU" sz="2000" b="1" dirty="0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 </a:t>
            </a:r>
            <a:endParaRPr lang="ru-RU" b="1" dirty="0">
              <a:solidFill>
                <a:srgbClr val="ED7D3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373" y="3530922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ru-RU" sz="2000" b="1" dirty="0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 </a:t>
            </a:r>
            <a:endParaRPr lang="ru-RU" sz="2000" dirty="0" smtClean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06744" y="3614305"/>
            <a:ext cx="2446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ED7D31"/>
                </a:solidFill>
                <a:latin typeface="Franklin Gothic Book" panose="020B0503020102020204" pitchFamily="34" charset="0"/>
              </a:rPr>
              <a:t> 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1108" y="4526532"/>
            <a:ext cx="2446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ED7D31"/>
                </a:solidFill>
                <a:latin typeface="Franklin Gothic Book" panose="020B0503020102020204" pitchFamily="34" charset="0"/>
              </a:rPr>
              <a:t> 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9737" y="5401152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ru-RU" sz="2000" b="1" dirty="0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 </a:t>
            </a:r>
            <a:endParaRPr lang="ru-RU" sz="2000" dirty="0" smtClean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5373" y="903944"/>
            <a:ext cx="3427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rPr>
              <a:t> </a:t>
            </a: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Franklin Gothic Boo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418" y="1862522"/>
            <a:ext cx="663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2030" y="1469041"/>
            <a:ext cx="7612654" cy="769441"/>
          </a:xfrm>
          <a:prstGeom prst="rect">
            <a:avLst/>
          </a:prstGeom>
          <a:pattFill prst="pct50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>
            <a:noFill/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На территории Московской области все еще работают поля фильтрации вместо полноценной очистки сточных вод;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94063" y="2967335"/>
            <a:ext cx="7634689" cy="769441"/>
          </a:xfrm>
          <a:prstGeom prst="rect">
            <a:avLst/>
          </a:prstGeom>
          <a:pattFill prst="pct50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>
            <a:noFill/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Не менее 26 комплексов очистных сооружений работают с превышением над проектной мощностью;</a:t>
            </a:r>
          </a:p>
        </p:txBody>
      </p:sp>
      <p:sp>
        <p:nvSpPr>
          <p:cNvPr id="26" name="Овал 25"/>
          <p:cNvSpPr/>
          <p:nvPr/>
        </p:nvSpPr>
        <p:spPr>
          <a:xfrm>
            <a:off x="286439" y="1255923"/>
            <a:ext cx="550843" cy="550843"/>
          </a:xfrm>
          <a:prstGeom prst="ellipse">
            <a:avLst/>
          </a:prstGeom>
          <a:pattFill prst="pct50">
            <a:fgClr>
              <a:srgbClr val="FFAA8F"/>
            </a:fgClr>
            <a:bgClr>
              <a:schemeClr val="bg1"/>
            </a:bgClr>
          </a:patt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Franklin Gothic Book" pitchFamily="34" charset="0"/>
              </a:rPr>
              <a:t>!</a:t>
            </a:r>
          </a:p>
        </p:txBody>
      </p:sp>
      <p:sp>
        <p:nvSpPr>
          <p:cNvPr id="27" name="Овал 26"/>
          <p:cNvSpPr/>
          <p:nvPr/>
        </p:nvSpPr>
        <p:spPr>
          <a:xfrm>
            <a:off x="317654" y="2675263"/>
            <a:ext cx="550843" cy="550843"/>
          </a:xfrm>
          <a:prstGeom prst="ellipse">
            <a:avLst/>
          </a:prstGeom>
          <a:pattFill prst="pct50">
            <a:fgClr>
              <a:srgbClr val="FFAA8F"/>
            </a:fgClr>
            <a:bgClr>
              <a:schemeClr val="bg1"/>
            </a:bgClr>
          </a:patt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Franklin Gothic Book" pitchFamily="34" charset="0"/>
              </a:rPr>
              <a:t>!</a:t>
            </a:r>
          </a:p>
        </p:txBody>
      </p:sp>
      <p:sp>
        <p:nvSpPr>
          <p:cNvPr id="28" name="Овал 27"/>
          <p:cNvSpPr/>
          <p:nvPr/>
        </p:nvSpPr>
        <p:spPr>
          <a:xfrm>
            <a:off x="361721" y="4327793"/>
            <a:ext cx="550843" cy="550843"/>
          </a:xfrm>
          <a:prstGeom prst="ellipse">
            <a:avLst/>
          </a:prstGeom>
          <a:pattFill prst="pct50">
            <a:fgClr>
              <a:srgbClr val="FFAA8F"/>
            </a:fgClr>
            <a:bgClr>
              <a:schemeClr val="bg1"/>
            </a:bgClr>
          </a:patt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Franklin Gothic Book" pitchFamily="34" charset="0"/>
              </a:rPr>
              <a:t>!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229737" y="124935"/>
            <a:ext cx="8434602" cy="818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</a:rPr>
              <a:t>Очистные сооружения </a:t>
            </a:r>
            <a:endParaRPr lang="ru-RU" sz="1300" b="1" dirty="0" smtClean="0">
              <a:solidFill>
                <a:prstClr val="black">
                  <a:lumMod val="65000"/>
                  <a:lumOff val="35000"/>
                </a:prstClr>
              </a:solidFill>
              <a:latin typeface="Franklin Gothic Book" panose="020B0503020102020204" pitchFamily="34" charset="0"/>
            </a:endParaRPr>
          </a:p>
          <a:p>
            <a:r>
              <a:rPr lang="ru-RU" sz="17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</a:rPr>
              <a:t>(</a:t>
            </a:r>
            <a:r>
              <a:rPr lang="ru-RU" sz="1700" b="1" dirty="0" smtClean="0">
                <a:solidFill>
                  <a:srgbClr val="E7E6E6">
                    <a:lumMod val="25000"/>
                  </a:srgbClr>
                </a:solidFill>
                <a:latin typeface="Franklin Gothic Book" panose="020B0503020102020204" pitchFamily="34" charset="0"/>
              </a:rPr>
              <a:t>инвентаризация - мероприятие из обращения Губернатора</a:t>
            </a:r>
            <a:r>
              <a:rPr lang="ru-RU" sz="17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</a:rPr>
              <a:t>)</a:t>
            </a:r>
            <a:endParaRPr lang="ru-RU" sz="1700" b="1" dirty="0">
              <a:solidFill>
                <a:prstClr val="black">
                  <a:lumMod val="65000"/>
                  <a:lumOff val="35000"/>
                </a:prstClr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25" name="Группа 8"/>
          <p:cNvGrpSpPr/>
          <p:nvPr/>
        </p:nvGrpSpPr>
        <p:grpSpPr>
          <a:xfrm>
            <a:off x="245879" y="131883"/>
            <a:ext cx="8898121" cy="6428265"/>
            <a:chOff x="260499" y="381000"/>
            <a:chExt cx="8883501" cy="6280318"/>
          </a:xfrm>
        </p:grpSpPr>
        <p:sp>
          <p:nvSpPr>
            <p:cNvPr id="30" name="TextBox 29"/>
            <p:cNvSpPr txBox="1"/>
            <p:nvPr/>
          </p:nvSpPr>
          <p:spPr>
            <a:xfrm>
              <a:off x="609600" y="6384581"/>
              <a:ext cx="1475776" cy="25558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cs typeface="Franklin Gothic Medium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60499" y="381000"/>
              <a:ext cx="304800" cy="304800"/>
            </a:xfrm>
            <a:prstGeom prst="rect">
              <a:avLst/>
            </a:prstGeom>
            <a:noFill/>
            <a:ln w="603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981200" y="6661318"/>
              <a:ext cx="7162800" cy="0"/>
            </a:xfrm>
            <a:prstGeom prst="line">
              <a:avLst/>
            </a:prstGeom>
            <a:noFill/>
            <a:ln w="69850" cap="flat" cmpd="sng" algn="ctr">
              <a:gradFill flip="none" rotWithShape="1">
                <a:gsLst>
                  <a:gs pos="0">
                    <a:sysClr val="window" lastClr="FFFFFF">
                      <a:lumMod val="65000"/>
                    </a:sysClr>
                  </a:gs>
                  <a:gs pos="20000">
                    <a:srgbClr val="FFC000"/>
                  </a:gs>
                  <a:gs pos="100000">
                    <a:srgbClr val="FF4215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</p:grpSp>
      <p:sp>
        <p:nvSpPr>
          <p:cNvPr id="34" name="object 2"/>
          <p:cNvSpPr txBox="1"/>
          <p:nvPr/>
        </p:nvSpPr>
        <p:spPr>
          <a:xfrm>
            <a:off x="8610600" y="184658"/>
            <a:ext cx="3003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u="sng" dirty="0" smtClean="0">
                <a:solidFill>
                  <a:srgbClr val="FF9900"/>
                </a:solidFill>
                <a:latin typeface="Franklin Gothic Demi"/>
                <a:cs typeface="Franklin Gothic Demi"/>
              </a:rPr>
              <a:t>17</a:t>
            </a:r>
            <a:endParaRPr lang="ru-RU" sz="1400" b="1" u="sng" dirty="0">
              <a:solidFill>
                <a:srgbClr val="FF9900"/>
              </a:solidFill>
              <a:latin typeface="Franklin Gothic Demi"/>
              <a:cs typeface="Franklin Gothic Demi"/>
            </a:endParaRPr>
          </a:p>
        </p:txBody>
      </p:sp>
    </p:spTree>
    <p:extLst>
      <p:ext uri="{BB962C8B-B14F-4D97-AF65-F5344CB8AC3E}">
        <p14:creationId xmlns:p14="http://schemas.microsoft.com/office/powerpoint/2010/main" val="4936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776" y="1592690"/>
            <a:ext cx="84940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ru-RU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Полное техническое обследование очистных сооружений </a:t>
            </a:r>
          </a:p>
          <a:p>
            <a:pPr marL="457200" indent="-457200" algn="just"/>
            <a:r>
              <a:rPr lang="en-US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(</a:t>
            </a:r>
            <a:r>
              <a:rPr lang="ru-RU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требования ФЗ-416 «О водоснабжении»).</a:t>
            </a:r>
          </a:p>
          <a:p>
            <a:pPr marL="457200" indent="-457200" algn="just">
              <a:buFontTx/>
              <a:buAutoNum type="arabicPeriod"/>
            </a:pPr>
            <a:endParaRPr lang="ru-RU" sz="2200" dirty="0" smtClean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ru-RU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Ликвидация полей фильтрации – строительство блочно-модульных очистных сооружений малой мощности.</a:t>
            </a:r>
          </a:p>
          <a:p>
            <a:pPr algn="just"/>
            <a:endParaRPr lang="ru-RU" sz="2200" dirty="0" smtClean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ru-RU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Реконструкция очистных сооружений, работающих с превышением над проектной мощностью.</a:t>
            </a:r>
          </a:p>
          <a:p>
            <a:pPr algn="just"/>
            <a:endParaRPr lang="ru-RU" sz="2200" dirty="0" smtClean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ru-RU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Реконструкция очистных сооружений в соответствии  с проводимым техническим обследованием – планирование. </a:t>
            </a:r>
            <a:endParaRPr lang="ru-RU" sz="2200" dirty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373" y="2618022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ru-RU" sz="2000" b="1" dirty="0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 </a:t>
            </a:r>
            <a:endParaRPr lang="ru-RU" b="1" dirty="0">
              <a:solidFill>
                <a:srgbClr val="ED7D3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373" y="3530922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ru-RU" sz="2000" b="1" dirty="0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 </a:t>
            </a:r>
            <a:endParaRPr lang="ru-RU" sz="2000" dirty="0" smtClean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06744" y="3614305"/>
            <a:ext cx="2446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ED7D31"/>
                </a:solidFill>
                <a:latin typeface="Franklin Gothic Book" panose="020B0503020102020204" pitchFamily="34" charset="0"/>
              </a:rPr>
              <a:t> 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1108" y="4526532"/>
            <a:ext cx="2446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ED7D31"/>
                </a:solidFill>
                <a:latin typeface="Franklin Gothic Book" panose="020B0503020102020204" pitchFamily="34" charset="0"/>
              </a:rPr>
              <a:t> 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9737" y="5401152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ru-RU" sz="2000" b="1" dirty="0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 </a:t>
            </a:r>
            <a:endParaRPr lang="ru-RU" sz="2000" dirty="0" smtClean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5373" y="903944"/>
            <a:ext cx="3427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rPr>
              <a:t> </a:t>
            </a: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Franklin Gothic Book" pitchFamily="34" charset="0"/>
            </a:endParaRPr>
          </a:p>
        </p:txBody>
      </p:sp>
      <p:sp>
        <p:nvSpPr>
          <p:cNvPr id="21" name="object 5"/>
          <p:cNvSpPr/>
          <p:nvPr/>
        </p:nvSpPr>
        <p:spPr>
          <a:xfrm>
            <a:off x="220834" y="1699164"/>
            <a:ext cx="307975" cy="280438"/>
          </a:xfrm>
          <a:custGeom>
            <a:avLst/>
            <a:gdLst/>
            <a:ahLst/>
            <a:cxnLst/>
            <a:rect l="l" t="t" r="r" b="b"/>
            <a:pathLst>
              <a:path w="365125" h="365125">
                <a:moveTo>
                  <a:pt x="0" y="365125"/>
                </a:moveTo>
                <a:lnTo>
                  <a:pt x="365125" y="365125"/>
                </a:lnTo>
                <a:lnTo>
                  <a:pt x="365125" y="0"/>
                </a:lnTo>
                <a:lnTo>
                  <a:pt x="0" y="0"/>
                </a:lnTo>
                <a:lnTo>
                  <a:pt x="0" y="365125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6"/>
          <p:cNvSpPr/>
          <p:nvPr/>
        </p:nvSpPr>
        <p:spPr>
          <a:xfrm>
            <a:off x="229579" y="2717486"/>
            <a:ext cx="307975" cy="279463"/>
          </a:xfrm>
          <a:custGeom>
            <a:avLst/>
            <a:gdLst/>
            <a:ahLst/>
            <a:cxnLst/>
            <a:rect l="l" t="t" r="r" b="b"/>
            <a:pathLst>
              <a:path w="365125" h="363855">
                <a:moveTo>
                  <a:pt x="0" y="363537"/>
                </a:moveTo>
                <a:lnTo>
                  <a:pt x="365125" y="363537"/>
                </a:lnTo>
                <a:lnTo>
                  <a:pt x="365125" y="0"/>
                </a:lnTo>
                <a:lnTo>
                  <a:pt x="0" y="0"/>
                </a:lnTo>
                <a:lnTo>
                  <a:pt x="0" y="363537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7"/>
          <p:cNvSpPr/>
          <p:nvPr/>
        </p:nvSpPr>
        <p:spPr>
          <a:xfrm>
            <a:off x="231851" y="3719225"/>
            <a:ext cx="307975" cy="279463"/>
          </a:xfrm>
          <a:custGeom>
            <a:avLst/>
            <a:gdLst/>
            <a:ahLst/>
            <a:cxnLst/>
            <a:rect l="l" t="t" r="r" b="b"/>
            <a:pathLst>
              <a:path w="365125" h="363855">
                <a:moveTo>
                  <a:pt x="0" y="363537"/>
                </a:moveTo>
                <a:lnTo>
                  <a:pt x="365125" y="363537"/>
                </a:lnTo>
                <a:lnTo>
                  <a:pt x="365125" y="0"/>
                </a:lnTo>
                <a:lnTo>
                  <a:pt x="0" y="0"/>
                </a:lnTo>
                <a:lnTo>
                  <a:pt x="0" y="363537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8"/>
          <p:cNvSpPr/>
          <p:nvPr/>
        </p:nvSpPr>
        <p:spPr>
          <a:xfrm>
            <a:off x="242868" y="4724514"/>
            <a:ext cx="307975" cy="280438"/>
          </a:xfrm>
          <a:custGeom>
            <a:avLst/>
            <a:gdLst/>
            <a:ahLst/>
            <a:cxnLst/>
            <a:rect l="l" t="t" r="r" b="b"/>
            <a:pathLst>
              <a:path w="365125" h="365125">
                <a:moveTo>
                  <a:pt x="0" y="365125"/>
                </a:moveTo>
                <a:lnTo>
                  <a:pt x="365125" y="365125"/>
                </a:lnTo>
                <a:lnTo>
                  <a:pt x="365125" y="0"/>
                </a:lnTo>
                <a:lnTo>
                  <a:pt x="0" y="0"/>
                </a:lnTo>
                <a:lnTo>
                  <a:pt x="0" y="36512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255374" y="310195"/>
            <a:ext cx="8434602" cy="6814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План работ </a:t>
            </a:r>
            <a:b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</a:b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по очистным сооружениям Московской области: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29" name="Группа 8"/>
          <p:cNvGrpSpPr/>
          <p:nvPr/>
        </p:nvGrpSpPr>
        <p:grpSpPr>
          <a:xfrm>
            <a:off x="245879" y="131883"/>
            <a:ext cx="8898121" cy="6428265"/>
            <a:chOff x="260499" y="381000"/>
            <a:chExt cx="8883501" cy="6280318"/>
          </a:xfrm>
        </p:grpSpPr>
        <p:sp>
          <p:nvSpPr>
            <p:cNvPr id="30" name="TextBox 29"/>
            <p:cNvSpPr txBox="1"/>
            <p:nvPr/>
          </p:nvSpPr>
          <p:spPr>
            <a:xfrm>
              <a:off x="609600" y="6384581"/>
              <a:ext cx="1475776" cy="25558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cs typeface="Franklin Gothic Medium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60499" y="381000"/>
              <a:ext cx="304800" cy="304800"/>
            </a:xfrm>
            <a:prstGeom prst="rect">
              <a:avLst/>
            </a:prstGeom>
            <a:noFill/>
            <a:ln w="603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981200" y="6661318"/>
              <a:ext cx="7162800" cy="0"/>
            </a:xfrm>
            <a:prstGeom prst="line">
              <a:avLst/>
            </a:prstGeom>
            <a:noFill/>
            <a:ln w="69850" cap="flat" cmpd="sng" algn="ctr">
              <a:gradFill flip="none" rotWithShape="1">
                <a:gsLst>
                  <a:gs pos="0">
                    <a:sysClr val="window" lastClr="FFFFFF">
                      <a:lumMod val="65000"/>
                    </a:sysClr>
                  </a:gs>
                  <a:gs pos="20000">
                    <a:srgbClr val="FFC000"/>
                  </a:gs>
                  <a:gs pos="100000">
                    <a:srgbClr val="FF4215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</p:grpSp>
      <p:sp>
        <p:nvSpPr>
          <p:cNvPr id="34" name="object 2"/>
          <p:cNvSpPr txBox="1"/>
          <p:nvPr/>
        </p:nvSpPr>
        <p:spPr>
          <a:xfrm>
            <a:off x="8610600" y="241756"/>
            <a:ext cx="3003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u="sng" dirty="0" smtClean="0">
                <a:solidFill>
                  <a:srgbClr val="FF9900"/>
                </a:solidFill>
                <a:latin typeface="Franklin Gothic Demi"/>
                <a:cs typeface="Franklin Gothic Demi"/>
              </a:rPr>
              <a:t>18</a:t>
            </a:r>
            <a:endParaRPr lang="ru-RU" sz="1400" b="1" u="sng" dirty="0">
              <a:solidFill>
                <a:srgbClr val="FF9900"/>
              </a:solidFill>
              <a:latin typeface="Franklin Gothic Demi"/>
              <a:cs typeface="Franklin Gothic Demi"/>
            </a:endParaRPr>
          </a:p>
        </p:txBody>
      </p:sp>
    </p:spTree>
    <p:extLst>
      <p:ext uri="{BB962C8B-B14F-4D97-AF65-F5344CB8AC3E}">
        <p14:creationId xmlns:p14="http://schemas.microsoft.com/office/powerpoint/2010/main" val="36831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0780" y="184658"/>
            <a:ext cx="1301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400" b="1" u="sng" dirty="0">
                <a:solidFill>
                  <a:srgbClr val="FF9900"/>
                </a:solidFill>
                <a:latin typeface="Franklin Gothic Demi"/>
                <a:cs typeface="Franklin Gothic Demi"/>
              </a:rPr>
              <a:t>1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ct val="100000"/>
              </a:lnSpc>
            </a:pPr>
            <a:r>
              <a:rPr lang="ru-RU" dirty="0"/>
              <a:t>Московская область</a:t>
            </a:r>
            <a:endParaRPr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685800"/>
            <a:ext cx="3371436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20000"/>
                </a:schemeClr>
              </a:gs>
              <a:gs pos="50000">
                <a:srgbClr val="FFC000">
                  <a:alpha val="20000"/>
                </a:srgbClr>
              </a:gs>
              <a:gs pos="100000">
                <a:schemeClr val="bg1">
                  <a:lumMod val="65000"/>
                  <a:alpha val="20000"/>
                </a:schemeClr>
              </a:gs>
            </a:gsLst>
            <a:lin ang="2700000" scaled="1"/>
            <a:tileRect/>
          </a:gradFill>
          <a:effectLst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Franklin Gothic Book" pitchFamily="34" charset="0"/>
              </a:rPr>
              <a:t>29</a:t>
            </a:r>
            <a:r>
              <a:rPr lang="ru-RU" sz="2000" dirty="0">
                <a:latin typeface="Franklin Gothic Book" pitchFamily="34" charset="0"/>
              </a:rPr>
              <a:t> муниципальных районов</a:t>
            </a:r>
          </a:p>
          <a:p>
            <a:r>
              <a:rPr lang="ru-RU" sz="2400" b="1" dirty="0">
                <a:latin typeface="Franklin Gothic Book" pitchFamily="34" charset="0"/>
              </a:rPr>
              <a:t>39</a:t>
            </a:r>
            <a:r>
              <a:rPr lang="ru-RU" sz="2000" dirty="0">
                <a:latin typeface="Franklin Gothic Book" pitchFamily="34" charset="0"/>
              </a:rPr>
              <a:t> городских округов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228600" y="1524000"/>
            <a:ext cx="6945258" cy="1219200"/>
            <a:chOff x="228600" y="1524000"/>
            <a:chExt cx="6945258" cy="121920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228600" y="1524000"/>
              <a:ext cx="1295400" cy="1219200"/>
              <a:chOff x="304800" y="1524000"/>
              <a:chExt cx="685800" cy="609600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304800" y="1524000"/>
                <a:ext cx="685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365125" h="363855">
                    <a:moveTo>
                      <a:pt x="0" y="363537"/>
                    </a:moveTo>
                    <a:lnTo>
                      <a:pt x="365125" y="363537"/>
                    </a:lnTo>
                    <a:lnTo>
                      <a:pt x="365125" y="0"/>
                    </a:lnTo>
                    <a:lnTo>
                      <a:pt x="0" y="0"/>
                    </a:lnTo>
                    <a:lnTo>
                      <a:pt x="0" y="363537"/>
                    </a:lnTo>
                    <a:close/>
                  </a:path>
                </a:pathLst>
              </a:custGeom>
              <a:solidFill>
                <a:srgbClr val="FF66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28" name="Picture 4" descr="C:\Users\KapranovaDA\Desktop\yr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36699" y="1600200"/>
                <a:ext cx="609600" cy="457200"/>
              </a:xfrm>
              <a:prstGeom prst="rect">
                <a:avLst/>
              </a:prstGeom>
              <a:noFill/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1524000" y="1752600"/>
              <a:ext cx="564985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</a:rPr>
                <a:t>7 318</a:t>
              </a:r>
              <a:r>
                <a:rPr lang="ru-RU" sz="3200" b="1" dirty="0">
                  <a:latin typeface="Franklin Gothic Book" pitchFamily="34" charset="0"/>
                </a:rPr>
                <a:t> </a:t>
              </a:r>
              <a:r>
                <a:rPr lang="ru-RU" sz="2400" b="1" dirty="0">
                  <a:latin typeface="Franklin Gothic Book" pitchFamily="34" charset="0"/>
                </a:rPr>
                <a:t>тыс. жителей</a:t>
              </a:r>
              <a:r>
                <a:rPr lang="ru-RU" sz="2400" dirty="0">
                  <a:latin typeface="Franklin Gothic Book" pitchFamily="34" charset="0"/>
                </a:rPr>
                <a:t/>
              </a:r>
              <a:br>
                <a:rPr lang="ru-RU" sz="2400" dirty="0">
                  <a:latin typeface="Franklin Gothic Book" pitchFamily="34" charset="0"/>
                </a:rPr>
              </a:br>
              <a:r>
                <a:rPr lang="ru-RU" dirty="0">
                  <a:latin typeface="Franklin Gothic Book" pitchFamily="34" charset="0"/>
                </a:rPr>
                <a:t>2-е место в России по численности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28600" y="3237025"/>
            <a:ext cx="6781800" cy="1143676"/>
            <a:chOff x="228600" y="3237025"/>
            <a:chExt cx="6781800" cy="1143676"/>
          </a:xfrm>
        </p:grpSpPr>
        <p:sp>
          <p:nvSpPr>
            <p:cNvPr id="18" name="TextBox 17"/>
            <p:cNvSpPr txBox="1"/>
            <p:nvPr/>
          </p:nvSpPr>
          <p:spPr>
            <a:xfrm>
              <a:off x="1600200" y="3429000"/>
              <a:ext cx="54102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</a:rPr>
                <a:t>58 937 </a:t>
              </a:r>
              <a:r>
                <a:rPr lang="ru-RU" sz="2400" b="1" dirty="0">
                  <a:latin typeface="Franklin Gothic Book" pitchFamily="34" charset="0"/>
                </a:rPr>
                <a:t>многоквартирных домов</a:t>
              </a:r>
            </a:p>
            <a:p>
              <a:r>
                <a:rPr lang="ru-RU" dirty="0">
                  <a:latin typeface="Franklin Gothic Book" pitchFamily="34" charset="0"/>
                </a:rPr>
                <a:t>1-е место в России по количеству</a:t>
              </a:r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228600" y="3237025"/>
              <a:ext cx="1295400" cy="1143676"/>
              <a:chOff x="304800" y="2869046"/>
              <a:chExt cx="685800" cy="610276"/>
            </a:xfrm>
          </p:grpSpPr>
          <p:sp>
            <p:nvSpPr>
              <p:cNvPr id="6" name="object 6"/>
              <p:cNvSpPr/>
              <p:nvPr/>
            </p:nvSpPr>
            <p:spPr>
              <a:xfrm>
                <a:off x="304800" y="2869046"/>
                <a:ext cx="685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365125" h="363855">
                    <a:moveTo>
                      <a:pt x="0" y="363537"/>
                    </a:moveTo>
                    <a:lnTo>
                      <a:pt x="365125" y="363537"/>
                    </a:lnTo>
                    <a:lnTo>
                      <a:pt x="365125" y="0"/>
                    </a:lnTo>
                    <a:lnTo>
                      <a:pt x="0" y="0"/>
                    </a:lnTo>
                    <a:lnTo>
                      <a:pt x="0" y="363537"/>
                    </a:lnTo>
                    <a:close/>
                  </a:path>
                </a:pathLst>
              </a:custGeom>
              <a:solidFill>
                <a:srgbClr val="FF99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029" name="Picture 5" descr="C:\Users\KapranovaDA\Desktop\tamamlanmis-1518163134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9304" y="2869722"/>
                <a:ext cx="609600" cy="60960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8" name="Группа 27"/>
          <p:cNvGrpSpPr/>
          <p:nvPr/>
        </p:nvGrpSpPr>
        <p:grpSpPr>
          <a:xfrm>
            <a:off x="228600" y="4876800"/>
            <a:ext cx="3764481" cy="1143000"/>
            <a:chOff x="228600" y="4876800"/>
            <a:chExt cx="3764481" cy="1143000"/>
          </a:xfrm>
        </p:grpSpPr>
        <p:sp>
          <p:nvSpPr>
            <p:cNvPr id="8" name="object 8"/>
            <p:cNvSpPr/>
            <p:nvPr/>
          </p:nvSpPr>
          <p:spPr>
            <a:xfrm>
              <a:off x="228600" y="4876800"/>
              <a:ext cx="1295400" cy="1143000"/>
            </a:xfrm>
            <a:custGeom>
              <a:avLst/>
              <a:gdLst/>
              <a:ahLst/>
              <a:cxnLst/>
              <a:rect l="l" t="t" r="r" b="b"/>
              <a:pathLst>
                <a:path w="365125" h="363854">
                  <a:moveTo>
                    <a:pt x="0" y="363537"/>
                  </a:moveTo>
                  <a:lnTo>
                    <a:pt x="365125" y="363537"/>
                  </a:lnTo>
                  <a:lnTo>
                    <a:pt x="365125" y="0"/>
                  </a:lnTo>
                  <a:lnTo>
                    <a:pt x="0" y="0"/>
                  </a:lnTo>
                  <a:lnTo>
                    <a:pt x="0" y="36353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00200" y="4876800"/>
              <a:ext cx="2392881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</a:rPr>
                <a:t>569</a:t>
              </a:r>
            </a:p>
            <a:p>
              <a:r>
                <a:rPr lang="ru-RU" dirty="0">
                  <a:latin typeface="Franklin Gothic Book" pitchFamily="34" charset="0"/>
                </a:rPr>
                <a:t>теплоснабжающих организаций</a:t>
              </a:r>
            </a:p>
          </p:txBody>
        </p:sp>
        <p:pic>
          <p:nvPicPr>
            <p:cNvPr id="1031" name="Picture 7" descr="C:\Users\KapranovaDA\Desktop\1417500301_fotolia_45922553_xs9 - копия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676" y="4964875"/>
              <a:ext cx="1036674" cy="990600"/>
            </a:xfrm>
            <a:prstGeom prst="rect">
              <a:avLst/>
            </a:prstGeom>
            <a:noFill/>
          </p:spPr>
        </p:pic>
      </p:grpSp>
      <p:grpSp>
        <p:nvGrpSpPr>
          <p:cNvPr id="29" name="Группа 28"/>
          <p:cNvGrpSpPr/>
          <p:nvPr/>
        </p:nvGrpSpPr>
        <p:grpSpPr>
          <a:xfrm>
            <a:off x="4470075" y="4917375"/>
            <a:ext cx="4650175" cy="1181323"/>
            <a:chOff x="4470075" y="4917375"/>
            <a:chExt cx="4650175" cy="1181323"/>
          </a:xfrm>
        </p:grpSpPr>
        <p:sp>
          <p:nvSpPr>
            <p:cNvPr id="9" name="object 9"/>
            <p:cNvSpPr/>
            <p:nvPr/>
          </p:nvSpPr>
          <p:spPr>
            <a:xfrm>
              <a:off x="4470075" y="4917375"/>
              <a:ext cx="1295400" cy="1143000"/>
            </a:xfrm>
            <a:custGeom>
              <a:avLst/>
              <a:gdLst/>
              <a:ahLst/>
              <a:cxnLst/>
              <a:rect l="l" t="t" r="r" b="b"/>
              <a:pathLst>
                <a:path w="365125" h="363854">
                  <a:moveTo>
                    <a:pt x="0" y="363537"/>
                  </a:moveTo>
                  <a:lnTo>
                    <a:pt x="365125" y="363537"/>
                  </a:lnTo>
                  <a:lnTo>
                    <a:pt x="365125" y="0"/>
                  </a:lnTo>
                  <a:lnTo>
                    <a:pt x="0" y="0"/>
                  </a:lnTo>
                  <a:lnTo>
                    <a:pt x="0" y="363537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43650" y="4959925"/>
              <a:ext cx="32766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</a:rPr>
                <a:t>480</a:t>
              </a:r>
            </a:p>
            <a:p>
              <a:r>
                <a:rPr lang="ru-RU" dirty="0">
                  <a:latin typeface="Franklin Gothic Book" pitchFamily="34" charset="0"/>
                </a:rPr>
                <a:t>Организаций водоснабжения  и водоотведения</a:t>
              </a:r>
            </a:p>
          </p:txBody>
        </p:sp>
        <p:pic>
          <p:nvPicPr>
            <p:cNvPr id="1032" name="Picture 8" descr="C:\Users\KapranovaDA\Desktop\1417500301_fotolia_45922553_xs9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00700" y="4988625"/>
              <a:ext cx="1014350" cy="990600"/>
            </a:xfrm>
            <a:prstGeom prst="rect">
              <a:avLst/>
            </a:prstGeom>
            <a:noFill/>
          </p:spPr>
        </p:pic>
      </p:grpSp>
      <p:grpSp>
        <p:nvGrpSpPr>
          <p:cNvPr id="30" name="Группа 29"/>
          <p:cNvGrpSpPr/>
          <p:nvPr/>
        </p:nvGrpSpPr>
        <p:grpSpPr>
          <a:xfrm>
            <a:off x="260499" y="381000"/>
            <a:ext cx="8883501" cy="6280318"/>
            <a:chOff x="260499" y="381000"/>
            <a:chExt cx="8883501" cy="6280318"/>
          </a:xfrm>
        </p:grpSpPr>
        <p:sp>
          <p:nvSpPr>
            <p:cNvPr id="31" name="TextBox 30"/>
            <p:cNvSpPr txBox="1"/>
            <p:nvPr/>
          </p:nvSpPr>
          <p:spPr>
            <a:xfrm>
              <a:off x="609600" y="6384581"/>
              <a:ext cx="147577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1100" dirty="0">
                <a:latin typeface="Franklin Gothic Medium"/>
                <a:ea typeface="+mj-ea"/>
                <a:cs typeface="Franklin Gothic Medium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60499" y="381000"/>
              <a:ext cx="304800" cy="304800"/>
            </a:xfrm>
            <a:prstGeom prst="rect">
              <a:avLst/>
            </a:prstGeom>
            <a:noFill/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1981200" y="6661318"/>
              <a:ext cx="7162800" cy="0"/>
            </a:xfrm>
            <a:prstGeom prst="line">
              <a:avLst/>
            </a:prstGeom>
            <a:ln w="698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0000">
                    <a:srgbClr val="FFC000"/>
                  </a:gs>
                  <a:gs pos="100000">
                    <a:srgbClr val="FF4215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29736" y="1010089"/>
            <a:ext cx="58262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DA4300"/>
                </a:solidFill>
                <a:latin typeface="Franklin Gothic Book" pitchFamily="34" charset="0"/>
              </a:rPr>
              <a:t>Критерии отбора</a:t>
            </a:r>
            <a:r>
              <a:rPr lang="ru-RU" sz="2800" b="1" dirty="0">
                <a:solidFill>
                  <a:srgbClr val="DA4300"/>
                </a:solidFill>
                <a:latin typeface="Franklin Gothic Book" pitchFamily="34" charset="0"/>
              </a:rPr>
              <a:t> </a:t>
            </a:r>
            <a:r>
              <a:rPr lang="ru-RU" sz="2800" b="1" dirty="0" smtClean="0">
                <a:solidFill>
                  <a:srgbClr val="DA4300"/>
                </a:solidFill>
                <a:latin typeface="Franklin Gothic Book" pitchFamily="34" charset="0"/>
              </a:rPr>
              <a:t>на 2017 - 2019 </a:t>
            </a:r>
            <a:endParaRPr lang="ru-RU" sz="2800" b="1" dirty="0">
              <a:solidFill>
                <a:srgbClr val="DA4300"/>
              </a:solidFill>
              <a:latin typeface="Franklin Gothic Book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3125" y="1639728"/>
            <a:ext cx="8247356" cy="400110"/>
            <a:chOff x="416983" y="1629921"/>
            <a:chExt cx="8247356" cy="400110"/>
          </a:xfrm>
        </p:grpSpPr>
        <p:sp>
          <p:nvSpPr>
            <p:cNvPr id="21" name="TextBox 27"/>
            <p:cNvSpPr txBox="1"/>
            <p:nvPr/>
          </p:nvSpPr>
          <p:spPr>
            <a:xfrm>
              <a:off x="842363" y="1629921"/>
              <a:ext cx="7821976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just">
                <a:buClr>
                  <a:srgbClr val="ED7D31"/>
                </a:buClr>
              </a:pPr>
              <a:r>
                <a:rPr lang="ru-RU" sz="2000" dirty="0" smtClean="0">
                  <a:solidFill>
                    <a:srgbClr val="E7E6E6">
                      <a:lumMod val="25000"/>
                    </a:srgbClr>
                  </a:solidFill>
                  <a:latin typeface="Franklin Gothic Book" pitchFamily="34" charset="0"/>
                  <a:cs typeface="Times New Roman" pitchFamily="18" charset="0"/>
                </a:rPr>
                <a:t>Наличие мероприятия (объекта) в плане по реабилитации 14 рек</a:t>
              </a:r>
              <a:endParaRPr lang="ru-RU" sz="2000" dirty="0">
                <a:solidFill>
                  <a:srgbClr val="E7E6E6">
                    <a:lumMod val="25000"/>
                  </a:srgbClr>
                </a:solidFill>
                <a:latin typeface="Franklin Gothic Book" pitchFamily="34" charset="0"/>
                <a:cs typeface="Times New Roman" pitchFamily="18" charset="0"/>
              </a:endParaRPr>
            </a:p>
          </p:txBody>
        </p:sp>
        <p:sp>
          <p:nvSpPr>
            <p:cNvPr id="16" name="object 5"/>
            <p:cNvSpPr/>
            <p:nvPr/>
          </p:nvSpPr>
          <p:spPr>
            <a:xfrm>
              <a:off x="416983" y="1704355"/>
              <a:ext cx="307975" cy="280438"/>
            </a:xfrm>
            <a:custGeom>
              <a:avLst/>
              <a:gdLst/>
              <a:ahLst/>
              <a:cxnLst/>
              <a:rect l="l" t="t" r="r" b="b"/>
              <a:pathLst>
                <a:path w="365125" h="365125">
                  <a:moveTo>
                    <a:pt x="0" y="365125"/>
                  </a:moveTo>
                  <a:lnTo>
                    <a:pt x="365125" y="365125"/>
                  </a:lnTo>
                  <a:lnTo>
                    <a:pt x="365125" y="0"/>
                  </a:lnTo>
                  <a:lnTo>
                    <a:pt x="0" y="0"/>
                  </a:lnTo>
                  <a:lnTo>
                    <a:pt x="0" y="365125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13185" y="2713024"/>
            <a:ext cx="8553507" cy="400110"/>
            <a:chOff x="413185" y="2791405"/>
            <a:chExt cx="8553507" cy="400110"/>
          </a:xfrm>
        </p:grpSpPr>
        <p:sp>
          <p:nvSpPr>
            <p:cNvPr id="19" name="object 7"/>
            <p:cNvSpPr/>
            <p:nvPr/>
          </p:nvSpPr>
          <p:spPr>
            <a:xfrm>
              <a:off x="413185" y="2855306"/>
              <a:ext cx="307975" cy="279463"/>
            </a:xfrm>
            <a:custGeom>
              <a:avLst/>
              <a:gdLst/>
              <a:ahLst/>
              <a:cxnLst/>
              <a:rect l="l" t="t" r="r" b="b"/>
              <a:pathLst>
                <a:path w="365125" h="363855">
                  <a:moveTo>
                    <a:pt x="0" y="363537"/>
                  </a:moveTo>
                  <a:lnTo>
                    <a:pt x="365125" y="363537"/>
                  </a:lnTo>
                  <a:lnTo>
                    <a:pt x="365125" y="0"/>
                  </a:lnTo>
                  <a:lnTo>
                    <a:pt x="0" y="0"/>
                  </a:lnTo>
                  <a:lnTo>
                    <a:pt x="0" y="363537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2363" y="2791405"/>
              <a:ext cx="8124329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ru-RU" sz="2000" dirty="0" smtClean="0">
                  <a:solidFill>
                    <a:srgbClr val="E7E6E6">
                      <a:lumMod val="25000"/>
                    </a:srgbClr>
                  </a:solidFill>
                  <a:latin typeface="Franklin Gothic Book" pitchFamily="34" charset="0"/>
                  <a:cs typeface="Times New Roman" pitchFamily="18" charset="0"/>
                </a:rPr>
                <a:t>Статистика аварийности 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10938" y="3799819"/>
            <a:ext cx="8541526" cy="707886"/>
            <a:chOff x="410938" y="3878200"/>
            <a:chExt cx="8541526" cy="707886"/>
          </a:xfrm>
        </p:grpSpPr>
        <p:sp>
          <p:nvSpPr>
            <p:cNvPr id="29" name="TextBox 28"/>
            <p:cNvSpPr txBox="1"/>
            <p:nvPr/>
          </p:nvSpPr>
          <p:spPr>
            <a:xfrm>
              <a:off x="828135" y="3878200"/>
              <a:ext cx="8124329" cy="70788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ru-RU" sz="2000" dirty="0" smtClean="0">
                  <a:solidFill>
                    <a:srgbClr val="E7E6E6">
                      <a:lumMod val="25000"/>
                    </a:srgbClr>
                  </a:solidFill>
                  <a:latin typeface="Franklin Gothic Book" pitchFamily="34" charset="0"/>
                  <a:cs typeface="Times New Roman" pitchFamily="18" charset="0"/>
                </a:rPr>
                <a:t>Наличие мероприятия (объекта) в схеме водоснабжения (водоотведения)</a:t>
              </a:r>
            </a:p>
          </p:txBody>
        </p:sp>
        <p:sp>
          <p:nvSpPr>
            <p:cNvPr id="34" name="object 9"/>
            <p:cNvSpPr/>
            <p:nvPr/>
          </p:nvSpPr>
          <p:spPr>
            <a:xfrm>
              <a:off x="410938" y="3972893"/>
              <a:ext cx="307975" cy="279463"/>
            </a:xfrm>
            <a:custGeom>
              <a:avLst/>
              <a:gdLst/>
              <a:ahLst/>
              <a:cxnLst/>
              <a:rect l="l" t="t" r="r" b="b"/>
              <a:pathLst>
                <a:path w="365125" h="363854">
                  <a:moveTo>
                    <a:pt x="0" y="363537"/>
                  </a:moveTo>
                  <a:lnTo>
                    <a:pt x="365125" y="363537"/>
                  </a:lnTo>
                  <a:lnTo>
                    <a:pt x="365125" y="0"/>
                  </a:lnTo>
                  <a:lnTo>
                    <a:pt x="0" y="0"/>
                  </a:lnTo>
                  <a:lnTo>
                    <a:pt x="0" y="363537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pPr algn="just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17786" y="5120369"/>
            <a:ext cx="8510843" cy="707886"/>
            <a:chOff x="417786" y="5198750"/>
            <a:chExt cx="8510843" cy="707886"/>
          </a:xfrm>
        </p:grpSpPr>
        <p:sp>
          <p:nvSpPr>
            <p:cNvPr id="32" name="TextBox 27"/>
            <p:cNvSpPr txBox="1"/>
            <p:nvPr/>
          </p:nvSpPr>
          <p:spPr>
            <a:xfrm>
              <a:off x="828135" y="5198750"/>
              <a:ext cx="8100494" cy="70788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ru-RU" sz="2000" dirty="0" smtClean="0">
                  <a:solidFill>
                    <a:srgbClr val="E7E6E6">
                      <a:lumMod val="25000"/>
                    </a:srgbClr>
                  </a:solidFill>
                  <a:latin typeface="Franklin Gothic Book" pitchFamily="34" charset="0"/>
                  <a:cs typeface="Times New Roman" pitchFamily="18" charset="0"/>
                </a:rPr>
                <a:t>Необеспеченность денежными средствами мероприятий в рамках инвестиционных программ РСО.</a:t>
              </a:r>
              <a:endParaRPr lang="ru-RU" sz="2000" dirty="0">
                <a:solidFill>
                  <a:srgbClr val="E7E6E6">
                    <a:lumMod val="25000"/>
                  </a:srgbClr>
                </a:solidFill>
                <a:latin typeface="Franklin Gothic Book" pitchFamily="34" charset="0"/>
                <a:cs typeface="Times New Roman" pitchFamily="18" charset="0"/>
              </a:endParaRPr>
            </a:p>
          </p:txBody>
        </p:sp>
        <p:sp>
          <p:nvSpPr>
            <p:cNvPr id="35" name="object 9"/>
            <p:cNvSpPr/>
            <p:nvPr/>
          </p:nvSpPr>
          <p:spPr>
            <a:xfrm>
              <a:off x="417786" y="5277709"/>
              <a:ext cx="307975" cy="304902"/>
            </a:xfrm>
            <a:custGeom>
              <a:avLst/>
              <a:gdLst/>
              <a:ahLst/>
              <a:cxnLst/>
              <a:rect l="l" t="t" r="r" b="b"/>
              <a:pathLst>
                <a:path w="365125" h="363854">
                  <a:moveTo>
                    <a:pt x="0" y="363537"/>
                  </a:moveTo>
                  <a:lnTo>
                    <a:pt x="365125" y="363537"/>
                  </a:lnTo>
                  <a:lnTo>
                    <a:pt x="365125" y="0"/>
                  </a:lnTo>
                  <a:lnTo>
                    <a:pt x="0" y="0"/>
                  </a:lnTo>
                  <a:lnTo>
                    <a:pt x="0" y="363537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pPr algn="just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44245" y="5776856"/>
            <a:ext cx="8596301" cy="487327"/>
            <a:chOff x="417786" y="5890987"/>
            <a:chExt cx="8522760" cy="400110"/>
          </a:xfrm>
        </p:grpSpPr>
        <p:sp>
          <p:nvSpPr>
            <p:cNvPr id="36" name="TextBox 27"/>
            <p:cNvSpPr txBox="1"/>
            <p:nvPr/>
          </p:nvSpPr>
          <p:spPr>
            <a:xfrm>
              <a:off x="840052" y="5890987"/>
              <a:ext cx="8100494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ru-RU" sz="2000" dirty="0" smtClean="0">
                  <a:solidFill>
                    <a:srgbClr val="E7E6E6">
                      <a:lumMod val="25000"/>
                    </a:srgbClr>
                  </a:solidFill>
                  <a:latin typeface="Franklin Gothic Book" pitchFamily="34" charset="0"/>
                  <a:cs typeface="Times New Roman" pitchFamily="18" charset="0"/>
                </a:rPr>
                <a:t>Поручения Губернатора (рабочие поездки)</a:t>
              </a:r>
              <a:endParaRPr lang="ru-RU" sz="2000" dirty="0">
                <a:solidFill>
                  <a:srgbClr val="E7E6E6">
                    <a:lumMod val="25000"/>
                  </a:srgbClr>
                </a:solidFill>
                <a:latin typeface="Franklin Gothic Book" pitchFamily="34" charset="0"/>
                <a:cs typeface="Times New Roman" pitchFamily="18" charset="0"/>
              </a:endParaRPr>
            </a:p>
          </p:txBody>
        </p:sp>
        <p:sp>
          <p:nvSpPr>
            <p:cNvPr id="37" name="object 7"/>
            <p:cNvSpPr/>
            <p:nvPr/>
          </p:nvSpPr>
          <p:spPr>
            <a:xfrm>
              <a:off x="417786" y="5951310"/>
              <a:ext cx="307975" cy="279463"/>
            </a:xfrm>
            <a:custGeom>
              <a:avLst/>
              <a:gdLst/>
              <a:ahLst/>
              <a:cxnLst/>
              <a:rect l="l" t="t" r="r" b="b"/>
              <a:pathLst>
                <a:path w="365125" h="363855">
                  <a:moveTo>
                    <a:pt x="0" y="363537"/>
                  </a:moveTo>
                  <a:lnTo>
                    <a:pt x="365125" y="363537"/>
                  </a:lnTo>
                  <a:lnTo>
                    <a:pt x="365125" y="0"/>
                  </a:lnTo>
                  <a:lnTo>
                    <a:pt x="0" y="0"/>
                  </a:lnTo>
                  <a:lnTo>
                    <a:pt x="0" y="36353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10939" y="3409890"/>
            <a:ext cx="8555753" cy="400110"/>
            <a:chOff x="410939" y="3342797"/>
            <a:chExt cx="8555753" cy="400110"/>
          </a:xfrm>
        </p:grpSpPr>
        <p:sp>
          <p:nvSpPr>
            <p:cNvPr id="22" name="object 8"/>
            <p:cNvSpPr/>
            <p:nvPr/>
          </p:nvSpPr>
          <p:spPr>
            <a:xfrm>
              <a:off x="410939" y="3376601"/>
              <a:ext cx="307975" cy="280438"/>
            </a:xfrm>
            <a:custGeom>
              <a:avLst/>
              <a:gdLst/>
              <a:ahLst/>
              <a:cxnLst/>
              <a:rect l="l" t="t" r="r" b="b"/>
              <a:pathLst>
                <a:path w="365125" h="365125">
                  <a:moveTo>
                    <a:pt x="0" y="365125"/>
                  </a:moveTo>
                  <a:lnTo>
                    <a:pt x="365125" y="365125"/>
                  </a:lnTo>
                  <a:lnTo>
                    <a:pt x="365125" y="0"/>
                  </a:lnTo>
                  <a:lnTo>
                    <a:pt x="0" y="0"/>
                  </a:lnTo>
                  <a:lnTo>
                    <a:pt x="0" y="36512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TextBox 27"/>
            <p:cNvSpPr txBox="1"/>
            <p:nvPr/>
          </p:nvSpPr>
          <p:spPr>
            <a:xfrm>
              <a:off x="842363" y="3342797"/>
              <a:ext cx="8124329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ru-RU" sz="2000" dirty="0" smtClean="0">
                  <a:solidFill>
                    <a:srgbClr val="E7E6E6">
                      <a:lumMod val="25000"/>
                    </a:srgbClr>
                  </a:solidFill>
                  <a:latin typeface="Franklin Gothic Book" pitchFamily="34" charset="0"/>
                  <a:cs typeface="Times New Roman" pitchFamily="18" charset="0"/>
                </a:rPr>
                <a:t>Влияние на экологию (разлив на рельеф) 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16982" y="2175162"/>
            <a:ext cx="8167921" cy="400110"/>
            <a:chOff x="416982" y="2253543"/>
            <a:chExt cx="8167921" cy="400110"/>
          </a:xfrm>
        </p:grpSpPr>
        <p:sp>
          <p:nvSpPr>
            <p:cNvPr id="17" name="object 6"/>
            <p:cNvSpPr/>
            <p:nvPr/>
          </p:nvSpPr>
          <p:spPr>
            <a:xfrm>
              <a:off x="416982" y="2280318"/>
              <a:ext cx="307975" cy="279463"/>
            </a:xfrm>
            <a:custGeom>
              <a:avLst/>
              <a:gdLst/>
              <a:ahLst/>
              <a:cxnLst/>
              <a:rect l="l" t="t" r="r" b="b"/>
              <a:pathLst>
                <a:path w="365125" h="363855">
                  <a:moveTo>
                    <a:pt x="0" y="363537"/>
                  </a:moveTo>
                  <a:lnTo>
                    <a:pt x="365125" y="363537"/>
                  </a:lnTo>
                  <a:lnTo>
                    <a:pt x="365125" y="0"/>
                  </a:lnTo>
                  <a:lnTo>
                    <a:pt x="0" y="0"/>
                  </a:lnTo>
                  <a:lnTo>
                    <a:pt x="0" y="363537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842363" y="2253543"/>
              <a:ext cx="7742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buClr>
                  <a:srgbClr val="ED7D31"/>
                </a:buClr>
              </a:pPr>
              <a:r>
                <a:rPr lang="ru-RU" sz="2000" dirty="0">
                  <a:solidFill>
                    <a:srgbClr val="E7E6E6">
                      <a:lumMod val="25000"/>
                    </a:srgbClr>
                  </a:solidFill>
                  <a:latin typeface="Franklin Gothic Book" pitchFamily="34" charset="0"/>
                  <a:cs typeface="Times New Roman" pitchFamily="18" charset="0"/>
                </a:rPr>
                <a:t>Исполнение решений суда или предписаний надзорных органов 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17786" y="4594919"/>
            <a:ext cx="8510843" cy="400110"/>
            <a:chOff x="417786" y="4673300"/>
            <a:chExt cx="8510843" cy="400110"/>
          </a:xfrm>
        </p:grpSpPr>
        <p:sp>
          <p:nvSpPr>
            <p:cNvPr id="33" name="object 8"/>
            <p:cNvSpPr/>
            <p:nvPr/>
          </p:nvSpPr>
          <p:spPr>
            <a:xfrm>
              <a:off x="417786" y="4701039"/>
              <a:ext cx="307975" cy="280438"/>
            </a:xfrm>
            <a:custGeom>
              <a:avLst/>
              <a:gdLst/>
              <a:ahLst/>
              <a:cxnLst/>
              <a:rect l="l" t="t" r="r" b="b"/>
              <a:pathLst>
                <a:path w="365125" h="365125">
                  <a:moveTo>
                    <a:pt x="0" y="365125"/>
                  </a:moveTo>
                  <a:lnTo>
                    <a:pt x="365125" y="365125"/>
                  </a:lnTo>
                  <a:lnTo>
                    <a:pt x="365125" y="0"/>
                  </a:lnTo>
                  <a:lnTo>
                    <a:pt x="0" y="0"/>
                  </a:lnTo>
                  <a:lnTo>
                    <a:pt x="0" y="36512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algn="just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TextBox 27"/>
            <p:cNvSpPr txBox="1"/>
            <p:nvPr/>
          </p:nvSpPr>
          <p:spPr>
            <a:xfrm>
              <a:off x="828135" y="4673300"/>
              <a:ext cx="8100494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ru-RU" sz="2000" dirty="0" smtClean="0">
                  <a:solidFill>
                    <a:srgbClr val="E7E6E6">
                      <a:lumMod val="25000"/>
                    </a:srgbClr>
                  </a:solidFill>
                  <a:latin typeface="Franklin Gothic Book" pitchFamily="34" charset="0"/>
                  <a:cs typeface="Times New Roman" pitchFamily="18" charset="0"/>
                </a:rPr>
                <a:t>Исполнение планов снижения сбросов</a:t>
              </a:r>
              <a:endParaRPr lang="ru-RU" sz="2000" dirty="0">
                <a:solidFill>
                  <a:srgbClr val="E7E6E6">
                    <a:lumMod val="25000"/>
                  </a:srgbClr>
                </a:solidFill>
                <a:latin typeface="Franklin Gothic Book" pitchFamily="34" charset="0"/>
                <a:cs typeface="Times New Roman" pitchFamily="18" charset="0"/>
              </a:endParaRPr>
            </a:p>
          </p:txBody>
        </p:sp>
      </p:grpSp>
      <p:sp>
        <p:nvSpPr>
          <p:cNvPr id="40" name="Заголовок 1"/>
          <p:cNvSpPr txBox="1">
            <a:spLocks/>
          </p:cNvSpPr>
          <p:nvPr/>
        </p:nvSpPr>
        <p:spPr>
          <a:xfrm>
            <a:off x="245879" y="145432"/>
            <a:ext cx="8434602" cy="818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</a:rPr>
              <a:t>Очистные сооружения </a:t>
            </a:r>
            <a:endParaRPr lang="ru-RU" sz="1300" b="1" dirty="0" smtClean="0">
              <a:solidFill>
                <a:prstClr val="black">
                  <a:lumMod val="65000"/>
                  <a:lumOff val="35000"/>
                </a:prstClr>
              </a:solidFill>
              <a:latin typeface="Franklin Gothic Book" panose="020B0503020102020204" pitchFamily="34" charset="0"/>
            </a:endParaRPr>
          </a:p>
          <a:p>
            <a:r>
              <a:rPr lang="ru-RU" sz="17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</a:rPr>
              <a:t>(</a:t>
            </a:r>
            <a:r>
              <a:rPr lang="ru-RU" sz="1700" b="1" dirty="0" smtClean="0">
                <a:solidFill>
                  <a:srgbClr val="E7E6E6">
                    <a:lumMod val="25000"/>
                  </a:srgbClr>
                </a:solidFill>
                <a:latin typeface="Franklin Gothic Book" panose="020B0503020102020204" pitchFamily="34" charset="0"/>
              </a:rPr>
              <a:t>инвентаризация - мероприятие из обращения Губернатора</a:t>
            </a:r>
            <a:r>
              <a:rPr lang="ru-RU" sz="17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</a:rPr>
              <a:t>)</a:t>
            </a:r>
            <a:endParaRPr lang="ru-RU" sz="1700" dirty="0">
              <a:solidFill>
                <a:prstClr val="black">
                  <a:lumMod val="65000"/>
                  <a:lumOff val="35000"/>
                </a:prstClr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39" name="Группа 8"/>
          <p:cNvGrpSpPr/>
          <p:nvPr/>
        </p:nvGrpSpPr>
        <p:grpSpPr>
          <a:xfrm>
            <a:off x="245879" y="131883"/>
            <a:ext cx="8898121" cy="6428265"/>
            <a:chOff x="260499" y="381000"/>
            <a:chExt cx="8883501" cy="6280318"/>
          </a:xfrm>
        </p:grpSpPr>
        <p:sp>
          <p:nvSpPr>
            <p:cNvPr id="41" name="TextBox 40"/>
            <p:cNvSpPr txBox="1"/>
            <p:nvPr/>
          </p:nvSpPr>
          <p:spPr>
            <a:xfrm>
              <a:off x="609600" y="6384581"/>
              <a:ext cx="1475776" cy="25558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cs typeface="Franklin Gothic Medium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60499" y="381000"/>
              <a:ext cx="304800" cy="304800"/>
            </a:xfrm>
            <a:prstGeom prst="rect">
              <a:avLst/>
            </a:prstGeom>
            <a:noFill/>
            <a:ln w="603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1981200" y="6661318"/>
              <a:ext cx="7162800" cy="0"/>
            </a:xfrm>
            <a:prstGeom prst="line">
              <a:avLst/>
            </a:prstGeom>
            <a:noFill/>
            <a:ln w="69850" cap="flat" cmpd="sng" algn="ctr">
              <a:gradFill flip="none" rotWithShape="1">
                <a:gsLst>
                  <a:gs pos="0">
                    <a:sysClr val="window" lastClr="FFFFFF">
                      <a:lumMod val="65000"/>
                    </a:sysClr>
                  </a:gs>
                  <a:gs pos="20000">
                    <a:srgbClr val="FFC000"/>
                  </a:gs>
                  <a:gs pos="100000">
                    <a:srgbClr val="FF4215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</p:grpSp>
      <p:sp>
        <p:nvSpPr>
          <p:cNvPr id="45" name="object 2"/>
          <p:cNvSpPr txBox="1"/>
          <p:nvPr/>
        </p:nvSpPr>
        <p:spPr>
          <a:xfrm>
            <a:off x="8610600" y="184658"/>
            <a:ext cx="3003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u="sng" dirty="0" smtClean="0">
                <a:solidFill>
                  <a:srgbClr val="FF9900"/>
                </a:solidFill>
                <a:latin typeface="Franklin Gothic Demi"/>
                <a:cs typeface="Franklin Gothic Demi"/>
              </a:rPr>
              <a:t>19</a:t>
            </a:r>
            <a:endParaRPr lang="ru-RU" sz="1400" b="1" u="sng" dirty="0">
              <a:solidFill>
                <a:srgbClr val="FF9900"/>
              </a:solidFill>
              <a:latin typeface="Franklin Gothic Demi"/>
              <a:cs typeface="Franklin Gothic Demi"/>
            </a:endParaRPr>
          </a:p>
        </p:txBody>
      </p:sp>
    </p:spTree>
    <p:extLst>
      <p:ext uri="{BB962C8B-B14F-4D97-AF65-F5344CB8AC3E}">
        <p14:creationId xmlns:p14="http://schemas.microsoft.com/office/powerpoint/2010/main" val="15702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064" y="1280393"/>
            <a:ext cx="81745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Отсутствие реальных инвесторов.</a:t>
            </a:r>
          </a:p>
          <a:p>
            <a:pPr algn="just"/>
            <a:endParaRPr lang="ru-RU" sz="2400" dirty="0" smtClean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Невозможность включения в </a:t>
            </a:r>
            <a:r>
              <a:rPr lang="ru-RU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инвестпрограммы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 мероприятий по реконструкции – ограничения в росте тарифов</a:t>
            </a:r>
          </a:p>
          <a:p>
            <a:pPr algn="just"/>
            <a:endParaRPr lang="ru-RU" sz="2400" dirty="0" smtClean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Отсутствие в бюджетах муниципальных образований средств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5373" y="2618022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ru-RU" sz="2000" b="1" dirty="0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 </a:t>
            </a:r>
            <a:endParaRPr lang="ru-RU" b="1" dirty="0">
              <a:solidFill>
                <a:srgbClr val="ED7D3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7950" y="1302602"/>
            <a:ext cx="2446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ED7D31"/>
                </a:solidFill>
                <a:latin typeface="Franklin Gothic Book" panose="020B0503020102020204" pitchFamily="34" charset="0"/>
              </a:rPr>
              <a:t> 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373" y="3530922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ru-RU" sz="2000" b="1" dirty="0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 </a:t>
            </a:r>
            <a:endParaRPr lang="ru-RU" sz="2000" dirty="0" smtClean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06744" y="3614305"/>
            <a:ext cx="2446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ED7D31"/>
                </a:solidFill>
                <a:latin typeface="Franklin Gothic Book" panose="020B0503020102020204" pitchFamily="34" charset="0"/>
              </a:rPr>
              <a:t> 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1108" y="4526532"/>
            <a:ext cx="2446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ED7D31"/>
                </a:solidFill>
                <a:latin typeface="Franklin Gothic Book" panose="020B0503020102020204" pitchFamily="34" charset="0"/>
              </a:rPr>
              <a:t> 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9737" y="5401152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ru-RU" sz="2000" b="1" dirty="0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 </a:t>
            </a:r>
            <a:endParaRPr lang="ru-RU" sz="2000" dirty="0" smtClean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5373" y="903944"/>
            <a:ext cx="3427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rPr>
              <a:t> </a:t>
            </a: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Franklin Gothic Book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5373" y="2209712"/>
            <a:ext cx="3427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rPr>
              <a:t> </a:t>
            </a: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Franklin Gothic Boo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443" y="1921239"/>
            <a:ext cx="663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1153" y="4807713"/>
            <a:ext cx="8587648" cy="892552"/>
          </a:xfrm>
          <a:prstGeom prst="rect">
            <a:avLst/>
          </a:prstGeom>
          <a:pattFill prst="pct5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3175">
            <a:noFill/>
            <a:prstDash val="lgDash"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DA4300"/>
                </a:solidFill>
                <a:latin typeface="Franklin Gothic Book" pitchFamily="34" charset="0"/>
              </a:rPr>
              <a:t>Вывод: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 без участия бюджета Московской области и федерального финансирования решить вопрос нельзя.</a:t>
            </a:r>
          </a:p>
        </p:txBody>
      </p:sp>
      <p:sp>
        <p:nvSpPr>
          <p:cNvPr id="24" name="object 5"/>
          <p:cNvSpPr/>
          <p:nvPr/>
        </p:nvSpPr>
        <p:spPr>
          <a:xfrm>
            <a:off x="291136" y="1397858"/>
            <a:ext cx="307975" cy="280438"/>
          </a:xfrm>
          <a:custGeom>
            <a:avLst/>
            <a:gdLst/>
            <a:ahLst/>
            <a:cxnLst/>
            <a:rect l="l" t="t" r="r" b="b"/>
            <a:pathLst>
              <a:path w="365125" h="365125">
                <a:moveTo>
                  <a:pt x="0" y="365125"/>
                </a:moveTo>
                <a:lnTo>
                  <a:pt x="365125" y="365125"/>
                </a:lnTo>
                <a:lnTo>
                  <a:pt x="365125" y="0"/>
                </a:lnTo>
                <a:lnTo>
                  <a:pt x="0" y="0"/>
                </a:lnTo>
                <a:lnTo>
                  <a:pt x="0" y="365125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6"/>
          <p:cNvSpPr/>
          <p:nvPr/>
        </p:nvSpPr>
        <p:spPr>
          <a:xfrm>
            <a:off x="291136" y="2153455"/>
            <a:ext cx="307975" cy="279463"/>
          </a:xfrm>
          <a:custGeom>
            <a:avLst/>
            <a:gdLst/>
            <a:ahLst/>
            <a:cxnLst/>
            <a:rect l="l" t="t" r="r" b="b"/>
            <a:pathLst>
              <a:path w="365125" h="363855">
                <a:moveTo>
                  <a:pt x="0" y="363537"/>
                </a:moveTo>
                <a:lnTo>
                  <a:pt x="365125" y="363537"/>
                </a:lnTo>
                <a:lnTo>
                  <a:pt x="365125" y="0"/>
                </a:lnTo>
                <a:lnTo>
                  <a:pt x="0" y="0"/>
                </a:lnTo>
                <a:lnTo>
                  <a:pt x="0" y="363537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7"/>
          <p:cNvSpPr/>
          <p:nvPr/>
        </p:nvSpPr>
        <p:spPr>
          <a:xfrm>
            <a:off x="291136" y="3591132"/>
            <a:ext cx="307975" cy="279463"/>
          </a:xfrm>
          <a:custGeom>
            <a:avLst/>
            <a:gdLst/>
            <a:ahLst/>
            <a:cxnLst/>
            <a:rect l="l" t="t" r="r" b="b"/>
            <a:pathLst>
              <a:path w="365125" h="363855">
                <a:moveTo>
                  <a:pt x="0" y="363537"/>
                </a:moveTo>
                <a:lnTo>
                  <a:pt x="365125" y="363537"/>
                </a:lnTo>
                <a:lnTo>
                  <a:pt x="365125" y="0"/>
                </a:lnTo>
                <a:lnTo>
                  <a:pt x="0" y="0"/>
                </a:lnTo>
                <a:lnTo>
                  <a:pt x="0" y="363537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255374" y="200025"/>
            <a:ext cx="8434602" cy="681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Проблемы по привлечению средств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32" name="Группа 8"/>
          <p:cNvGrpSpPr/>
          <p:nvPr/>
        </p:nvGrpSpPr>
        <p:grpSpPr>
          <a:xfrm>
            <a:off x="245879" y="131883"/>
            <a:ext cx="8898121" cy="6428265"/>
            <a:chOff x="260499" y="381000"/>
            <a:chExt cx="8883501" cy="6280318"/>
          </a:xfrm>
        </p:grpSpPr>
        <p:sp>
          <p:nvSpPr>
            <p:cNvPr id="33" name="TextBox 32"/>
            <p:cNvSpPr txBox="1"/>
            <p:nvPr/>
          </p:nvSpPr>
          <p:spPr>
            <a:xfrm>
              <a:off x="609600" y="6384581"/>
              <a:ext cx="1475776" cy="25558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cs typeface="Franklin Gothic Medium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60499" y="381000"/>
              <a:ext cx="304800" cy="304800"/>
            </a:xfrm>
            <a:prstGeom prst="rect">
              <a:avLst/>
            </a:prstGeom>
            <a:noFill/>
            <a:ln w="603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1981200" y="6661318"/>
              <a:ext cx="7162800" cy="0"/>
            </a:xfrm>
            <a:prstGeom prst="line">
              <a:avLst/>
            </a:prstGeom>
            <a:noFill/>
            <a:ln w="69850" cap="flat" cmpd="sng" algn="ctr">
              <a:gradFill flip="none" rotWithShape="1">
                <a:gsLst>
                  <a:gs pos="0">
                    <a:sysClr val="window" lastClr="FFFFFF">
                      <a:lumMod val="65000"/>
                    </a:sysClr>
                  </a:gs>
                  <a:gs pos="20000">
                    <a:srgbClr val="FFC000"/>
                  </a:gs>
                  <a:gs pos="100000">
                    <a:srgbClr val="FF4215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</p:grpSp>
      <p:sp>
        <p:nvSpPr>
          <p:cNvPr id="37" name="object 2"/>
          <p:cNvSpPr txBox="1"/>
          <p:nvPr/>
        </p:nvSpPr>
        <p:spPr>
          <a:xfrm>
            <a:off x="8610600" y="184658"/>
            <a:ext cx="3003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u="sng" dirty="0" smtClean="0">
                <a:solidFill>
                  <a:srgbClr val="FF9900"/>
                </a:solidFill>
                <a:latin typeface="Franklin Gothic Demi"/>
                <a:cs typeface="Franklin Gothic Demi"/>
              </a:rPr>
              <a:t>20</a:t>
            </a:r>
            <a:endParaRPr lang="ru-RU" sz="1400" b="1" u="sng" dirty="0">
              <a:solidFill>
                <a:srgbClr val="FF9900"/>
              </a:solidFill>
              <a:latin typeface="Franklin Gothic Demi"/>
              <a:cs typeface="Franklin Gothic Demi"/>
            </a:endParaRPr>
          </a:p>
        </p:txBody>
      </p:sp>
    </p:spTree>
    <p:extLst>
      <p:ext uri="{BB962C8B-B14F-4D97-AF65-F5344CB8AC3E}">
        <p14:creationId xmlns:p14="http://schemas.microsoft.com/office/powerpoint/2010/main" val="27866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839" y="1372352"/>
            <a:ext cx="8642414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DA4300"/>
                </a:solidFill>
                <a:latin typeface="Franklin Gothic Book" pitchFamily="34" charset="0"/>
              </a:rPr>
              <a:t>Фонд развития ЖКХ – до 1 млрд руб. в год.</a:t>
            </a:r>
          </a:p>
          <a:p>
            <a:pPr marL="457200" indent="-457200">
              <a:buFontTx/>
              <a:buAutoNum type="arabicPeriod"/>
            </a:pP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  <a:p>
            <a:pPr marL="457200" indent="-457200">
              <a:buFontTx/>
              <a:buAutoNum type="arabicPeriod"/>
            </a:pPr>
            <a:endParaRPr lang="ru-RU" sz="2400" dirty="0" smtClean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  <a:p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Реализация проекта в г.п. Руза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–</a:t>
            </a:r>
            <a:r>
              <a:rPr lang="ru-RU" sz="2800" b="1" dirty="0">
                <a:solidFill>
                  <a:srgbClr val="DA4300"/>
                </a:solidFill>
                <a:latin typeface="Franklin Gothic Book" pitchFamily="34" charset="0"/>
              </a:rPr>
              <a:t>575 млн. руб.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/>
            </a:r>
            <a:b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</a:b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	</a:t>
            </a:r>
            <a:r>
              <a:rPr lang="ru-RU" sz="2800" b="1" dirty="0" smtClean="0">
                <a:solidFill>
                  <a:srgbClr val="DA4300"/>
                </a:solidFill>
                <a:latin typeface="Franklin Gothic Book" pitchFamily="34" charset="0"/>
              </a:rPr>
              <a:t>300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млн. руб. – Фонд развития ЖКХ,</a:t>
            </a:r>
          </a:p>
          <a:p>
            <a:endParaRPr lang="ru-RU" sz="2400" dirty="0" smtClean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  <a:p>
            <a:r>
              <a:rPr lang="ru-RU" sz="2800" b="1" dirty="0" smtClean="0">
                <a:solidFill>
                  <a:srgbClr val="DA4300"/>
                </a:solidFill>
                <a:latin typeface="Franklin Gothic Book" pitchFamily="34" charset="0"/>
              </a:rPr>
              <a:t>          </a:t>
            </a:r>
          </a:p>
          <a:p>
            <a:r>
              <a:rPr lang="ru-RU" sz="900" b="1" dirty="0">
                <a:solidFill>
                  <a:srgbClr val="DA4300"/>
                </a:solidFill>
                <a:latin typeface="Franklin Gothic Book" pitchFamily="34" charset="0"/>
              </a:rPr>
              <a:t> </a:t>
            </a:r>
            <a:r>
              <a:rPr lang="ru-RU" sz="900" b="1" dirty="0" smtClean="0">
                <a:solidFill>
                  <a:srgbClr val="DA4300"/>
                </a:solidFill>
                <a:latin typeface="Franklin Gothic Book" pitchFamily="34" charset="0"/>
              </a:rPr>
              <a:t>          </a:t>
            </a:r>
            <a:endParaRPr lang="ru-RU" sz="300" b="1" dirty="0" smtClean="0">
              <a:solidFill>
                <a:srgbClr val="DA4300"/>
              </a:solidFill>
              <a:latin typeface="Franklin Gothic Book" pitchFamily="34" charset="0"/>
            </a:endParaRPr>
          </a:p>
          <a:p>
            <a:r>
              <a:rPr lang="ru-RU" sz="2800" b="1" dirty="0">
                <a:solidFill>
                  <a:srgbClr val="DA4300"/>
                </a:solidFill>
                <a:latin typeface="Franklin Gothic Book" pitchFamily="34" charset="0"/>
              </a:rPr>
              <a:t> </a:t>
            </a:r>
            <a:r>
              <a:rPr lang="ru-RU" sz="2800" b="1" dirty="0" smtClean="0">
                <a:solidFill>
                  <a:srgbClr val="DA4300"/>
                </a:solidFill>
                <a:latin typeface="Franklin Gothic Book" pitchFamily="34" charset="0"/>
              </a:rPr>
              <a:t>          50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 млн. руб. – бюджет Московской области</a:t>
            </a:r>
          </a:p>
          <a:p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	 </a:t>
            </a:r>
            <a:r>
              <a:rPr lang="ru-RU" sz="2800" b="1" dirty="0" smtClean="0">
                <a:solidFill>
                  <a:srgbClr val="DA4300"/>
                </a:solidFill>
                <a:latin typeface="Franklin Gothic Book" pitchFamily="34" charset="0"/>
              </a:rPr>
              <a:t>75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 млн. руб. – бюджет муниципального образования</a:t>
            </a:r>
          </a:p>
          <a:p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	 </a:t>
            </a:r>
            <a:r>
              <a:rPr lang="ru-RU" sz="2800" b="1" dirty="0" smtClean="0">
                <a:solidFill>
                  <a:srgbClr val="DA4300"/>
                </a:solidFill>
                <a:latin typeface="Franklin Gothic Book" pitchFamily="34" charset="0"/>
              </a:rPr>
              <a:t>150</a:t>
            </a:r>
            <a:r>
              <a:rPr lang="ru-RU" sz="2800" b="1" dirty="0">
                <a:solidFill>
                  <a:srgbClr val="DA4300"/>
                </a:solidFill>
                <a:latin typeface="Franklin Gothic Book" pitchFamily="34" charset="0"/>
              </a:rPr>
              <a:t>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млн.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руб.</a:t>
            </a:r>
            <a:r>
              <a:rPr lang="ru-RU" sz="2400" b="1" dirty="0" smtClean="0">
                <a:solidFill>
                  <a:srgbClr val="DA4300"/>
                </a:solidFill>
                <a:latin typeface="Franklin Gothic Book" pitchFamily="34" charset="0"/>
              </a:rPr>
              <a:t>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– инвестор.</a:t>
            </a:r>
            <a:r>
              <a:rPr lang="ru-RU" sz="2800" dirty="0" smtClean="0">
                <a:solidFill>
                  <a:srgbClr val="ED7D31"/>
                </a:solidFill>
                <a:latin typeface="Franklin Gothic Book" panose="020B0503020102020204" pitchFamily="34" charset="0"/>
              </a:rPr>
              <a:t> </a:t>
            </a:r>
          </a:p>
          <a:p>
            <a:endParaRPr lang="ru-RU" sz="2800" dirty="0" smtClean="0">
              <a:solidFill>
                <a:srgbClr val="ED7D31"/>
              </a:solidFill>
              <a:latin typeface="Franklin Gothic Book" panose="020B0503020102020204" pitchFamily="34" charset="0"/>
            </a:endParaRPr>
          </a:p>
          <a:p>
            <a:r>
              <a:rPr lang="ru-RU" sz="2800" dirty="0" smtClean="0">
                <a:solidFill>
                  <a:srgbClr val="ED7D31"/>
                </a:solidFill>
                <a:latin typeface="Franklin Gothic Book" panose="020B0503020102020204" pitchFamily="34" charset="0"/>
              </a:rPr>
              <a:t> </a:t>
            </a:r>
            <a:endParaRPr lang="ru-RU" sz="2800" dirty="0">
              <a:solidFill>
                <a:srgbClr val="ED7D3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373" y="2618022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ru-RU" sz="2000" b="1" dirty="0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 </a:t>
            </a:r>
            <a:endParaRPr lang="ru-RU" b="1" dirty="0">
              <a:solidFill>
                <a:srgbClr val="ED7D3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6745" y="2618022"/>
            <a:ext cx="2446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ED7D31"/>
                </a:solidFill>
                <a:latin typeface="Franklin Gothic Book" panose="020B0503020102020204" pitchFamily="34" charset="0"/>
              </a:rPr>
              <a:t> 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06744" y="3614305"/>
            <a:ext cx="2446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ED7D31"/>
                </a:solidFill>
                <a:latin typeface="Franklin Gothic Book" panose="020B0503020102020204" pitchFamily="34" charset="0"/>
              </a:rPr>
              <a:t> 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1108" y="4526532"/>
            <a:ext cx="2446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ED7D31"/>
                </a:solidFill>
                <a:latin typeface="Franklin Gothic Book" panose="020B0503020102020204" pitchFamily="34" charset="0"/>
              </a:rPr>
              <a:t> 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9737" y="5401152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ru-RU" sz="2000" b="1" dirty="0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 </a:t>
            </a:r>
            <a:endParaRPr lang="ru-RU" sz="2000" dirty="0" smtClean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5373" y="903944"/>
            <a:ext cx="3427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rPr>
              <a:t> </a:t>
            </a: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Franklin Gothic Book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5373" y="2209712"/>
            <a:ext cx="3427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rPr>
              <a:t> </a:t>
            </a: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Franklin Gothic Boo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418" y="1862522"/>
            <a:ext cx="663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0198" y="3360180"/>
            <a:ext cx="7533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prstClr val="white">
                    <a:lumMod val="50000"/>
                  </a:prstClr>
                </a:solidFill>
                <a:latin typeface="Franklin Gothic Book" panose="020B0503020102020204" pitchFamily="34" charset="0"/>
              </a:rPr>
              <a:t>Одобрено</a:t>
            </a:r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dirty="0">
                <a:solidFill>
                  <a:prstClr val="white">
                    <a:lumMod val="50000"/>
                  </a:prstClr>
                </a:solidFill>
                <a:latin typeface="Franklin Gothic Book" panose="020B0503020102020204" pitchFamily="34" charset="0"/>
              </a:rPr>
              <a:t>Решением правлением государственной корпорации </a:t>
            </a:r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  <a:latin typeface="Franklin Gothic Book" panose="020B0503020102020204" pitchFamily="34" charset="0"/>
              </a:rPr>
              <a:t>–                                  Фонда   </a:t>
            </a:r>
            <a:r>
              <a:rPr lang="ru-RU" sz="1600" dirty="0">
                <a:solidFill>
                  <a:prstClr val="white">
                    <a:lumMod val="50000"/>
                  </a:prstClr>
                </a:solidFill>
                <a:latin typeface="Franklin Gothic Book" panose="020B0503020102020204" pitchFamily="34" charset="0"/>
              </a:rPr>
              <a:t>содействия реформированию жилищно-коммунального хозяйства </a:t>
            </a:r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  <a:latin typeface="Franklin Gothic Book" panose="020B0503020102020204" pitchFamily="34" charset="0"/>
              </a:rPr>
              <a:t>(протокол </a:t>
            </a:r>
            <a:r>
              <a:rPr lang="ru-RU" sz="1600" dirty="0">
                <a:solidFill>
                  <a:prstClr val="white">
                    <a:lumMod val="50000"/>
                  </a:prstClr>
                </a:solidFill>
                <a:latin typeface="Franklin Gothic Book" panose="020B0503020102020204" pitchFamily="34" charset="0"/>
              </a:rPr>
              <a:t>от 22.09.2016 № 700)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29737" y="124935"/>
            <a:ext cx="8434602" cy="818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</a:rPr>
              <a:t>Очистные сооружения </a:t>
            </a:r>
            <a:endParaRPr lang="ru-RU" sz="1300" b="1" dirty="0" smtClean="0">
              <a:solidFill>
                <a:prstClr val="black">
                  <a:lumMod val="65000"/>
                  <a:lumOff val="35000"/>
                </a:prstClr>
              </a:solidFill>
              <a:latin typeface="Franklin Gothic Book" panose="020B0503020102020204" pitchFamily="34" charset="0"/>
            </a:endParaRPr>
          </a:p>
          <a:p>
            <a:r>
              <a:rPr lang="ru-RU" sz="17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</a:rPr>
              <a:t>(</a:t>
            </a:r>
            <a:r>
              <a:rPr lang="ru-RU" sz="1700" b="1" dirty="0" smtClean="0">
                <a:solidFill>
                  <a:srgbClr val="E7E6E6">
                    <a:lumMod val="25000"/>
                  </a:srgbClr>
                </a:solidFill>
                <a:latin typeface="Franklin Gothic Book" panose="020B0503020102020204" pitchFamily="34" charset="0"/>
              </a:rPr>
              <a:t>инвентаризация - мероприятие из обращения Губернатора</a:t>
            </a:r>
            <a:r>
              <a:rPr lang="ru-RU" sz="17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</a:rPr>
              <a:t>)</a:t>
            </a:r>
            <a:endParaRPr lang="ru-RU" sz="1700" b="1" dirty="0">
              <a:solidFill>
                <a:prstClr val="black">
                  <a:lumMod val="65000"/>
                  <a:lumOff val="35000"/>
                </a:prstClr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21" name="Группа 8"/>
          <p:cNvGrpSpPr/>
          <p:nvPr/>
        </p:nvGrpSpPr>
        <p:grpSpPr>
          <a:xfrm>
            <a:off x="245879" y="131883"/>
            <a:ext cx="8898121" cy="6428265"/>
            <a:chOff x="260499" y="381000"/>
            <a:chExt cx="8883501" cy="6280318"/>
          </a:xfrm>
        </p:grpSpPr>
        <p:sp>
          <p:nvSpPr>
            <p:cNvPr id="26" name="TextBox 25"/>
            <p:cNvSpPr txBox="1"/>
            <p:nvPr/>
          </p:nvSpPr>
          <p:spPr>
            <a:xfrm>
              <a:off x="609600" y="6384581"/>
              <a:ext cx="1475776" cy="25558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cs typeface="Franklin Gothic Medium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60499" y="381000"/>
              <a:ext cx="304800" cy="304800"/>
            </a:xfrm>
            <a:prstGeom prst="rect">
              <a:avLst/>
            </a:prstGeom>
            <a:noFill/>
            <a:ln w="603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981200" y="6661318"/>
              <a:ext cx="7162800" cy="0"/>
            </a:xfrm>
            <a:prstGeom prst="line">
              <a:avLst/>
            </a:prstGeom>
            <a:noFill/>
            <a:ln w="69850" cap="flat" cmpd="sng" algn="ctr">
              <a:gradFill flip="none" rotWithShape="1">
                <a:gsLst>
                  <a:gs pos="0">
                    <a:sysClr val="window" lastClr="FFFFFF">
                      <a:lumMod val="65000"/>
                    </a:sysClr>
                  </a:gs>
                  <a:gs pos="20000">
                    <a:srgbClr val="FFC000"/>
                  </a:gs>
                  <a:gs pos="100000">
                    <a:srgbClr val="FF4215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</p:grpSp>
      <p:sp>
        <p:nvSpPr>
          <p:cNvPr id="30" name="object 2"/>
          <p:cNvSpPr txBox="1"/>
          <p:nvPr/>
        </p:nvSpPr>
        <p:spPr>
          <a:xfrm>
            <a:off x="8610600" y="184658"/>
            <a:ext cx="3003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u="sng" dirty="0" smtClean="0">
                <a:solidFill>
                  <a:srgbClr val="FF9900"/>
                </a:solidFill>
                <a:latin typeface="Franklin Gothic Demi"/>
                <a:cs typeface="Franklin Gothic Demi"/>
              </a:rPr>
              <a:t>21</a:t>
            </a:r>
            <a:endParaRPr lang="ru-RU" sz="1400" b="1" u="sng" dirty="0">
              <a:solidFill>
                <a:srgbClr val="FF9900"/>
              </a:solidFill>
              <a:latin typeface="Franklin Gothic Demi"/>
              <a:cs typeface="Franklin Gothic Demi"/>
            </a:endParaRPr>
          </a:p>
        </p:txBody>
      </p:sp>
    </p:spTree>
    <p:extLst>
      <p:ext uri="{BB962C8B-B14F-4D97-AF65-F5344CB8AC3E}">
        <p14:creationId xmlns:p14="http://schemas.microsoft.com/office/powerpoint/2010/main" val="4377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5373" y="2618022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ru-RU" sz="2000" b="1" dirty="0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 </a:t>
            </a:r>
            <a:endParaRPr lang="ru-RU" b="1" dirty="0">
              <a:solidFill>
                <a:srgbClr val="ED7D3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06744" y="3614305"/>
            <a:ext cx="2446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ED7D31"/>
                </a:solidFill>
                <a:latin typeface="Franklin Gothic Book" panose="020B0503020102020204" pitchFamily="34" charset="0"/>
              </a:rPr>
              <a:t> 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9737" y="4443149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ru-RU" sz="2000" b="1" dirty="0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   </a:t>
            </a:r>
            <a:endParaRPr lang="ru-RU" sz="2000" dirty="0" smtClean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1108" y="4526532"/>
            <a:ext cx="2446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ED7D31"/>
                </a:solidFill>
                <a:latin typeface="Franklin Gothic Book" panose="020B0503020102020204" pitchFamily="34" charset="0"/>
              </a:rPr>
              <a:t> 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9737" y="5401152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ru-RU" sz="2000" b="1" dirty="0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 </a:t>
            </a:r>
            <a:endParaRPr lang="ru-RU" sz="2000" dirty="0" smtClean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5373" y="903944"/>
            <a:ext cx="3427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rPr>
              <a:t> </a:t>
            </a: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Franklin Gothic Book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5373" y="2209712"/>
            <a:ext cx="3427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rPr>
              <a:t> </a:t>
            </a: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Franklin Gothic Boo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6885" y="3716475"/>
            <a:ext cx="663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  </a:t>
            </a:r>
            <a:endParaRPr lang="ru-RU" b="1" dirty="0">
              <a:solidFill>
                <a:prstClr val="black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523602" y="2284521"/>
            <a:ext cx="8080320" cy="3316686"/>
            <a:chOff x="521149" y="1899748"/>
            <a:chExt cx="8080320" cy="331668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21149" y="1970186"/>
              <a:ext cx="2412274" cy="3204754"/>
            </a:xfrm>
            <a:prstGeom prst="rect">
              <a:avLst/>
            </a:prstGeom>
            <a:noFill/>
            <a:ln w="34925" cmpd="dbl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E7E6E6">
                      <a:lumMod val="25000"/>
                    </a:srgbClr>
                  </a:solidFill>
                  <a:latin typeface="Franklin Gothic Book" panose="020B0503020102020204" pitchFamily="34" charset="0"/>
                </a:rPr>
                <a:t>Проектирование и строительство </a:t>
              </a:r>
            </a:p>
            <a:p>
              <a:pPr algn="ctr"/>
              <a:r>
                <a:rPr lang="ru-RU" sz="1600" dirty="0">
                  <a:solidFill>
                    <a:srgbClr val="E7E6E6">
                      <a:lumMod val="50000"/>
                    </a:srgbClr>
                  </a:solidFill>
                  <a:latin typeface="Franklin Gothic Book" panose="020B0503020102020204" pitchFamily="34" charset="0"/>
                </a:rPr>
                <a:t>4-х канализационных насосных станций </a:t>
              </a:r>
            </a:p>
            <a:p>
              <a:pPr algn="ctr"/>
              <a:r>
                <a:rPr lang="ru-RU" sz="1600" dirty="0">
                  <a:solidFill>
                    <a:srgbClr val="E7E6E6">
                      <a:lumMod val="50000"/>
                    </a:srgbClr>
                  </a:solidFill>
                  <a:latin typeface="Franklin Gothic Book" panose="020B0503020102020204" pitchFamily="34" charset="0"/>
                </a:rPr>
                <a:t>4-х напорных коллекторов</a:t>
              </a:r>
            </a:p>
            <a:p>
              <a:pPr algn="ctr"/>
              <a:endParaRPr lang="ru-RU" dirty="0" smtClean="0">
                <a:solidFill>
                  <a:srgbClr val="E7E6E6">
                    <a:lumMod val="25000"/>
                  </a:srgbClr>
                </a:solidFill>
                <a:latin typeface="Franklin Gothic Book" panose="020B0503020102020204" pitchFamily="34" charset="0"/>
              </a:endParaRPr>
            </a:p>
            <a:p>
              <a:pPr algn="ctr"/>
              <a:r>
                <a:rPr lang="ru-RU" sz="2000" b="1" dirty="0">
                  <a:solidFill>
                    <a:srgbClr val="DA4300"/>
                  </a:solidFill>
                  <a:latin typeface="Franklin Gothic Book" pitchFamily="34" charset="0"/>
                </a:rPr>
                <a:t>Ликвидация местных очистных сооружений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189195" y="2011680"/>
              <a:ext cx="2412274" cy="3204754"/>
            </a:xfrm>
            <a:prstGeom prst="rect">
              <a:avLst/>
            </a:prstGeom>
            <a:noFill/>
            <a:ln w="34925" cmpd="dbl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E7E6E6">
                      <a:lumMod val="25000"/>
                    </a:srgbClr>
                  </a:solidFill>
                  <a:latin typeface="Franklin Gothic Book" panose="020B0503020102020204" pitchFamily="34" charset="0"/>
                </a:rPr>
                <a:t>Реконструкция городских очистных </a:t>
              </a:r>
              <a:r>
                <a:rPr lang="ru-RU" b="1" dirty="0" smtClean="0">
                  <a:solidFill>
                    <a:srgbClr val="E7E6E6">
                      <a:lumMod val="25000"/>
                    </a:srgbClr>
                  </a:solidFill>
                  <a:latin typeface="Franklin Gothic Book" panose="020B0503020102020204" pitchFamily="34" charset="0"/>
                </a:rPr>
                <a:t>сооружений</a:t>
              </a:r>
            </a:p>
            <a:p>
              <a:pPr algn="ctr"/>
              <a:r>
                <a:rPr lang="ru-RU" dirty="0" smtClean="0">
                  <a:solidFill>
                    <a:srgbClr val="E7E6E6">
                      <a:lumMod val="25000"/>
                    </a:srgbClr>
                  </a:solidFill>
                  <a:latin typeface="Franklin Gothic Book" panose="020B0503020102020204" pitchFamily="34" charset="0"/>
                </a:rPr>
                <a:t> </a:t>
              </a:r>
              <a:r>
                <a:rPr lang="ru-RU" sz="1600" dirty="0">
                  <a:solidFill>
                    <a:srgbClr val="E7E6E6">
                      <a:lumMod val="50000"/>
                    </a:srgbClr>
                  </a:solidFill>
                  <a:latin typeface="Franklin Gothic Book" panose="020B0503020102020204" pitchFamily="34" charset="0"/>
                </a:rPr>
                <a:t>со строительством БОС 50 тыс. </a:t>
              </a:r>
              <a:r>
                <a:rPr lang="ru-RU" sz="1600" dirty="0" err="1">
                  <a:solidFill>
                    <a:srgbClr val="E7E6E6">
                      <a:lumMod val="50000"/>
                    </a:srgbClr>
                  </a:solidFill>
                  <a:latin typeface="Franklin Gothic Book" pitchFamily="34" charset="0"/>
                </a:rPr>
                <a:t>куб.м</a:t>
              </a:r>
              <a:r>
                <a:rPr lang="ru-RU" sz="1600" dirty="0">
                  <a:solidFill>
                    <a:srgbClr val="E7E6E6">
                      <a:lumMod val="50000"/>
                    </a:srgbClr>
                  </a:solidFill>
                  <a:latin typeface="Franklin Gothic Book" pitchFamily="34" charset="0"/>
                </a:rPr>
                <a:t>. </a:t>
              </a:r>
              <a:endParaRPr lang="ru-RU" dirty="0" smtClean="0">
                <a:solidFill>
                  <a:srgbClr val="E7E6E6">
                    <a:lumMod val="50000"/>
                  </a:srgbClr>
                </a:solidFill>
                <a:latin typeface="Franklin Gothic Book" pitchFamily="34" charset="0"/>
              </a:endParaRPr>
            </a:p>
            <a:p>
              <a:pPr algn="ctr"/>
              <a:endParaRPr lang="ru-RU" dirty="0" smtClean="0">
                <a:solidFill>
                  <a:srgbClr val="E7E6E6">
                    <a:lumMod val="25000"/>
                  </a:srgbClr>
                </a:solidFill>
                <a:latin typeface="Franklin Gothic Book" pitchFamily="34" charset="0"/>
              </a:endParaRPr>
            </a:p>
            <a:p>
              <a:pPr algn="ctr"/>
              <a:r>
                <a:rPr lang="ru-RU" b="1" dirty="0" smtClean="0">
                  <a:solidFill>
                    <a:prstClr val="black"/>
                  </a:solidFill>
                  <a:latin typeface="Franklin Gothic Book" pitchFamily="34" charset="0"/>
                </a:rPr>
                <a:t>2017-2019 гг.</a:t>
              </a:r>
            </a:p>
            <a:p>
              <a:pPr algn="ctr"/>
              <a:endParaRPr lang="ru-RU" dirty="0">
                <a:solidFill>
                  <a:srgbClr val="E7E6E6">
                    <a:lumMod val="25000"/>
                  </a:srgbClr>
                </a:solidFill>
                <a:latin typeface="Franklin Gothic Book" pitchFamily="34" charset="0"/>
              </a:endParaRPr>
            </a:p>
            <a:p>
              <a:pPr algn="ctr"/>
              <a:endParaRPr lang="ru-RU" dirty="0" smtClean="0">
                <a:solidFill>
                  <a:srgbClr val="E7E6E6">
                    <a:lumMod val="25000"/>
                  </a:srgbClr>
                </a:solidFill>
                <a:latin typeface="Franklin Gothic Book" pitchFamily="34" charset="0"/>
              </a:endParaRPr>
            </a:p>
            <a:p>
              <a:pPr algn="ctr"/>
              <a:r>
                <a:rPr lang="ru-RU" sz="2400" b="1" dirty="0" smtClean="0">
                  <a:solidFill>
                    <a:srgbClr val="DA4300"/>
                  </a:solidFill>
                  <a:latin typeface="Franklin Gothic Book" pitchFamily="34" charset="0"/>
                </a:rPr>
                <a:t>842,5 </a:t>
              </a:r>
              <a:r>
                <a:rPr lang="ru-RU" sz="2400" b="1" dirty="0">
                  <a:solidFill>
                    <a:srgbClr val="DA4300"/>
                  </a:solidFill>
                  <a:latin typeface="Franklin Gothic Book" pitchFamily="34" charset="0"/>
                </a:rPr>
                <a:t>млн. руб.</a:t>
              </a:r>
            </a:p>
            <a:p>
              <a:pPr algn="ctr"/>
              <a:endParaRPr lang="ru-RU" dirty="0">
                <a:solidFill>
                  <a:srgbClr val="E7E6E6">
                    <a:lumMod val="25000"/>
                  </a:srgbClr>
                </a:solidFill>
                <a:latin typeface="Franklin Gothic Book" pitchFamily="34" charset="0"/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2943004" y="2209712"/>
              <a:ext cx="3246191" cy="0"/>
            </a:xfrm>
            <a:prstGeom prst="straightConnector1">
              <a:avLst/>
            </a:prstGeom>
            <a:ln w="22225">
              <a:solidFill>
                <a:schemeClr val="tx1">
                  <a:lumMod val="65000"/>
                  <a:lumOff val="35000"/>
                  <a:alpha val="54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2943004" y="3044801"/>
              <a:ext cx="3246191" cy="0"/>
            </a:xfrm>
            <a:prstGeom prst="straightConnector1">
              <a:avLst/>
            </a:prstGeom>
            <a:ln w="22225">
              <a:solidFill>
                <a:schemeClr val="tx1">
                  <a:lumMod val="65000"/>
                  <a:lumOff val="35000"/>
                  <a:alpha val="54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2936557" y="3901141"/>
              <a:ext cx="3246191" cy="0"/>
            </a:xfrm>
            <a:prstGeom prst="straightConnector1">
              <a:avLst/>
            </a:prstGeom>
            <a:ln w="22225">
              <a:solidFill>
                <a:schemeClr val="tx1">
                  <a:lumMod val="65000"/>
                  <a:lumOff val="35000"/>
                  <a:alpha val="54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2943004" y="4810514"/>
              <a:ext cx="3246191" cy="0"/>
            </a:xfrm>
            <a:prstGeom prst="straightConnector1">
              <a:avLst/>
            </a:prstGeom>
            <a:ln w="22225">
              <a:solidFill>
                <a:schemeClr val="tx1">
                  <a:lumMod val="65000"/>
                  <a:lumOff val="35000"/>
                  <a:alpha val="54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006867" y="1899748"/>
              <a:ext cx="314502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г. Климовск – 144,3 млн. руб.</a:t>
              </a:r>
            </a:p>
            <a:p>
              <a:r>
                <a:rPr lang="ru-RU" sz="1600" b="1" dirty="0" smtClean="0">
                  <a:solidFill>
                    <a:srgbClr val="E7E6E6">
                      <a:lumMod val="50000"/>
                    </a:srgbClr>
                  </a:solidFill>
                  <a:latin typeface="Franklin Gothic Book" panose="020B0503020102020204" pitchFamily="34" charset="0"/>
                </a:rPr>
                <a:t>2017-2018 гг.</a:t>
              </a:r>
              <a:endParaRPr lang="ru-RU" sz="1600" b="1" dirty="0">
                <a:solidFill>
                  <a:srgbClr val="E7E6E6">
                    <a:lumMod val="50000"/>
                  </a:srgbClr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32989" y="2733076"/>
              <a:ext cx="304914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с. Быково – </a:t>
              </a:r>
              <a:r>
                <a:rPr lang="ru-RU" b="1" dirty="0" smtClean="0">
                  <a:solidFill>
                    <a:srgbClr val="ED7D31"/>
                  </a:solidFill>
                  <a:latin typeface="Franklin Gothic Book" panose="020B0503020102020204" pitchFamily="34" charset="0"/>
                </a:rPr>
                <a:t>54</a:t>
              </a:r>
              <a:r>
                <a:rPr lang="ru-RU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млн. руб.</a:t>
              </a:r>
            </a:p>
            <a:p>
              <a:r>
                <a:rPr lang="ru-RU" sz="1600" b="1" dirty="0" smtClean="0">
                  <a:solidFill>
                    <a:srgbClr val="E7E6E6">
                      <a:lumMod val="50000"/>
                    </a:srgbClr>
                  </a:solidFill>
                  <a:latin typeface="Franklin Gothic Book" panose="020B0503020102020204" pitchFamily="34" charset="0"/>
                </a:rPr>
                <a:t>2017-2018 </a:t>
              </a:r>
              <a:r>
                <a:rPr lang="ru-RU" sz="1600" b="1" dirty="0">
                  <a:solidFill>
                    <a:srgbClr val="E7E6E6">
                      <a:lumMod val="50000"/>
                    </a:srgbClr>
                  </a:solidFill>
                  <a:latin typeface="Franklin Gothic Book" panose="020B0503020102020204" pitchFamily="34" charset="0"/>
                </a:rPr>
                <a:t>гг.</a:t>
              </a:r>
            </a:p>
            <a:p>
              <a:endParaRPr lang="ru-RU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32989" y="3592390"/>
              <a:ext cx="2764218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с. </a:t>
              </a:r>
              <a:r>
                <a:rPr lang="ru-RU" dirty="0" err="1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Сынково</a:t>
              </a:r>
              <a:r>
                <a:rPr lang="ru-RU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– </a:t>
              </a:r>
              <a:r>
                <a:rPr lang="ru-RU" b="1" dirty="0" smtClean="0">
                  <a:solidFill>
                    <a:srgbClr val="ED7D31"/>
                  </a:solidFill>
                  <a:latin typeface="Franklin Gothic Book" panose="020B0503020102020204" pitchFamily="34" charset="0"/>
                </a:rPr>
                <a:t>50</a:t>
              </a:r>
              <a:r>
                <a:rPr lang="ru-RU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млн. руб.</a:t>
              </a:r>
            </a:p>
            <a:p>
              <a:r>
                <a:rPr lang="ru-RU" sz="1600" b="1" dirty="0" smtClean="0">
                  <a:solidFill>
                    <a:srgbClr val="E7E6E6">
                      <a:lumMod val="50000"/>
                    </a:srgbClr>
                  </a:solidFill>
                  <a:latin typeface="Franklin Gothic Book" panose="020B0503020102020204" pitchFamily="34" charset="0"/>
                </a:rPr>
                <a:t>2017-2018 </a:t>
              </a:r>
              <a:r>
                <a:rPr lang="ru-RU" sz="1600" b="1" dirty="0">
                  <a:solidFill>
                    <a:srgbClr val="E7E6E6">
                      <a:lumMod val="50000"/>
                    </a:srgbClr>
                  </a:solidFill>
                  <a:latin typeface="Franklin Gothic Book" panose="020B0503020102020204" pitchFamily="34" charset="0"/>
                </a:rPr>
                <a:t>гг.</a:t>
              </a:r>
            </a:p>
            <a:p>
              <a:endParaRPr lang="ru-RU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41212" y="4471096"/>
              <a:ext cx="295843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с. Булатово – </a:t>
              </a:r>
              <a:r>
                <a:rPr lang="ru-RU" b="1" dirty="0" smtClean="0">
                  <a:solidFill>
                    <a:srgbClr val="ED7D31"/>
                  </a:solidFill>
                  <a:latin typeface="Franklin Gothic Book" panose="020B0503020102020204" pitchFamily="34" charset="0"/>
                </a:rPr>
                <a:t>50,6 </a:t>
              </a:r>
              <a:r>
                <a:rPr lang="ru-RU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млн. руб.</a:t>
              </a:r>
            </a:p>
            <a:p>
              <a:r>
                <a:rPr lang="ru-RU" sz="1600" b="1" dirty="0" smtClean="0">
                  <a:solidFill>
                    <a:srgbClr val="E7E6E6">
                      <a:lumMod val="50000"/>
                    </a:srgbClr>
                  </a:solidFill>
                  <a:latin typeface="Franklin Gothic Book" panose="020B0503020102020204" pitchFamily="34" charset="0"/>
                </a:rPr>
                <a:t>2017-2018 </a:t>
              </a:r>
              <a:r>
                <a:rPr lang="ru-RU" sz="1600" b="1" dirty="0">
                  <a:solidFill>
                    <a:srgbClr val="E7E6E6">
                      <a:lumMod val="50000"/>
                    </a:srgbClr>
                  </a:solidFill>
                  <a:latin typeface="Franklin Gothic Book" panose="020B0503020102020204" pitchFamily="34" charset="0"/>
                </a:rPr>
                <a:t>гг</a:t>
              </a:r>
              <a:r>
                <a:rPr lang="ru-RU" sz="1600" b="1" dirty="0" smtClean="0">
                  <a:solidFill>
                    <a:srgbClr val="E7E6E6">
                      <a:lumMod val="50000"/>
                    </a:srgbClr>
                  </a:solidFill>
                  <a:latin typeface="Franklin Gothic Book" panose="020B0503020102020204" pitchFamily="34" charset="0"/>
                </a:rPr>
                <a:t>.</a:t>
              </a:r>
              <a:endParaRPr lang="ru-RU" sz="1600" b="1" dirty="0">
                <a:solidFill>
                  <a:srgbClr val="E7E6E6">
                    <a:lumMod val="50000"/>
                  </a:srgbClr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940005" y="1832371"/>
            <a:ext cx="33334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DA4300"/>
                </a:solidFill>
                <a:latin typeface="Franklin Gothic Book" pitchFamily="34" charset="0"/>
                <a:ea typeface="Palatino"/>
                <a:cs typeface="Palatino"/>
              </a:rPr>
              <a:t>Городской округ Подольск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85529" y="5700305"/>
            <a:ext cx="3471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Franklin Gothic Book" pitchFamily="34" charset="0"/>
              </a:rPr>
              <a:t>Итого </a:t>
            </a:r>
            <a:r>
              <a:rPr lang="ru-RU" sz="2800" b="1" dirty="0" smtClean="0">
                <a:solidFill>
                  <a:srgbClr val="C00000"/>
                </a:solidFill>
                <a:latin typeface="Franklin Gothic Book" pitchFamily="34" charset="0"/>
              </a:rPr>
              <a:t>1 141,8 </a:t>
            </a:r>
            <a:r>
              <a:rPr lang="ru-RU" sz="2400" b="1" dirty="0" smtClean="0">
                <a:solidFill>
                  <a:srgbClr val="C00000"/>
                </a:solidFill>
                <a:latin typeface="Franklin Gothic Book" pitchFamily="34" charset="0"/>
              </a:rPr>
              <a:t>млн. руб.</a:t>
            </a:r>
            <a:endParaRPr lang="ru-RU" sz="2400" b="1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229737" y="124935"/>
            <a:ext cx="8434602" cy="818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</a:rPr>
              <a:t>Очистные сооружения </a:t>
            </a:r>
            <a:endParaRPr lang="ru-RU" sz="1300" b="1" dirty="0" smtClean="0">
              <a:solidFill>
                <a:prstClr val="black">
                  <a:lumMod val="65000"/>
                  <a:lumOff val="35000"/>
                </a:prstClr>
              </a:solidFill>
              <a:latin typeface="Franklin Gothic Book" panose="020B0503020102020204" pitchFamily="34" charset="0"/>
            </a:endParaRPr>
          </a:p>
          <a:p>
            <a:r>
              <a:rPr lang="ru-RU" sz="17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</a:rPr>
              <a:t>(</a:t>
            </a:r>
            <a:r>
              <a:rPr lang="ru-RU" sz="1700" b="1" dirty="0" smtClean="0">
                <a:solidFill>
                  <a:srgbClr val="E7E6E6">
                    <a:lumMod val="25000"/>
                  </a:srgbClr>
                </a:solidFill>
                <a:latin typeface="Franklin Gothic Book" panose="020B0503020102020204" pitchFamily="34" charset="0"/>
              </a:rPr>
              <a:t>инвентаризация - мероприятие из обращения Губернатора</a:t>
            </a:r>
            <a:r>
              <a:rPr lang="ru-RU" sz="17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</a:rPr>
              <a:t>)</a:t>
            </a:r>
            <a:endParaRPr lang="ru-RU" sz="1700" b="1" dirty="0">
              <a:solidFill>
                <a:prstClr val="black">
                  <a:lumMod val="65000"/>
                  <a:lumOff val="35000"/>
                </a:prstClr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34" name="Группа 8"/>
          <p:cNvGrpSpPr/>
          <p:nvPr/>
        </p:nvGrpSpPr>
        <p:grpSpPr>
          <a:xfrm>
            <a:off x="245879" y="131883"/>
            <a:ext cx="8898121" cy="6428265"/>
            <a:chOff x="260499" y="381000"/>
            <a:chExt cx="8883501" cy="6280318"/>
          </a:xfrm>
        </p:grpSpPr>
        <p:sp>
          <p:nvSpPr>
            <p:cNvPr id="36" name="TextBox 35"/>
            <p:cNvSpPr txBox="1"/>
            <p:nvPr/>
          </p:nvSpPr>
          <p:spPr>
            <a:xfrm>
              <a:off x="609600" y="6384581"/>
              <a:ext cx="1475776" cy="25558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cs typeface="Franklin Gothic Medium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60499" y="381000"/>
              <a:ext cx="304800" cy="304800"/>
            </a:xfrm>
            <a:prstGeom prst="rect">
              <a:avLst/>
            </a:prstGeom>
            <a:noFill/>
            <a:ln w="603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>
              <a:off x="1981200" y="6661318"/>
              <a:ext cx="7162800" cy="0"/>
            </a:xfrm>
            <a:prstGeom prst="line">
              <a:avLst/>
            </a:prstGeom>
            <a:noFill/>
            <a:ln w="69850" cap="flat" cmpd="sng" algn="ctr">
              <a:gradFill flip="none" rotWithShape="1">
                <a:gsLst>
                  <a:gs pos="0">
                    <a:sysClr val="window" lastClr="FFFFFF">
                      <a:lumMod val="65000"/>
                    </a:sysClr>
                  </a:gs>
                  <a:gs pos="20000">
                    <a:srgbClr val="FFC000"/>
                  </a:gs>
                  <a:gs pos="100000">
                    <a:srgbClr val="FF4215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</p:grpSp>
      <p:sp>
        <p:nvSpPr>
          <p:cNvPr id="40" name="object 2"/>
          <p:cNvSpPr txBox="1"/>
          <p:nvPr/>
        </p:nvSpPr>
        <p:spPr>
          <a:xfrm>
            <a:off x="8610600" y="76200"/>
            <a:ext cx="3003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u="sng" dirty="0" smtClean="0">
                <a:solidFill>
                  <a:srgbClr val="FF9900"/>
                </a:solidFill>
                <a:latin typeface="Franklin Gothic Demi"/>
                <a:cs typeface="Franklin Gothic Demi"/>
              </a:rPr>
              <a:t>22</a:t>
            </a:r>
            <a:endParaRPr lang="ru-RU" sz="1400" b="1" u="sng" dirty="0">
              <a:solidFill>
                <a:srgbClr val="FF9900"/>
              </a:solidFill>
              <a:latin typeface="Franklin Gothic Demi"/>
              <a:cs typeface="Franklin Gothic Demi"/>
            </a:endParaRPr>
          </a:p>
        </p:txBody>
      </p:sp>
    </p:spTree>
    <p:extLst>
      <p:ext uri="{BB962C8B-B14F-4D97-AF65-F5344CB8AC3E}">
        <p14:creationId xmlns:p14="http://schemas.microsoft.com/office/powerpoint/2010/main" val="19264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5373" y="2618022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ru-RU" sz="2000" b="1" dirty="0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 </a:t>
            </a:r>
            <a:endParaRPr lang="ru-RU" b="1" dirty="0">
              <a:solidFill>
                <a:srgbClr val="ED7D3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06744" y="3614305"/>
            <a:ext cx="2446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ED7D31"/>
                </a:solidFill>
                <a:latin typeface="Franklin Gothic Book" panose="020B0503020102020204" pitchFamily="34" charset="0"/>
              </a:rPr>
              <a:t> 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9737" y="4443149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ru-RU" sz="2000" b="1" dirty="0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   </a:t>
            </a:r>
            <a:endParaRPr lang="ru-RU" sz="2000" dirty="0" smtClean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1108" y="4526532"/>
            <a:ext cx="2446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ED7D31"/>
                </a:solidFill>
                <a:latin typeface="Franklin Gothic Book" panose="020B0503020102020204" pitchFamily="34" charset="0"/>
              </a:rPr>
              <a:t> 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9737" y="5401152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ru-RU" sz="2000" b="1" dirty="0" smtClean="0">
                <a:solidFill>
                  <a:srgbClr val="FFC000"/>
                </a:solidFill>
                <a:latin typeface="Franklin Gothic Book" panose="020B0503020102020204" pitchFamily="34" charset="0"/>
              </a:rPr>
              <a:t> </a:t>
            </a:r>
            <a:endParaRPr lang="ru-RU" sz="2000" dirty="0" smtClean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76545" y="3044801"/>
            <a:ext cx="2446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ED7D31"/>
                </a:solidFill>
                <a:latin typeface="Franklin Gothic Book" panose="020B0503020102020204" pitchFamily="34" charset="0"/>
              </a:rPr>
              <a:t> 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9737" y="1583602"/>
            <a:ext cx="8772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rPr>
              <a:t>Реконструкция Щелковских межрайонных очистных сооружений </a:t>
            </a:r>
            <a:r>
              <a:rPr lang="ru-RU" sz="2400" b="1" dirty="0" smtClean="0">
                <a:solidFill>
                  <a:srgbClr val="DA4300"/>
                </a:solidFill>
                <a:latin typeface="Franklin Gothic Book" pitchFamily="34" charset="0"/>
                <a:ea typeface="Palatino"/>
                <a:cs typeface="Palatino"/>
                <a:sym typeface="Palatino"/>
              </a:rPr>
              <a:t>(собственность Правительства Московской области)  </a:t>
            </a:r>
            <a:endParaRPr lang="ru-RU" sz="2400" b="1" dirty="0">
              <a:solidFill>
                <a:srgbClr val="DA4300"/>
              </a:solidFill>
              <a:latin typeface="Franklin Gothic Book" pitchFamily="34" charset="0"/>
              <a:ea typeface="Palatino"/>
              <a:cs typeface="Palatino"/>
              <a:sym typeface="Palatino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6529" y="2650330"/>
            <a:ext cx="84346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rPr>
              <a:t>Проектирование работ в 2017 год – </a:t>
            </a:r>
            <a:r>
              <a:rPr lang="ru-RU" sz="2800" b="1" dirty="0" smtClean="0">
                <a:solidFill>
                  <a:srgbClr val="DA4300"/>
                </a:solidFill>
                <a:latin typeface="Franklin Gothic Book" pitchFamily="34" charset="0"/>
                <a:ea typeface="Palatino"/>
                <a:cs typeface="Palatino"/>
                <a:sym typeface="Palatino"/>
              </a:rPr>
              <a:t>153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rPr>
              <a:t> </a:t>
            </a:r>
            <a:r>
              <a:rPr lang="ru-RU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rPr>
              <a:t>мнл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rPr>
              <a:t>. 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rPr>
              <a:t>руб. </a:t>
            </a:r>
          </a:p>
          <a:p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rPr>
              <a:t>Ориентировочные общие затраты </a:t>
            </a:r>
            <a:r>
              <a:rPr lang="ru-RU" sz="2800" b="1" dirty="0" smtClean="0">
                <a:solidFill>
                  <a:srgbClr val="DA4300"/>
                </a:solidFill>
                <a:latin typeface="Franklin Gothic Book" pitchFamily="34" charset="0"/>
                <a:ea typeface="Palatino"/>
                <a:cs typeface="Palatino"/>
                <a:sym typeface="Palatino"/>
              </a:rPr>
              <a:t>6 300 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itchFamily="34" charset="0"/>
              </a:rPr>
              <a:t>млн. руб.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3" y="3653498"/>
            <a:ext cx="8434603" cy="2546287"/>
          </a:xfrm>
          <a:prstGeom prst="rect">
            <a:avLst/>
          </a:prstGeom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229737" y="124935"/>
            <a:ext cx="8434602" cy="818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</a:rPr>
              <a:t>Очистные сооружения </a:t>
            </a:r>
            <a:endParaRPr lang="ru-RU" sz="1300" b="1" dirty="0" smtClean="0">
              <a:solidFill>
                <a:prstClr val="black">
                  <a:lumMod val="65000"/>
                  <a:lumOff val="35000"/>
                </a:prstClr>
              </a:solidFill>
              <a:latin typeface="Franklin Gothic Book" panose="020B0503020102020204" pitchFamily="34" charset="0"/>
            </a:endParaRPr>
          </a:p>
          <a:p>
            <a:r>
              <a:rPr lang="ru-RU" sz="17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</a:rPr>
              <a:t>(</a:t>
            </a:r>
            <a:r>
              <a:rPr lang="ru-RU" sz="1700" b="1" dirty="0" smtClean="0">
                <a:solidFill>
                  <a:srgbClr val="E7E6E6">
                    <a:lumMod val="25000"/>
                  </a:srgbClr>
                </a:solidFill>
                <a:latin typeface="Franklin Gothic Book" panose="020B0503020102020204" pitchFamily="34" charset="0"/>
              </a:rPr>
              <a:t>инвентаризация - мероприятие из обращения Губернатора</a:t>
            </a:r>
            <a:r>
              <a:rPr lang="ru-RU" sz="17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</a:rPr>
              <a:t>)</a:t>
            </a:r>
            <a:endParaRPr lang="ru-RU" sz="1700" b="1" dirty="0">
              <a:solidFill>
                <a:prstClr val="black">
                  <a:lumMod val="65000"/>
                  <a:lumOff val="35000"/>
                </a:prstClr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26" name="Группа 50"/>
          <p:cNvGrpSpPr/>
          <p:nvPr/>
        </p:nvGrpSpPr>
        <p:grpSpPr>
          <a:xfrm>
            <a:off x="260499" y="359392"/>
            <a:ext cx="8883501" cy="6300010"/>
            <a:chOff x="260499" y="434952"/>
            <a:chExt cx="8883501" cy="6226366"/>
          </a:xfrm>
        </p:grpSpPr>
        <p:sp>
          <p:nvSpPr>
            <p:cNvPr id="28" name="TextBox 27"/>
            <p:cNvSpPr txBox="1"/>
            <p:nvPr/>
          </p:nvSpPr>
          <p:spPr>
            <a:xfrm>
              <a:off x="609600" y="6384581"/>
              <a:ext cx="1475776" cy="25855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cs typeface="Franklin Gothic Medium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60499" y="434952"/>
              <a:ext cx="304800" cy="304800"/>
            </a:xfrm>
            <a:prstGeom prst="rect">
              <a:avLst/>
            </a:prstGeom>
            <a:noFill/>
            <a:ln w="603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981200" y="6661318"/>
              <a:ext cx="7162800" cy="0"/>
            </a:xfrm>
            <a:prstGeom prst="line">
              <a:avLst/>
            </a:prstGeom>
            <a:noFill/>
            <a:ln w="69850" cap="flat" cmpd="sng" algn="ctr">
              <a:gradFill flip="none" rotWithShape="1">
                <a:gsLst>
                  <a:gs pos="0">
                    <a:sysClr val="window" lastClr="FFFFFF">
                      <a:lumMod val="65000"/>
                    </a:sysClr>
                  </a:gs>
                  <a:gs pos="20000">
                    <a:srgbClr val="FFC000"/>
                  </a:gs>
                  <a:gs pos="100000">
                    <a:srgbClr val="FF4215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</p:grpSp>
      <p:sp>
        <p:nvSpPr>
          <p:cNvPr id="32" name="object 2"/>
          <p:cNvSpPr txBox="1"/>
          <p:nvPr/>
        </p:nvSpPr>
        <p:spPr>
          <a:xfrm>
            <a:off x="8610600" y="184658"/>
            <a:ext cx="3003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u="sng" dirty="0">
                <a:solidFill>
                  <a:srgbClr val="FF9900"/>
                </a:solidFill>
                <a:latin typeface="Franklin Gothic Demi"/>
                <a:cs typeface="Franklin Gothic Demi"/>
              </a:rPr>
              <a:t>2</a:t>
            </a:r>
            <a:r>
              <a:rPr lang="ru-RU" sz="1400" b="1" u="sng" dirty="0" smtClean="0">
                <a:solidFill>
                  <a:srgbClr val="FF9900"/>
                </a:solidFill>
                <a:latin typeface="Franklin Gothic Demi"/>
                <a:cs typeface="Franklin Gothic Demi"/>
              </a:rPr>
              <a:t>3</a:t>
            </a:r>
            <a:endParaRPr lang="ru-RU" sz="1400" b="1" u="sng" dirty="0">
              <a:solidFill>
                <a:srgbClr val="FF9900"/>
              </a:solidFill>
              <a:latin typeface="Franklin Gothic Demi"/>
              <a:cs typeface="Franklin Gothic Demi"/>
            </a:endParaRPr>
          </a:p>
        </p:txBody>
      </p:sp>
    </p:spTree>
    <p:extLst>
      <p:ext uri="{BB962C8B-B14F-4D97-AF65-F5344CB8AC3E}">
        <p14:creationId xmlns:p14="http://schemas.microsoft.com/office/powerpoint/2010/main" val="153127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50" y="1716229"/>
            <a:ext cx="9117632" cy="4376946"/>
          </a:xfrm>
        </p:spPr>
        <p:txBody>
          <a:bodyPr>
            <a:normAutofit lnSpcReduction="10000"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Franklin Gothic Book" pitchFamily="34" charset="0"/>
              </a:rPr>
              <a:t>г.п. Руза (Рузский район)– </a:t>
            </a:r>
            <a:r>
              <a:rPr lang="ru-RU" sz="1400" b="1" dirty="0" smtClean="0">
                <a:solidFill>
                  <a:schemeClr val="accent2"/>
                </a:solidFill>
                <a:latin typeface="Franklin Gothic Book" pitchFamily="34" charset="0"/>
              </a:rPr>
              <a:t>50</a:t>
            </a:r>
            <a:r>
              <a:rPr lang="ru-RU" sz="1400" dirty="0" smtClean="0">
                <a:latin typeface="Franklin Gothic Book" pitchFamily="34" charset="0"/>
              </a:rPr>
              <a:t> млн. руб. (2016-2017) 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 err="1" smtClean="0">
                <a:latin typeface="Franklin Gothic Book" pitchFamily="34" charset="0"/>
              </a:rPr>
              <a:t>г.п</a:t>
            </a:r>
            <a:r>
              <a:rPr lang="ru-RU" sz="1400" dirty="0" smtClean="0">
                <a:latin typeface="Franklin Gothic Book" pitchFamily="34" charset="0"/>
              </a:rPr>
              <a:t>. </a:t>
            </a:r>
            <a:r>
              <a:rPr lang="ru-RU" sz="1400" dirty="0" err="1" smtClean="0">
                <a:latin typeface="Franklin Gothic Book" pitchFamily="34" charset="0"/>
              </a:rPr>
              <a:t>Икша</a:t>
            </a:r>
            <a:r>
              <a:rPr lang="ru-RU" sz="1400" dirty="0" smtClean="0">
                <a:latin typeface="Franklin Gothic Book" pitchFamily="34" charset="0"/>
              </a:rPr>
              <a:t> (Дмитровский район) – </a:t>
            </a:r>
            <a:r>
              <a:rPr lang="ru-RU" sz="1400" b="1" dirty="0" smtClean="0">
                <a:solidFill>
                  <a:schemeClr val="accent2"/>
                </a:solidFill>
                <a:latin typeface="Franklin Gothic Book" pitchFamily="34" charset="0"/>
              </a:rPr>
              <a:t>21,5</a:t>
            </a:r>
            <a:r>
              <a:rPr lang="ru-RU" sz="1400" b="1" dirty="0" smtClean="0">
                <a:latin typeface="Franklin Gothic Book" pitchFamily="34" charset="0"/>
              </a:rPr>
              <a:t> </a:t>
            </a:r>
            <a:r>
              <a:rPr lang="ru-RU" sz="1400" dirty="0" smtClean="0">
                <a:latin typeface="Franklin Gothic Book" pitchFamily="34" charset="0"/>
              </a:rPr>
              <a:t>млн. руб. (2017 год), </a:t>
            </a:r>
            <a:r>
              <a:rPr lang="ru-RU" sz="1400" b="1" dirty="0" smtClean="0">
                <a:solidFill>
                  <a:schemeClr val="accent2"/>
                </a:solidFill>
                <a:latin typeface="Franklin Gothic Book" pitchFamily="34" charset="0"/>
              </a:rPr>
              <a:t>80,75</a:t>
            </a:r>
            <a:r>
              <a:rPr lang="ru-RU" sz="1400" dirty="0" smtClean="0">
                <a:solidFill>
                  <a:schemeClr val="accent2"/>
                </a:solidFill>
                <a:latin typeface="Franklin Gothic Book" pitchFamily="34" charset="0"/>
              </a:rPr>
              <a:t> </a:t>
            </a:r>
            <a:r>
              <a:rPr lang="ru-RU" sz="1400" dirty="0" smtClean="0">
                <a:latin typeface="Franklin Gothic Book" pitchFamily="34" charset="0"/>
              </a:rPr>
              <a:t>млн. руб. (2018 год)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Franklin Gothic Book" pitchFamily="34" charset="0"/>
              </a:rPr>
              <a:t>г. Павлово-Посад – </a:t>
            </a:r>
            <a:r>
              <a:rPr lang="ru-RU" sz="1400" b="1" dirty="0" smtClean="0">
                <a:solidFill>
                  <a:schemeClr val="accent2"/>
                </a:solidFill>
                <a:latin typeface="Franklin Gothic Book" pitchFamily="34" charset="0"/>
              </a:rPr>
              <a:t>42,5</a:t>
            </a:r>
            <a:r>
              <a:rPr lang="ru-RU" sz="1400" dirty="0" smtClean="0">
                <a:latin typeface="Franklin Gothic Book" pitchFamily="34" charset="0"/>
              </a:rPr>
              <a:t> млн. руб. (2017 год), по </a:t>
            </a:r>
            <a:r>
              <a:rPr lang="ru-RU" sz="1400" b="1" dirty="0" smtClean="0">
                <a:solidFill>
                  <a:schemeClr val="accent2"/>
                </a:solidFill>
                <a:latin typeface="Franklin Gothic Book" pitchFamily="34" charset="0"/>
              </a:rPr>
              <a:t>212,5</a:t>
            </a:r>
            <a:r>
              <a:rPr lang="ru-RU" sz="1400" dirty="0" smtClean="0">
                <a:latin typeface="Franklin Gothic Book" pitchFamily="34" charset="0"/>
              </a:rPr>
              <a:t> млн руб. (2018 и 2019годы)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 err="1" smtClean="0">
                <a:latin typeface="Franklin Gothic Book" pitchFamily="34" charset="0"/>
              </a:rPr>
              <a:t>г.п</a:t>
            </a:r>
            <a:r>
              <a:rPr lang="ru-RU" sz="1400" dirty="0" smtClean="0">
                <a:latin typeface="Franklin Gothic Book" pitchFamily="34" charset="0"/>
              </a:rPr>
              <a:t>. </a:t>
            </a:r>
            <a:r>
              <a:rPr lang="ru-RU" sz="1400" dirty="0" err="1" smtClean="0">
                <a:latin typeface="Franklin Gothic Book" pitchFamily="34" charset="0"/>
              </a:rPr>
              <a:t>Зарудня</a:t>
            </a:r>
            <a:r>
              <a:rPr lang="ru-RU" sz="1400" dirty="0" smtClean="0">
                <a:latin typeface="Franklin Gothic Book" pitchFamily="34" charset="0"/>
              </a:rPr>
              <a:t> (Коломенский район) – </a:t>
            </a:r>
            <a:r>
              <a:rPr lang="ru-RU" sz="1400" b="1" dirty="0" smtClean="0">
                <a:solidFill>
                  <a:schemeClr val="accent2"/>
                </a:solidFill>
                <a:latin typeface="Franklin Gothic Book" pitchFamily="34" charset="0"/>
              </a:rPr>
              <a:t>82,27</a:t>
            </a:r>
            <a:r>
              <a:rPr lang="ru-RU" sz="1400" dirty="0" smtClean="0">
                <a:latin typeface="Franklin Gothic Book" pitchFamily="34" charset="0"/>
              </a:rPr>
              <a:t> млн. руб.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Franklin Gothic Book" pitchFamily="34" charset="0"/>
              </a:rPr>
              <a:t>г.о. Подольск (очистные, 4 КНС и коллектора)– </a:t>
            </a:r>
            <a:r>
              <a:rPr lang="ru-RU" sz="1400" b="1" dirty="0" smtClean="0">
                <a:solidFill>
                  <a:schemeClr val="accent2"/>
                </a:solidFill>
                <a:latin typeface="Franklin Gothic Book" pitchFamily="34" charset="0"/>
              </a:rPr>
              <a:t>168,3</a:t>
            </a:r>
            <a:r>
              <a:rPr lang="ru-RU" sz="1400" dirty="0" smtClean="0">
                <a:latin typeface="Franklin Gothic Book" pitchFamily="34" charset="0"/>
              </a:rPr>
              <a:t> млн. руб. (2017 год), </a:t>
            </a:r>
            <a:r>
              <a:rPr lang="ru-RU" sz="1400" b="1" dirty="0" smtClean="0">
                <a:solidFill>
                  <a:schemeClr val="accent2"/>
                </a:solidFill>
                <a:latin typeface="Franklin Gothic Book" pitchFamily="34" charset="0"/>
              </a:rPr>
              <a:t>696</a:t>
            </a:r>
            <a:r>
              <a:rPr lang="ru-RU" sz="1400" dirty="0" smtClean="0">
                <a:latin typeface="Franklin Gothic Book" pitchFamily="34" charset="0"/>
              </a:rPr>
              <a:t> млн. руб. (2018 год)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 err="1" smtClean="0">
                <a:latin typeface="Franklin Gothic Book" pitchFamily="34" charset="0"/>
              </a:rPr>
              <a:t>г.п</a:t>
            </a:r>
            <a:r>
              <a:rPr lang="ru-RU" sz="1400" dirty="0" smtClean="0">
                <a:latin typeface="Franklin Gothic Book" pitchFamily="34" charset="0"/>
              </a:rPr>
              <a:t>. Вербилки (Талдомский район)- </a:t>
            </a:r>
            <a:r>
              <a:rPr lang="ru-RU" sz="1400" b="1" dirty="0">
                <a:solidFill>
                  <a:schemeClr val="accent2"/>
                </a:solidFill>
                <a:latin typeface="Franklin Gothic Book" pitchFamily="34" charset="0"/>
              </a:rPr>
              <a:t>90</a:t>
            </a:r>
            <a:r>
              <a:rPr lang="ru-RU" sz="1400" dirty="0" smtClean="0">
                <a:latin typeface="Franklin Gothic Book" pitchFamily="34" charset="0"/>
              </a:rPr>
              <a:t> млн. руб. (2017 год), </a:t>
            </a:r>
            <a:r>
              <a:rPr lang="ru-RU" sz="1400" b="1" dirty="0">
                <a:solidFill>
                  <a:schemeClr val="accent2"/>
                </a:solidFill>
                <a:latin typeface="Franklin Gothic Book" pitchFamily="34" charset="0"/>
              </a:rPr>
              <a:t>95,88</a:t>
            </a:r>
            <a:r>
              <a:rPr lang="ru-RU" sz="1400" dirty="0" smtClean="0">
                <a:latin typeface="Franklin Gothic Book" pitchFamily="34" charset="0"/>
              </a:rPr>
              <a:t> млн. руб. (2018 год)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Franklin Gothic Book" pitchFamily="34" charset="0"/>
              </a:rPr>
              <a:t>пос. Рыбное (Дмитровский район) – </a:t>
            </a:r>
            <a:r>
              <a:rPr lang="ru-RU" sz="1400" b="1" dirty="0">
                <a:solidFill>
                  <a:schemeClr val="accent2"/>
                </a:solidFill>
                <a:latin typeface="Franklin Gothic Book" pitchFamily="34" charset="0"/>
              </a:rPr>
              <a:t>142</a:t>
            </a:r>
            <a:r>
              <a:rPr lang="ru-RU" sz="1400" dirty="0" smtClean="0">
                <a:latin typeface="Franklin Gothic Book" pitchFamily="34" charset="0"/>
              </a:rPr>
              <a:t> млн. руб.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Franklin Gothic Book" pitchFamily="34" charset="0"/>
              </a:rPr>
              <a:t>(Волоколамский район)-ликвидация полей фильтрации – </a:t>
            </a:r>
            <a:r>
              <a:rPr lang="ru-RU" sz="1400" b="1" dirty="0" smtClean="0">
                <a:solidFill>
                  <a:schemeClr val="accent2"/>
                </a:solidFill>
                <a:latin typeface="Franklin Gothic Book" pitchFamily="34" charset="0"/>
              </a:rPr>
              <a:t>63</a:t>
            </a:r>
            <a:r>
              <a:rPr lang="ru-RU" sz="1400" dirty="0" smtClean="0">
                <a:latin typeface="Franklin Gothic Book" pitchFamily="34" charset="0"/>
              </a:rPr>
              <a:t> млн. руб.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Franklin Gothic Book" pitchFamily="34" charset="0"/>
              </a:rPr>
              <a:t>КНС «Соколовская (Щелковский район) – </a:t>
            </a:r>
            <a:r>
              <a:rPr lang="ru-RU" sz="1400" b="1" dirty="0">
                <a:solidFill>
                  <a:schemeClr val="accent2"/>
                </a:solidFill>
                <a:latin typeface="Franklin Gothic Book" pitchFamily="34" charset="0"/>
              </a:rPr>
              <a:t>42,5</a:t>
            </a:r>
            <a:r>
              <a:rPr lang="ru-RU" sz="1400" dirty="0" smtClean="0">
                <a:latin typeface="Franklin Gothic Book" pitchFamily="34" charset="0"/>
              </a:rPr>
              <a:t> млн. руб.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Franklin Gothic Book" pitchFamily="34" charset="0"/>
              </a:rPr>
              <a:t>КНС Московская, (</a:t>
            </a:r>
            <a:r>
              <a:rPr lang="ru-RU" sz="1400" dirty="0" err="1" smtClean="0">
                <a:latin typeface="Franklin Gothic Book" pitchFamily="34" charset="0"/>
              </a:rPr>
              <a:t>г.о.Фрязино</a:t>
            </a:r>
            <a:r>
              <a:rPr lang="ru-RU" sz="1400" dirty="0" smtClean="0">
                <a:latin typeface="Franklin Gothic Book" pitchFamily="34" charset="0"/>
              </a:rPr>
              <a:t>) – </a:t>
            </a:r>
            <a:r>
              <a:rPr lang="ru-RU" sz="1400" b="1" dirty="0">
                <a:solidFill>
                  <a:schemeClr val="accent2"/>
                </a:solidFill>
                <a:latin typeface="Franklin Gothic Book" pitchFamily="34" charset="0"/>
              </a:rPr>
              <a:t>15,3</a:t>
            </a:r>
            <a:r>
              <a:rPr lang="ru-RU" sz="1400" dirty="0" smtClean="0">
                <a:latin typeface="Franklin Gothic Book" pitchFamily="34" charset="0"/>
              </a:rPr>
              <a:t> млн. руб.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Franklin Gothic Book" pitchFamily="34" charset="0"/>
              </a:rPr>
              <a:t>Проектирование Щелковских ОС – </a:t>
            </a:r>
            <a:r>
              <a:rPr lang="ru-RU" sz="1400" b="1" dirty="0" smtClean="0">
                <a:solidFill>
                  <a:schemeClr val="accent2"/>
                </a:solidFill>
                <a:latin typeface="Franklin Gothic Book" pitchFamily="34" charset="0"/>
              </a:rPr>
              <a:t>153</a:t>
            </a:r>
            <a:r>
              <a:rPr lang="ru-RU" sz="1400" dirty="0" smtClean="0">
                <a:latin typeface="Franklin Gothic Book" pitchFamily="34" charset="0"/>
              </a:rPr>
              <a:t> млн. руб.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 err="1">
                <a:latin typeface="Franklin Gothic Book" pitchFamily="34" charset="0"/>
              </a:rPr>
              <a:t>г</a:t>
            </a:r>
            <a:r>
              <a:rPr lang="ru-RU" sz="1400" dirty="0" err="1" smtClean="0">
                <a:latin typeface="Franklin Gothic Book" pitchFamily="34" charset="0"/>
              </a:rPr>
              <a:t>.п</a:t>
            </a:r>
            <a:r>
              <a:rPr lang="ru-RU" sz="1400" dirty="0" smtClean="0">
                <a:latin typeface="Franklin Gothic Book" pitchFamily="34" charset="0"/>
              </a:rPr>
              <a:t>. Михнево (Ступинский район)- </a:t>
            </a:r>
            <a:r>
              <a:rPr lang="ru-RU" sz="1400" b="1" dirty="0" smtClean="0">
                <a:solidFill>
                  <a:schemeClr val="accent2"/>
                </a:solidFill>
                <a:latin typeface="Franklin Gothic Book" pitchFamily="34" charset="0"/>
              </a:rPr>
              <a:t>6,5</a:t>
            </a:r>
            <a:r>
              <a:rPr lang="ru-RU" sz="1400" dirty="0" smtClean="0">
                <a:latin typeface="Franklin Gothic Book" pitchFamily="34" charset="0"/>
              </a:rPr>
              <a:t> млн. </a:t>
            </a:r>
            <a:r>
              <a:rPr lang="ru-RU" sz="1400" dirty="0" err="1" smtClean="0">
                <a:latin typeface="Franklin Gothic Book" pitchFamily="34" charset="0"/>
              </a:rPr>
              <a:t>руб</a:t>
            </a:r>
            <a:r>
              <a:rPr lang="ru-RU" sz="1400" dirty="0" smtClean="0">
                <a:latin typeface="Franklin Gothic Book" pitchFamily="34" charset="0"/>
              </a:rPr>
              <a:t> </a:t>
            </a:r>
            <a:r>
              <a:rPr lang="ru-RU" sz="1400" b="1" dirty="0" smtClean="0">
                <a:solidFill>
                  <a:srgbClr val="00B050"/>
                </a:solidFill>
                <a:latin typeface="Franklin Gothic Book" pitchFamily="34" charset="0"/>
              </a:rPr>
              <a:t>ВГ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Franklin Gothic Book" pitchFamily="34" charset="0"/>
              </a:rPr>
              <a:t>пос. </a:t>
            </a:r>
            <a:r>
              <a:rPr lang="ru-RU" sz="1400" dirty="0" err="1" smtClean="0">
                <a:latin typeface="Franklin Gothic Book" pitchFamily="34" charset="0"/>
              </a:rPr>
              <a:t>Чернецкое</a:t>
            </a:r>
            <a:r>
              <a:rPr lang="ru-RU" sz="1400" dirty="0" smtClean="0">
                <a:latin typeface="Franklin Gothic Book" pitchFamily="34" charset="0"/>
              </a:rPr>
              <a:t> (Чеховский район) – </a:t>
            </a:r>
            <a:r>
              <a:rPr lang="ru-RU" sz="1400" b="1" dirty="0">
                <a:solidFill>
                  <a:schemeClr val="accent2"/>
                </a:solidFill>
                <a:latin typeface="Franklin Gothic Book" pitchFamily="34" charset="0"/>
              </a:rPr>
              <a:t>76</a:t>
            </a:r>
            <a:r>
              <a:rPr lang="ru-RU" sz="1400" dirty="0" smtClean="0">
                <a:latin typeface="Franklin Gothic Book" pitchFamily="34" charset="0"/>
              </a:rPr>
              <a:t> млн. руб. (2017 год</a:t>
            </a:r>
            <a:r>
              <a:rPr lang="ru-RU" sz="1400" dirty="0">
                <a:latin typeface="Franklin Gothic Book" pitchFamily="34" charset="0"/>
              </a:rPr>
              <a:t>), </a:t>
            </a:r>
            <a:r>
              <a:rPr lang="ru-RU" sz="1400" b="1" dirty="0">
                <a:solidFill>
                  <a:schemeClr val="accent2"/>
                </a:solidFill>
                <a:latin typeface="Franklin Gothic Book" pitchFamily="34" charset="0"/>
              </a:rPr>
              <a:t>76</a:t>
            </a:r>
            <a:r>
              <a:rPr lang="ru-RU" sz="1400" dirty="0">
                <a:latin typeface="Franklin Gothic Book" pitchFamily="34" charset="0"/>
              </a:rPr>
              <a:t> млн. руб. (</a:t>
            </a:r>
            <a:r>
              <a:rPr lang="ru-RU" sz="1400" dirty="0" smtClean="0">
                <a:latin typeface="Franklin Gothic Book" pitchFamily="34" charset="0"/>
              </a:rPr>
              <a:t>2018 </a:t>
            </a:r>
            <a:r>
              <a:rPr lang="ru-RU" sz="1400" dirty="0">
                <a:latin typeface="Franklin Gothic Book" pitchFamily="34" charset="0"/>
              </a:rPr>
              <a:t>год), </a:t>
            </a:r>
            <a:r>
              <a:rPr lang="ru-RU" sz="1400" b="1" dirty="0" smtClean="0">
                <a:solidFill>
                  <a:srgbClr val="00B050"/>
                </a:solidFill>
                <a:latin typeface="Franklin Gothic Book" pitchFamily="34" charset="0"/>
              </a:rPr>
              <a:t>ВГ</a:t>
            </a:r>
            <a:endParaRPr lang="ru-RU" sz="1400" b="1" dirty="0">
              <a:solidFill>
                <a:srgbClr val="00B050"/>
              </a:solidFill>
              <a:latin typeface="Franklin Gothic Book" pitchFamily="34" charset="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400" dirty="0" err="1" smtClean="0">
                <a:latin typeface="Franklin Gothic Book" pitchFamily="34" charset="0"/>
              </a:rPr>
              <a:t>г.п</a:t>
            </a:r>
            <a:r>
              <a:rPr lang="ru-RU" sz="1400" dirty="0" smtClean="0">
                <a:latin typeface="Franklin Gothic Book" pitchFamily="34" charset="0"/>
              </a:rPr>
              <a:t> Монино (Щелковский район) цех обезвоживания – </a:t>
            </a:r>
            <a:r>
              <a:rPr lang="ru-RU" sz="1400" b="1" dirty="0">
                <a:solidFill>
                  <a:schemeClr val="accent2"/>
                </a:solidFill>
                <a:latin typeface="Franklin Gothic Book" pitchFamily="34" charset="0"/>
              </a:rPr>
              <a:t>10,52</a:t>
            </a:r>
            <a:r>
              <a:rPr lang="ru-RU" sz="1400" dirty="0" smtClean="0">
                <a:latin typeface="Franklin Gothic Book" pitchFamily="34" charset="0"/>
              </a:rPr>
              <a:t> млн. руб. (2017 год), </a:t>
            </a:r>
            <a:r>
              <a:rPr lang="ru-RU" sz="1400" b="1" dirty="0">
                <a:solidFill>
                  <a:schemeClr val="accent2"/>
                </a:solidFill>
                <a:latin typeface="Franklin Gothic Book" pitchFamily="34" charset="0"/>
              </a:rPr>
              <a:t>99,91</a:t>
            </a:r>
            <a:r>
              <a:rPr lang="ru-RU" sz="1400" dirty="0" smtClean="0">
                <a:latin typeface="Franklin Gothic Book" pitchFamily="34" charset="0"/>
              </a:rPr>
              <a:t> млн. руб. (2018 год) </a:t>
            </a:r>
            <a:r>
              <a:rPr lang="ru-RU" sz="1400" b="1" dirty="0">
                <a:solidFill>
                  <a:srgbClr val="00B050"/>
                </a:solidFill>
                <a:latin typeface="Franklin Gothic Book" pitchFamily="34" charset="0"/>
              </a:rPr>
              <a:t>ВГ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ru-RU" sz="1600" dirty="0">
              <a:latin typeface="Franklin Gothic Boo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5879" y="1256739"/>
            <a:ext cx="3665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DA4300"/>
                </a:solidFill>
                <a:latin typeface="Franklin Gothic Book" pitchFamily="34" charset="0"/>
                <a:ea typeface="Palatino"/>
                <a:cs typeface="Palatino"/>
                <a:sym typeface="Palatino"/>
              </a:rPr>
              <a:t>Строительство и реконструкция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29737" y="124935"/>
            <a:ext cx="8434602" cy="818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</a:rPr>
              <a:t>Очистные сооружения </a:t>
            </a:r>
            <a:endParaRPr lang="ru-RU" sz="1300" b="1" dirty="0" smtClean="0">
              <a:solidFill>
                <a:prstClr val="black">
                  <a:lumMod val="65000"/>
                  <a:lumOff val="35000"/>
                </a:prstClr>
              </a:solidFill>
              <a:latin typeface="Franklin Gothic Book" panose="020B0503020102020204" pitchFamily="34" charset="0"/>
            </a:endParaRPr>
          </a:p>
          <a:p>
            <a:r>
              <a:rPr lang="ru-RU" sz="17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</a:rPr>
              <a:t>(</a:t>
            </a:r>
            <a:r>
              <a:rPr lang="ru-RU" sz="1700" b="1" dirty="0" smtClean="0">
                <a:solidFill>
                  <a:srgbClr val="E7E6E6">
                    <a:lumMod val="25000"/>
                  </a:srgbClr>
                </a:solidFill>
                <a:latin typeface="Franklin Gothic Book" panose="020B0503020102020204" pitchFamily="34" charset="0"/>
              </a:rPr>
              <a:t>инвентаризация - мероприятие из обращения Губернатора</a:t>
            </a:r>
            <a:r>
              <a:rPr lang="ru-RU" sz="17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</a:rPr>
              <a:t>)</a:t>
            </a:r>
            <a:endParaRPr lang="ru-RU" sz="1700" b="1" dirty="0">
              <a:solidFill>
                <a:prstClr val="black">
                  <a:lumMod val="65000"/>
                  <a:lumOff val="35000"/>
                </a:prstClr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14" name="Группа 8"/>
          <p:cNvGrpSpPr/>
          <p:nvPr/>
        </p:nvGrpSpPr>
        <p:grpSpPr>
          <a:xfrm>
            <a:off x="245879" y="131883"/>
            <a:ext cx="8898121" cy="6428265"/>
            <a:chOff x="260499" y="381000"/>
            <a:chExt cx="8883501" cy="6280318"/>
          </a:xfrm>
        </p:grpSpPr>
        <p:sp>
          <p:nvSpPr>
            <p:cNvPr id="15" name="TextBox 14"/>
            <p:cNvSpPr txBox="1"/>
            <p:nvPr/>
          </p:nvSpPr>
          <p:spPr>
            <a:xfrm>
              <a:off x="609600" y="6384581"/>
              <a:ext cx="1475776" cy="25558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cs typeface="Franklin Gothic Medium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60499" y="381000"/>
              <a:ext cx="304800" cy="304800"/>
            </a:xfrm>
            <a:prstGeom prst="rect">
              <a:avLst/>
            </a:prstGeom>
            <a:noFill/>
            <a:ln w="603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981200" y="6661318"/>
              <a:ext cx="7162800" cy="0"/>
            </a:xfrm>
            <a:prstGeom prst="line">
              <a:avLst/>
            </a:prstGeom>
            <a:noFill/>
            <a:ln w="69850" cap="flat" cmpd="sng" algn="ctr">
              <a:gradFill flip="none" rotWithShape="1">
                <a:gsLst>
                  <a:gs pos="0">
                    <a:sysClr val="window" lastClr="FFFFFF">
                      <a:lumMod val="65000"/>
                    </a:sysClr>
                  </a:gs>
                  <a:gs pos="20000">
                    <a:srgbClr val="FFC000"/>
                  </a:gs>
                  <a:gs pos="100000">
                    <a:srgbClr val="FF4215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</p:grpSp>
      <p:sp>
        <p:nvSpPr>
          <p:cNvPr id="19" name="object 2"/>
          <p:cNvSpPr txBox="1"/>
          <p:nvPr/>
        </p:nvSpPr>
        <p:spPr>
          <a:xfrm>
            <a:off x="8610600" y="184658"/>
            <a:ext cx="3003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u="sng" dirty="0" smtClean="0">
                <a:solidFill>
                  <a:srgbClr val="FF9900"/>
                </a:solidFill>
                <a:latin typeface="Franklin Gothic Demi"/>
                <a:cs typeface="Franklin Gothic Demi"/>
              </a:rPr>
              <a:t>24</a:t>
            </a:r>
            <a:endParaRPr lang="ru-RU" sz="1400" b="1" u="sng" dirty="0">
              <a:solidFill>
                <a:srgbClr val="FF9900"/>
              </a:solidFill>
              <a:latin typeface="Franklin Gothic Demi"/>
              <a:cs typeface="Franklin Gothic Demi"/>
            </a:endParaRPr>
          </a:p>
        </p:txBody>
      </p:sp>
    </p:spTree>
    <p:extLst>
      <p:ext uri="{BB962C8B-B14F-4D97-AF65-F5344CB8AC3E}">
        <p14:creationId xmlns:p14="http://schemas.microsoft.com/office/powerpoint/2010/main" val="87452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216" y="1638416"/>
            <a:ext cx="8243644" cy="4510491"/>
          </a:xfrm>
        </p:spPr>
        <p:txBody>
          <a:bodyPr>
            <a:normAutofit/>
          </a:bodyPr>
          <a:lstStyle/>
          <a:p>
            <a:pPr marL="0" indent="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800" dirty="0" smtClean="0">
                <a:latin typeface="Franklin Gothic Book" pitchFamily="34" charset="0"/>
              </a:rPr>
              <a:t>   д. </a:t>
            </a:r>
            <a:r>
              <a:rPr lang="ru-RU" sz="1800" dirty="0" err="1" smtClean="0">
                <a:latin typeface="Franklin Gothic Book" pitchFamily="34" charset="0"/>
              </a:rPr>
              <a:t>Боровково</a:t>
            </a:r>
            <a:r>
              <a:rPr lang="ru-RU" sz="1800" dirty="0" smtClean="0">
                <a:latin typeface="Franklin Gothic Book" pitchFamily="34" charset="0"/>
              </a:rPr>
              <a:t> (Ногинский район) – </a:t>
            </a:r>
            <a:r>
              <a:rPr lang="ru-RU" sz="2000" b="1" dirty="0" smtClean="0">
                <a:solidFill>
                  <a:srgbClr val="DA4300"/>
                </a:solidFill>
                <a:latin typeface="Franklin Gothic Book" pitchFamily="34" charset="0"/>
                <a:ea typeface="Palatino"/>
                <a:cs typeface="Palatino"/>
                <a:sym typeface="Palatino"/>
              </a:rPr>
              <a:t>2,98</a:t>
            </a:r>
            <a:r>
              <a:rPr lang="ru-RU" sz="1800" dirty="0" smtClean="0">
                <a:latin typeface="Franklin Gothic Book" pitchFamily="34" charset="0"/>
              </a:rPr>
              <a:t> млн. руб.</a:t>
            </a:r>
          </a:p>
          <a:p>
            <a:pPr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800" dirty="0" smtClean="0">
                <a:latin typeface="Franklin Gothic Book" pitchFamily="34" charset="0"/>
              </a:rPr>
              <a:t>  д. </a:t>
            </a:r>
            <a:r>
              <a:rPr lang="ru-RU" sz="1800" dirty="0" err="1" smtClean="0">
                <a:latin typeface="Franklin Gothic Book" pitchFamily="34" charset="0"/>
              </a:rPr>
              <a:t>Авдотьино</a:t>
            </a:r>
            <a:r>
              <a:rPr lang="ru-RU" sz="1800" dirty="0" smtClean="0">
                <a:latin typeface="Franklin Gothic Book" pitchFamily="34" charset="0"/>
              </a:rPr>
              <a:t> (Ногинский район) – </a:t>
            </a:r>
            <a:r>
              <a:rPr lang="ru-RU" sz="2000" b="1" dirty="0" smtClean="0">
                <a:solidFill>
                  <a:srgbClr val="DA4300"/>
                </a:solidFill>
                <a:latin typeface="Franklin Gothic Book" pitchFamily="34" charset="0"/>
                <a:ea typeface="Palatino"/>
                <a:cs typeface="Palatino"/>
                <a:sym typeface="Palatino"/>
              </a:rPr>
              <a:t>4,75</a:t>
            </a:r>
            <a:r>
              <a:rPr lang="ru-RU" sz="1800" dirty="0" smtClean="0">
                <a:latin typeface="Franklin Gothic Book" pitchFamily="34" charset="0"/>
              </a:rPr>
              <a:t> млн. руб.</a:t>
            </a:r>
          </a:p>
          <a:p>
            <a:pPr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800" dirty="0" smtClean="0">
                <a:latin typeface="Franklin Gothic Book" pitchFamily="34" charset="0"/>
              </a:rPr>
              <a:t>  пос. </a:t>
            </a:r>
            <a:r>
              <a:rPr lang="ru-RU" sz="1800" dirty="0" err="1" smtClean="0">
                <a:latin typeface="Franklin Gothic Book" pitchFamily="34" charset="0"/>
              </a:rPr>
              <a:t>Фрязево</a:t>
            </a:r>
            <a:r>
              <a:rPr lang="ru-RU" sz="1800" dirty="0" smtClean="0">
                <a:latin typeface="Franklin Gothic Book" pitchFamily="34" charset="0"/>
              </a:rPr>
              <a:t> (Ногинский район) – </a:t>
            </a:r>
            <a:r>
              <a:rPr lang="ru-RU" sz="2000" b="1" dirty="0" smtClean="0">
                <a:solidFill>
                  <a:srgbClr val="DA4300"/>
                </a:solidFill>
                <a:latin typeface="Franklin Gothic Book" pitchFamily="34" charset="0"/>
                <a:ea typeface="Palatino"/>
                <a:cs typeface="Palatino"/>
                <a:sym typeface="Palatino"/>
              </a:rPr>
              <a:t>10,61</a:t>
            </a:r>
            <a:r>
              <a:rPr lang="ru-RU" sz="1800" dirty="0" smtClean="0">
                <a:latin typeface="Franklin Gothic Book" pitchFamily="34" charset="0"/>
              </a:rPr>
              <a:t> млн. руб.</a:t>
            </a:r>
          </a:p>
          <a:p>
            <a:pPr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800" dirty="0" smtClean="0">
                <a:latin typeface="Franklin Gothic Book" pitchFamily="34" charset="0"/>
              </a:rPr>
              <a:t>  с. </a:t>
            </a:r>
            <a:r>
              <a:rPr lang="ru-RU" sz="1800" dirty="0" err="1" smtClean="0">
                <a:latin typeface="Franklin Gothic Book" pitchFamily="34" charset="0"/>
              </a:rPr>
              <a:t>Ямкинское</a:t>
            </a:r>
            <a:r>
              <a:rPr lang="ru-RU" sz="1800" dirty="0" smtClean="0">
                <a:latin typeface="Franklin Gothic Book" pitchFamily="34" charset="0"/>
              </a:rPr>
              <a:t> в/г № 1 (Ногинский район) – </a:t>
            </a:r>
            <a:r>
              <a:rPr lang="ru-RU" sz="2000" b="1" dirty="0" smtClean="0">
                <a:solidFill>
                  <a:srgbClr val="DA4300"/>
                </a:solidFill>
                <a:latin typeface="Franklin Gothic Book" pitchFamily="34" charset="0"/>
                <a:ea typeface="Palatino"/>
                <a:cs typeface="Palatino"/>
                <a:sym typeface="Palatino"/>
              </a:rPr>
              <a:t>2,59</a:t>
            </a:r>
            <a:r>
              <a:rPr lang="ru-RU" sz="1800" dirty="0" smtClean="0">
                <a:latin typeface="Franklin Gothic Book" pitchFamily="34" charset="0"/>
              </a:rPr>
              <a:t> млн. руб. </a:t>
            </a:r>
            <a:r>
              <a:rPr lang="ru-RU" sz="1800" b="1" dirty="0" smtClean="0">
                <a:solidFill>
                  <a:srgbClr val="00B050"/>
                </a:solidFill>
                <a:latin typeface="Franklin Gothic Book" pitchFamily="34" charset="0"/>
              </a:rPr>
              <a:t>ВГ</a:t>
            </a:r>
            <a:endParaRPr lang="ru-RU" sz="1800" b="1" dirty="0" smtClean="0">
              <a:latin typeface="Franklin Gothic Book" pitchFamily="34" charset="0"/>
            </a:endParaRPr>
          </a:p>
          <a:p>
            <a:pPr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800" dirty="0" smtClean="0">
                <a:latin typeface="Franklin Gothic Book" pitchFamily="34" charset="0"/>
              </a:rPr>
              <a:t>  с. Воскресенское (Ногинский район) – </a:t>
            </a:r>
            <a:r>
              <a:rPr lang="ru-RU" sz="2000" b="1" dirty="0" smtClean="0">
                <a:solidFill>
                  <a:srgbClr val="DA4300"/>
                </a:solidFill>
                <a:latin typeface="Franklin Gothic Book" pitchFamily="34" charset="0"/>
                <a:ea typeface="Palatino"/>
                <a:cs typeface="Palatino"/>
                <a:sym typeface="Palatino"/>
              </a:rPr>
              <a:t>2,61</a:t>
            </a:r>
            <a:r>
              <a:rPr lang="ru-RU" sz="1800" dirty="0" smtClean="0">
                <a:latin typeface="Franklin Gothic Book" pitchFamily="34" charset="0"/>
              </a:rPr>
              <a:t> млн. руб. </a:t>
            </a:r>
            <a:r>
              <a:rPr lang="ru-RU" sz="1800" b="1" dirty="0" smtClean="0">
                <a:solidFill>
                  <a:srgbClr val="00B050"/>
                </a:solidFill>
                <a:latin typeface="Franklin Gothic Book" pitchFamily="34" charset="0"/>
              </a:rPr>
              <a:t>ВГ</a:t>
            </a:r>
            <a:endParaRPr lang="ru-RU" sz="1800" b="1" dirty="0" smtClean="0">
              <a:latin typeface="Franklin Gothic Book" pitchFamily="34" charset="0"/>
            </a:endParaRPr>
          </a:p>
          <a:p>
            <a:pPr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800" dirty="0" smtClean="0">
                <a:latin typeface="Franklin Gothic Book" pitchFamily="34" charset="0"/>
              </a:rPr>
              <a:t>  пос. Михнево-3 (Ступинский район) – </a:t>
            </a:r>
            <a:r>
              <a:rPr lang="ru-RU" sz="2000" b="1" dirty="0" smtClean="0">
                <a:solidFill>
                  <a:srgbClr val="DA4300"/>
                </a:solidFill>
                <a:latin typeface="Franklin Gothic Book" pitchFamily="34" charset="0"/>
                <a:ea typeface="Palatino"/>
                <a:cs typeface="Palatino"/>
                <a:sym typeface="Palatino"/>
              </a:rPr>
              <a:t>6,54</a:t>
            </a:r>
            <a:r>
              <a:rPr lang="ru-RU" sz="1800" dirty="0" smtClean="0">
                <a:latin typeface="Franklin Gothic Book" pitchFamily="34" charset="0"/>
              </a:rPr>
              <a:t> млн. руб. </a:t>
            </a:r>
            <a:r>
              <a:rPr lang="ru-RU" sz="1800" b="1" dirty="0" smtClean="0">
                <a:solidFill>
                  <a:srgbClr val="00B050"/>
                </a:solidFill>
                <a:latin typeface="Franklin Gothic Book" pitchFamily="34" charset="0"/>
              </a:rPr>
              <a:t>ВГ</a:t>
            </a:r>
            <a:endParaRPr lang="ru-RU" sz="1800" b="1" dirty="0" smtClean="0">
              <a:latin typeface="Franklin Gothic Book" pitchFamily="34" charset="0"/>
            </a:endParaRPr>
          </a:p>
          <a:p>
            <a:pPr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800" dirty="0" smtClean="0">
                <a:latin typeface="Franklin Gothic Book" pitchFamily="34" charset="0"/>
              </a:rPr>
              <a:t>  КНС д. </a:t>
            </a:r>
            <a:r>
              <a:rPr lang="ru-RU" sz="1800" dirty="0" err="1" smtClean="0">
                <a:latin typeface="Franklin Gothic Book" pitchFamily="34" charset="0"/>
              </a:rPr>
              <a:t>Леонка</a:t>
            </a:r>
            <a:r>
              <a:rPr lang="ru-RU" sz="1800" dirty="0" smtClean="0">
                <a:latin typeface="Franklin Gothic Book" pitchFamily="34" charset="0"/>
              </a:rPr>
              <a:t> Щелково-4 (Щелковский район) – </a:t>
            </a:r>
            <a:r>
              <a:rPr lang="ru-RU" sz="2000" b="1" dirty="0" smtClean="0">
                <a:solidFill>
                  <a:srgbClr val="DA4300"/>
                </a:solidFill>
                <a:latin typeface="Franklin Gothic Book" pitchFamily="34" charset="0"/>
                <a:ea typeface="Palatino"/>
                <a:cs typeface="Palatino"/>
                <a:sym typeface="Palatino"/>
              </a:rPr>
              <a:t>17,46</a:t>
            </a:r>
            <a:r>
              <a:rPr lang="ru-RU" sz="1800" dirty="0" smtClean="0">
                <a:latin typeface="Franklin Gothic Book" pitchFamily="34" charset="0"/>
              </a:rPr>
              <a:t> млн. руб. </a:t>
            </a:r>
            <a:r>
              <a:rPr lang="ru-RU" sz="1800" b="1" dirty="0" smtClean="0">
                <a:solidFill>
                  <a:srgbClr val="00B050"/>
                </a:solidFill>
                <a:latin typeface="Franklin Gothic Book" pitchFamily="34" charset="0"/>
              </a:rPr>
              <a:t>ВГ</a:t>
            </a:r>
            <a:endParaRPr lang="ru-RU" sz="1800" b="1" dirty="0" smtClean="0">
              <a:latin typeface="Franklin Gothic Book" pitchFamily="34" charset="0"/>
            </a:endParaRPr>
          </a:p>
          <a:p>
            <a:pPr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800" dirty="0" smtClean="0">
                <a:latin typeface="Franklin Gothic Book" pitchFamily="34" charset="0"/>
              </a:rPr>
              <a:t>  КНС Беляево, Щелков-4, Щелковский район) – </a:t>
            </a:r>
            <a:r>
              <a:rPr lang="ru-RU" sz="2000" b="1" dirty="0" smtClean="0">
                <a:solidFill>
                  <a:srgbClr val="DA4300"/>
                </a:solidFill>
                <a:latin typeface="Franklin Gothic Book" pitchFamily="34" charset="0"/>
                <a:ea typeface="Palatino"/>
                <a:cs typeface="Palatino"/>
                <a:sym typeface="Palatino"/>
              </a:rPr>
              <a:t>22,43</a:t>
            </a:r>
            <a:r>
              <a:rPr lang="ru-RU" sz="1800" dirty="0" smtClean="0">
                <a:latin typeface="Franklin Gothic Book" pitchFamily="34" charset="0"/>
              </a:rPr>
              <a:t> млн. руб</a:t>
            </a:r>
            <a:r>
              <a:rPr lang="ru-RU" sz="1800" b="1" dirty="0" smtClean="0">
                <a:latin typeface="Franklin Gothic Book" pitchFamily="34" charset="0"/>
              </a:rPr>
              <a:t>. </a:t>
            </a:r>
            <a:r>
              <a:rPr lang="ru-RU" sz="1800" b="1" dirty="0">
                <a:solidFill>
                  <a:srgbClr val="00B050"/>
                </a:solidFill>
                <a:latin typeface="Franklin Gothic Book" pitchFamily="34" charset="0"/>
              </a:rPr>
              <a:t>ВГ</a:t>
            </a:r>
            <a:endParaRPr lang="ru-RU" sz="1800" b="1" dirty="0">
              <a:latin typeface="Franklin Gothic Book" pitchFamily="34" charset="0"/>
            </a:endParaRPr>
          </a:p>
          <a:p>
            <a:pPr marL="0" indent="0">
              <a:lnSpc>
                <a:spcPct val="150000"/>
              </a:lnSpc>
              <a:buClr>
                <a:schemeClr val="bg2">
                  <a:lumMod val="50000"/>
                </a:schemeClr>
              </a:buClr>
              <a:buNone/>
            </a:pPr>
            <a:endParaRPr lang="ru-RU" sz="1800" dirty="0" smtClean="0">
              <a:latin typeface="Franklin Gothic Book" pitchFamily="34" charset="0"/>
            </a:endParaRPr>
          </a:p>
          <a:p>
            <a:endParaRPr lang="ru-RU" sz="1800" dirty="0" smtClean="0">
              <a:latin typeface="Franklin Gothic Book" pitchFamily="34" charset="0"/>
            </a:endParaRPr>
          </a:p>
          <a:p>
            <a:endParaRPr lang="ru-RU" sz="1800" dirty="0">
              <a:latin typeface="Franklin Gothic Book" pitchFamily="34" charset="0"/>
            </a:endParaRPr>
          </a:p>
          <a:p>
            <a:endParaRPr lang="ru-RU" sz="1800" dirty="0" smtClean="0">
              <a:latin typeface="Franklin Gothic Book" pitchFamily="34" charset="0"/>
            </a:endParaRPr>
          </a:p>
          <a:p>
            <a:endParaRPr lang="ru-RU" sz="1800" dirty="0" smtClean="0">
              <a:latin typeface="Franklin Gothic Book" pitchFamily="34" charset="0"/>
            </a:endParaRPr>
          </a:p>
          <a:p>
            <a:endParaRPr lang="ru-RU" sz="1800" dirty="0">
              <a:latin typeface="Franklin Gothic Book" pitchFamily="34" charset="0"/>
            </a:endParaRPr>
          </a:p>
          <a:p>
            <a:endParaRPr lang="ru-RU" sz="1800" dirty="0" smtClean="0">
              <a:latin typeface="Franklin Gothic Book" pitchFamily="34" charset="0"/>
            </a:endParaRPr>
          </a:p>
          <a:p>
            <a:endParaRPr lang="ru-RU" sz="1800" dirty="0" smtClean="0">
              <a:latin typeface="Franklin Gothic Book" pitchFamily="34" charset="0"/>
            </a:endParaRPr>
          </a:p>
          <a:p>
            <a:endParaRPr lang="ru-RU" sz="1800" dirty="0" smtClean="0">
              <a:latin typeface="Franklin Gothic Book" pitchFamily="34" charset="0"/>
            </a:endParaRPr>
          </a:p>
          <a:p>
            <a:endParaRPr lang="ru-RU" sz="1800" dirty="0" smtClean="0">
              <a:latin typeface="Franklin Gothic Book" pitchFamily="34" charset="0"/>
            </a:endParaRPr>
          </a:p>
          <a:p>
            <a:endParaRPr lang="ru-RU" sz="1800" dirty="0" smtClean="0">
              <a:latin typeface="Franklin Gothic Book" pitchFamily="34" charset="0"/>
            </a:endParaRPr>
          </a:p>
          <a:p>
            <a:endParaRPr lang="ru-RU" sz="1800" dirty="0">
              <a:latin typeface="Franklin Gothic Boo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5879" y="1083350"/>
            <a:ext cx="2530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DA4300"/>
                </a:solidFill>
                <a:latin typeface="Franklin Gothic Book" pitchFamily="34" charset="0"/>
                <a:ea typeface="Palatino"/>
                <a:cs typeface="Palatino"/>
                <a:sym typeface="Palatino"/>
              </a:rPr>
              <a:t>Капитальный ремонт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9684-27D1-4AE2-88B0-B69D03DE2B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29737" y="124935"/>
            <a:ext cx="8434602" cy="818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</a:rPr>
              <a:t>Очистные сооружения </a:t>
            </a:r>
            <a:endParaRPr lang="ru-RU" sz="1300" b="1" dirty="0" smtClean="0">
              <a:solidFill>
                <a:prstClr val="black">
                  <a:lumMod val="65000"/>
                  <a:lumOff val="35000"/>
                </a:prstClr>
              </a:solidFill>
              <a:latin typeface="Franklin Gothic Book" panose="020B0503020102020204" pitchFamily="34" charset="0"/>
            </a:endParaRPr>
          </a:p>
          <a:p>
            <a:r>
              <a:rPr lang="ru-RU" sz="17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</a:rPr>
              <a:t>(</a:t>
            </a:r>
            <a:r>
              <a:rPr lang="ru-RU" sz="1700" b="1" dirty="0" smtClean="0">
                <a:solidFill>
                  <a:srgbClr val="E7E6E6">
                    <a:lumMod val="25000"/>
                  </a:srgbClr>
                </a:solidFill>
                <a:latin typeface="Franklin Gothic Book" panose="020B0503020102020204" pitchFamily="34" charset="0"/>
              </a:rPr>
              <a:t>инвентаризация - мероприятие из обращения Губернатора</a:t>
            </a:r>
            <a:r>
              <a:rPr lang="ru-RU" sz="17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Franklin Gothic Book" panose="020B0503020102020204" pitchFamily="34" charset="0"/>
              </a:rPr>
              <a:t>)</a:t>
            </a:r>
            <a:endParaRPr lang="ru-RU" sz="1700" b="1" dirty="0">
              <a:solidFill>
                <a:prstClr val="black">
                  <a:lumMod val="65000"/>
                  <a:lumOff val="35000"/>
                </a:prstClr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14" name="Группа 8"/>
          <p:cNvGrpSpPr/>
          <p:nvPr/>
        </p:nvGrpSpPr>
        <p:grpSpPr>
          <a:xfrm>
            <a:off x="245879" y="131883"/>
            <a:ext cx="8898121" cy="6428265"/>
            <a:chOff x="260499" y="381000"/>
            <a:chExt cx="8883501" cy="6280318"/>
          </a:xfrm>
        </p:grpSpPr>
        <p:sp>
          <p:nvSpPr>
            <p:cNvPr id="15" name="TextBox 14"/>
            <p:cNvSpPr txBox="1"/>
            <p:nvPr/>
          </p:nvSpPr>
          <p:spPr>
            <a:xfrm>
              <a:off x="609600" y="6384581"/>
              <a:ext cx="1475776" cy="25558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Medium"/>
                  <a:cs typeface="Franklin Gothic Medium"/>
                </a:rPr>
                <a:t>П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cs typeface="Franklin Gothic Medium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60499" y="381000"/>
              <a:ext cx="304800" cy="304800"/>
            </a:xfrm>
            <a:prstGeom prst="rect">
              <a:avLst/>
            </a:prstGeom>
            <a:noFill/>
            <a:ln w="603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981200" y="6661318"/>
              <a:ext cx="7162800" cy="0"/>
            </a:xfrm>
            <a:prstGeom prst="line">
              <a:avLst/>
            </a:prstGeom>
            <a:noFill/>
            <a:ln w="69850" cap="flat" cmpd="sng" algn="ctr">
              <a:gradFill flip="none" rotWithShape="1">
                <a:gsLst>
                  <a:gs pos="0">
                    <a:sysClr val="window" lastClr="FFFFFF">
                      <a:lumMod val="65000"/>
                    </a:sysClr>
                  </a:gs>
                  <a:gs pos="20000">
                    <a:srgbClr val="FFC000"/>
                  </a:gs>
                  <a:gs pos="100000">
                    <a:srgbClr val="FF4215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</p:grpSp>
      <p:sp>
        <p:nvSpPr>
          <p:cNvPr id="19" name="object 2"/>
          <p:cNvSpPr txBox="1"/>
          <p:nvPr/>
        </p:nvSpPr>
        <p:spPr>
          <a:xfrm>
            <a:off x="8610600" y="184658"/>
            <a:ext cx="3003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u="sng" dirty="0" smtClean="0">
                <a:solidFill>
                  <a:srgbClr val="FF9900"/>
                </a:solidFill>
                <a:latin typeface="Franklin Gothic Demi"/>
                <a:cs typeface="Franklin Gothic Demi"/>
              </a:rPr>
              <a:t>25</a:t>
            </a:r>
            <a:endParaRPr lang="ru-RU" sz="1400" b="1" u="sng" dirty="0">
              <a:solidFill>
                <a:srgbClr val="FF9900"/>
              </a:solidFill>
              <a:latin typeface="Franklin Gothic Demi"/>
              <a:cs typeface="Franklin Gothic Demi"/>
            </a:endParaRPr>
          </a:p>
        </p:txBody>
      </p:sp>
    </p:spTree>
    <p:extLst>
      <p:ext uri="{BB962C8B-B14F-4D97-AF65-F5344CB8AC3E}">
        <p14:creationId xmlns:p14="http://schemas.microsoft.com/office/powerpoint/2010/main" val="13371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"/>
          <p:cNvGrpSpPr/>
          <p:nvPr/>
        </p:nvGrpSpPr>
        <p:grpSpPr>
          <a:xfrm>
            <a:off x="293458" y="263963"/>
            <a:ext cx="8898121" cy="6428265"/>
            <a:chOff x="260499" y="381000"/>
            <a:chExt cx="8883501" cy="6280318"/>
          </a:xfrm>
        </p:grpSpPr>
        <p:sp>
          <p:nvSpPr>
            <p:cNvPr id="5" name="TextBox 4"/>
            <p:cNvSpPr txBox="1"/>
            <p:nvPr/>
          </p:nvSpPr>
          <p:spPr>
            <a:xfrm>
              <a:off x="609600" y="6384581"/>
              <a:ext cx="1475776" cy="25558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cs typeface="Franklin Gothic Medium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60499" y="381000"/>
              <a:ext cx="304800" cy="304800"/>
            </a:xfrm>
            <a:prstGeom prst="rect">
              <a:avLst/>
            </a:prstGeom>
            <a:noFill/>
            <a:ln w="6032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1981200" y="6661318"/>
              <a:ext cx="7162800" cy="0"/>
            </a:xfrm>
            <a:prstGeom prst="line">
              <a:avLst/>
            </a:prstGeom>
            <a:noFill/>
            <a:ln w="69850" cap="flat" cmpd="sng" algn="ctr">
              <a:gradFill flip="none" rotWithShape="1">
                <a:gsLst>
                  <a:gs pos="0">
                    <a:sysClr val="window" lastClr="FFFFFF">
                      <a:lumMod val="65000"/>
                    </a:sysClr>
                  </a:gs>
                  <a:gs pos="20000">
                    <a:srgbClr val="FFC000"/>
                  </a:gs>
                  <a:gs pos="100000">
                    <a:srgbClr val="FF4215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</a:ln>
            <a:effectLst/>
          </p:spPr>
        </p:cxnSp>
      </p:grpSp>
      <p:sp>
        <p:nvSpPr>
          <p:cNvPr id="9" name="object 4"/>
          <p:cNvSpPr txBox="1">
            <a:spLocks/>
          </p:cNvSpPr>
          <p:nvPr/>
        </p:nvSpPr>
        <p:spPr>
          <a:xfrm>
            <a:off x="1139342" y="41652"/>
            <a:ext cx="724265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7145" lvl="0"/>
            <a:r>
              <a:rPr lang="ru-RU" kern="0" dirty="0">
                <a:solidFill>
                  <a:sysClr val="windowText" lastClr="000000"/>
                </a:solidFill>
              </a:rPr>
              <a:t>Эффекты от реализации проектов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6577" y="1602388"/>
            <a:ext cx="35072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96000"/>
              <a:buFont typeface="Courier New" panose="02070309020205020404" pitchFamily="49" charset="0"/>
              <a:buChar char="o"/>
            </a:pPr>
            <a:r>
              <a:rPr lang="ru-RU" sz="1600" dirty="0"/>
              <a:t>модернизация систем теплоснабжения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96000"/>
              <a:buFont typeface="Courier New" panose="02070309020205020404" pitchFamily="49" charset="0"/>
              <a:buChar char="o"/>
            </a:pPr>
            <a:r>
              <a:rPr lang="ru-RU" sz="1600" dirty="0"/>
              <a:t>бесперебойное обеспечение теплоснабжением потребителей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96000"/>
              <a:buFont typeface="Courier New" panose="02070309020205020404" pitchFamily="49" charset="0"/>
              <a:buChar char="o"/>
            </a:pPr>
            <a:r>
              <a:rPr lang="ru-RU" sz="1600" dirty="0"/>
              <a:t>повышение качества предоставляемых услуг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96000"/>
              <a:buFont typeface="Courier New" panose="02070309020205020404" pitchFamily="49" charset="0"/>
              <a:buChar char="o"/>
            </a:pPr>
            <a:r>
              <a:rPr lang="ru-RU" sz="1600" dirty="0"/>
              <a:t>снижение потребления энергетических ресурсов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96000"/>
              <a:buFont typeface="Courier New" panose="02070309020205020404" pitchFamily="49" charset="0"/>
              <a:buChar char="o"/>
            </a:pPr>
            <a:r>
              <a:rPr lang="ru-RU" sz="1600" dirty="0"/>
              <a:t>повышение энергетической эффективности систем теплоснабжения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6576" y="1001062"/>
            <a:ext cx="353451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 lang="en-US" sz="2000" b="1" i="0" u="none" strike="noStrike" kern="1200" spc="-5" baseline="0">
                <a:solidFill>
                  <a:prstClr val="black"/>
                </a:solidFill>
                <a:latin typeface="Franklin Gothic Medium"/>
                <a:ea typeface="+mj-ea"/>
                <a:cs typeface="Franklin Gothic Medium"/>
              </a:defRPr>
            </a:pPr>
            <a:r>
              <a:rPr lang="ru-RU" sz="2400" b="1" spc="-5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"/>
                <a:cs typeface="Franklin Gothic Medium"/>
              </a:rPr>
              <a:t>Теплоснабжение </a:t>
            </a:r>
            <a:endParaRPr lang="ru-RU" b="1" spc="-5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Medium"/>
              <a:cs typeface="Franklin Gothic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1007664"/>
            <a:ext cx="492021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 lang="en-US" sz="2000" b="1" i="0" u="none" strike="noStrike" kern="1200" spc="-5" baseline="0">
                <a:solidFill>
                  <a:prstClr val="black"/>
                </a:solidFill>
                <a:latin typeface="Franklin Gothic Medium"/>
                <a:ea typeface="+mj-ea"/>
                <a:cs typeface="Franklin Gothic Medium"/>
              </a:defRPr>
            </a:pPr>
            <a:r>
              <a:rPr lang="ru-RU" sz="2400" b="1" spc="-5" dirty="0">
                <a:ln w="1905"/>
                <a:solidFill>
                  <a:srgbClr val="4F81BD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"/>
                <a:cs typeface="Franklin Gothic Medium"/>
              </a:rPr>
              <a:t>Водоснабжение и водоотведение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43400" y="1478512"/>
            <a:ext cx="470506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6000"/>
              <a:buFont typeface="Courier New" panose="02070309020205020404" pitchFamily="49" charset="0"/>
              <a:buChar char="o"/>
            </a:pPr>
            <a:r>
              <a:rPr lang="ru-RU" sz="1600" dirty="0"/>
              <a:t>Ограничение роста тарифов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6000"/>
              <a:buFont typeface="Courier New" panose="02070309020205020404" pitchFamily="49" charset="0"/>
              <a:buChar char="o"/>
            </a:pPr>
            <a:r>
              <a:rPr lang="ru-RU" sz="1600" dirty="0"/>
              <a:t>Возможность подключения к централизованной системе водоотведения новых потребителей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6000"/>
              <a:buFont typeface="Courier New" panose="02070309020205020404" pitchFamily="49" charset="0"/>
              <a:buChar char="o"/>
            </a:pPr>
            <a:r>
              <a:rPr lang="ru-RU" sz="1600" dirty="0"/>
              <a:t>Повышение надежности системы водоотведения, качества предоставляемых услуг и снижение вредных сбросов в реки Московской области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6000"/>
              <a:buFont typeface="Courier New" panose="02070309020205020404" pitchFamily="49" charset="0"/>
              <a:buChar char="o"/>
            </a:pPr>
            <a:r>
              <a:rPr lang="ru-RU" sz="1600" dirty="0"/>
              <a:t>Сокращение санитарной зоны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6000"/>
              <a:buFont typeface="Courier New" panose="02070309020205020404" pitchFamily="49" charset="0"/>
              <a:buChar char="o"/>
            </a:pPr>
            <a:r>
              <a:rPr lang="ru-RU" sz="1600" dirty="0"/>
              <a:t>Снижение удельного расхода электроэнергии более чем на 40% на 1 </a:t>
            </a:r>
            <a:r>
              <a:rPr lang="ru-RU" sz="1600" dirty="0" err="1"/>
              <a:t>кВт.ч</a:t>
            </a:r>
            <a:r>
              <a:rPr lang="ru-RU" sz="1600" dirty="0"/>
              <a:t>./куб.м.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6000"/>
              <a:buFont typeface="Courier New" panose="02070309020205020404" pitchFamily="49" charset="0"/>
              <a:buChar char="o"/>
            </a:pPr>
            <a:r>
              <a:rPr lang="ru-RU" sz="1600" dirty="0"/>
              <a:t>Сохранение и повышение инвестиционной привлекательности муниципального образования для предприятий бизнеса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6000"/>
              <a:buFont typeface="Courier New" panose="02070309020205020404" pitchFamily="49" charset="0"/>
              <a:buChar char="o"/>
            </a:pPr>
            <a:r>
              <a:rPr lang="ru-RU" sz="1600" dirty="0"/>
              <a:t>Обеспечение возможности осуществления активной застройки и ввода в эксплуатацию МКД и промышленных объектов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191000" y="1219200"/>
            <a:ext cx="0" cy="5007592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97808" y="1524000"/>
            <a:ext cx="899160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2"/>
          <p:cNvSpPr txBox="1"/>
          <p:nvPr/>
        </p:nvSpPr>
        <p:spPr>
          <a:xfrm>
            <a:off x="8610600" y="184658"/>
            <a:ext cx="3003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u="sng" dirty="0" smtClean="0">
                <a:solidFill>
                  <a:srgbClr val="FF9900"/>
                </a:solidFill>
                <a:latin typeface="Franklin Gothic Demi"/>
                <a:cs typeface="Franklin Gothic Demi"/>
              </a:rPr>
              <a:t>26</a:t>
            </a:r>
            <a:endParaRPr lang="ru-RU" sz="1400" b="1" u="sng" dirty="0">
              <a:solidFill>
                <a:srgbClr val="FF9900"/>
              </a:solidFill>
              <a:latin typeface="Franklin Gothic Demi"/>
              <a:cs typeface="Franklin Gothic Demi"/>
            </a:endParaRPr>
          </a:p>
        </p:txBody>
      </p:sp>
    </p:spTree>
    <p:extLst>
      <p:ext uri="{BB962C8B-B14F-4D97-AF65-F5344CB8AC3E}">
        <p14:creationId xmlns:p14="http://schemas.microsoft.com/office/powerpoint/2010/main" val="28688386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allAtOnce"/>
      <p:bldP spid="12" grpId="0" build="allAtOnce"/>
      <p:bldP spid="1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0"/>
          <p:cNvGrpSpPr/>
          <p:nvPr/>
        </p:nvGrpSpPr>
        <p:grpSpPr>
          <a:xfrm>
            <a:off x="260499" y="359392"/>
            <a:ext cx="8883501" cy="6300010"/>
            <a:chOff x="260499" y="434952"/>
            <a:chExt cx="8883501" cy="6226366"/>
          </a:xfrm>
        </p:grpSpPr>
        <p:sp>
          <p:nvSpPr>
            <p:cNvPr id="52" name="TextBox 51"/>
            <p:cNvSpPr txBox="1"/>
            <p:nvPr/>
          </p:nvSpPr>
          <p:spPr>
            <a:xfrm>
              <a:off x="609600" y="6384581"/>
              <a:ext cx="1475776" cy="258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1100" dirty="0">
                <a:latin typeface="Franklin Gothic Medium"/>
                <a:ea typeface="+mj-ea"/>
                <a:cs typeface="Franklin Gothic Medium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60499" y="434952"/>
              <a:ext cx="304800" cy="304800"/>
            </a:xfrm>
            <a:prstGeom prst="rect">
              <a:avLst/>
            </a:prstGeom>
            <a:noFill/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1981200" y="6661318"/>
              <a:ext cx="7162800" cy="0"/>
            </a:xfrm>
            <a:prstGeom prst="line">
              <a:avLst/>
            </a:prstGeom>
            <a:ln w="698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0000">
                    <a:srgbClr val="FFC000"/>
                  </a:gs>
                  <a:gs pos="100000">
                    <a:srgbClr val="FF4215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Скругленный прямоугольник 25"/>
          <p:cNvSpPr/>
          <p:nvPr/>
        </p:nvSpPr>
        <p:spPr>
          <a:xfrm>
            <a:off x="623137" y="274354"/>
            <a:ext cx="8083589" cy="86409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600" b="1" dirty="0">
                <a:latin typeface="Franklin Gothic Medium"/>
                <a:ea typeface="+mj-ea"/>
                <a:cs typeface="Franklin Gothic Medium"/>
              </a:rPr>
              <a:t>ДОСТУПНОСТЬ ИНЖЕНЕРНОЙ ИНФРАСТРУКТУРЫ</a:t>
            </a:r>
          </a:p>
          <a:p>
            <a:pPr eaLnBrk="1" hangingPunct="1">
              <a:defRPr/>
            </a:pPr>
            <a:r>
              <a:rPr lang="ru-RU" altLang="ru-RU" sz="2400" b="1" dirty="0">
                <a:latin typeface="Franklin Gothic Medium"/>
                <a:ea typeface="+mj-ea"/>
                <a:cs typeface="Franklin Gothic Medium"/>
              </a:rPr>
              <a:t>Технологическое присоединение</a:t>
            </a:r>
          </a:p>
        </p:txBody>
      </p:sp>
      <p:sp>
        <p:nvSpPr>
          <p:cNvPr id="9" name="object 2"/>
          <p:cNvSpPr txBox="1"/>
          <p:nvPr/>
        </p:nvSpPr>
        <p:spPr>
          <a:xfrm>
            <a:off x="8610600" y="184658"/>
            <a:ext cx="3003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u="sng" dirty="0" smtClean="0">
                <a:solidFill>
                  <a:srgbClr val="FF9900"/>
                </a:solidFill>
                <a:latin typeface="Franklin Gothic Demi"/>
                <a:cs typeface="Franklin Gothic Demi"/>
              </a:rPr>
              <a:t>27</a:t>
            </a:r>
            <a:endParaRPr lang="ru-RU" sz="1400" b="1" u="sng" dirty="0">
              <a:solidFill>
                <a:srgbClr val="FF9900"/>
              </a:solidFill>
              <a:latin typeface="Franklin Gothic Demi"/>
              <a:cs typeface="Franklin Gothic Demi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60499" y="1353408"/>
            <a:ext cx="8883501" cy="4887204"/>
            <a:chOff x="260499" y="1066800"/>
            <a:chExt cx="8883501" cy="4887204"/>
          </a:xfrm>
        </p:grpSpPr>
        <p:pic>
          <p:nvPicPr>
            <p:cNvPr id="2050" name="Picture 2" descr="C:\Users\KapranovaDA\Desktop\рф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12000"/>
            </a:blip>
            <a:srcRect/>
            <a:stretch>
              <a:fillRect/>
            </a:stretch>
          </p:blipFill>
          <p:spPr bwMode="auto">
            <a:xfrm>
              <a:off x="747481" y="1066800"/>
              <a:ext cx="8396519" cy="4887204"/>
            </a:xfrm>
            <a:prstGeom prst="rect">
              <a:avLst/>
            </a:prstGeom>
            <a:noFill/>
          </p:spPr>
        </p:pic>
        <p:grpSp>
          <p:nvGrpSpPr>
            <p:cNvPr id="22" name="Группа 21"/>
            <p:cNvGrpSpPr/>
            <p:nvPr/>
          </p:nvGrpSpPr>
          <p:grpSpPr>
            <a:xfrm>
              <a:off x="260499" y="1536613"/>
              <a:ext cx="2743200" cy="2592324"/>
              <a:chOff x="260499" y="1536613"/>
              <a:chExt cx="2743200" cy="2592324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1600200" y="2209800"/>
                <a:ext cx="0" cy="1828800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H="1" flipV="1">
                <a:off x="533400" y="2819400"/>
                <a:ext cx="1066800" cy="1219200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V="1">
                <a:off x="1600200" y="3657600"/>
                <a:ext cx="457200" cy="381000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H="1" flipV="1">
                <a:off x="1143000" y="2819400"/>
                <a:ext cx="457200" cy="1219200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V="1">
                <a:off x="1600200" y="3352800"/>
                <a:ext cx="304800" cy="685800"/>
              </a:xfrm>
              <a:prstGeom prst="line">
                <a:avLst/>
              </a:prstGeom>
              <a:ln w="15875">
                <a:solidFill>
                  <a:schemeClr val="bg1">
                    <a:lumMod val="6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Овал 33"/>
              <p:cNvSpPr/>
              <p:nvPr/>
            </p:nvSpPr>
            <p:spPr>
              <a:xfrm>
                <a:off x="1524000" y="3886200"/>
                <a:ext cx="152400" cy="152400"/>
              </a:xfrm>
              <a:prstGeom prst="ellipse">
                <a:avLst/>
              </a:prstGeom>
              <a:solidFill>
                <a:srgbClr val="FF6600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Picture 2" descr="C:\Users\KapranovaDA\Desktop\Капранова Д.А\Конгрессно-выставочная деятельность\Презентации в работе\Картинки для презентаций\Russia_Moscow_oblast_location_map.svg (9) - копия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lumMod val="75000"/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 bwMode="auto">
              <a:xfrm>
                <a:off x="260499" y="1536613"/>
                <a:ext cx="2743200" cy="259232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533400" y="2590800"/>
                <a:ext cx="2454646" cy="400110"/>
              </a:xfrm>
              <a:prstGeom prst="rect">
                <a:avLst/>
              </a:prstGeom>
              <a:solidFill>
                <a:schemeClr val="bg1">
                  <a:alpha val="77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ru-RU" sz="2000" b="1" i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Book" pitchFamily="34" charset="0"/>
                  </a:rPr>
                  <a:t>Московская область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667000" y="19050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DA4300"/>
                </a:solidFill>
                <a:latin typeface="Franklin Gothic Book" pitchFamily="34" charset="0"/>
              </a:rPr>
              <a:t>МФЦ</a:t>
            </a:r>
            <a:r>
              <a:rPr lang="ru-RU" sz="2400" dirty="0">
                <a:latin typeface="Franklin Gothic Book" pitchFamily="34" charset="0"/>
              </a:rPr>
              <a:t> – единое окно для подачи документов на технологическое присоединение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4572000"/>
            <a:ext cx="8001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b="1" dirty="0">
                <a:solidFill>
                  <a:srgbClr val="DA4300"/>
                </a:solidFill>
                <a:latin typeface="Franklin Gothic Book" pitchFamily="34" charset="0"/>
              </a:rPr>
              <a:t>Единый оператор (Государственное казенное учреждение) </a:t>
            </a:r>
            <a:r>
              <a:rPr lang="ru-RU" sz="2300" dirty="0">
                <a:latin typeface="Franklin Gothic Book" pitchFamily="34" charset="0"/>
              </a:rPr>
              <a:t>– осуществляет контроль за исполнением законодательства в сфере технологического присоединение к сетям инженерной инфраструктуры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5800" y="1143000"/>
            <a:ext cx="8458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DA4300"/>
                </a:solidFill>
                <a:latin typeface="Franklin Gothic Book" pitchFamily="34" charset="0"/>
              </a:rPr>
              <a:t>Создание единого центра развития коммунальной инфраструктуры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1" grpId="0" build="allAtOnce"/>
      <p:bldP spid="10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0"/>
          <p:cNvGrpSpPr/>
          <p:nvPr/>
        </p:nvGrpSpPr>
        <p:grpSpPr>
          <a:xfrm>
            <a:off x="260499" y="359392"/>
            <a:ext cx="8883501" cy="6300010"/>
            <a:chOff x="260499" y="434952"/>
            <a:chExt cx="8883501" cy="6226366"/>
          </a:xfrm>
        </p:grpSpPr>
        <p:sp>
          <p:nvSpPr>
            <p:cNvPr id="52" name="TextBox 51"/>
            <p:cNvSpPr txBox="1"/>
            <p:nvPr/>
          </p:nvSpPr>
          <p:spPr>
            <a:xfrm>
              <a:off x="609600" y="6384581"/>
              <a:ext cx="1475776" cy="258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1100" dirty="0">
                <a:latin typeface="Franklin Gothic Medium"/>
                <a:ea typeface="+mj-ea"/>
                <a:cs typeface="Franklin Gothic Medium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60499" y="434952"/>
              <a:ext cx="304800" cy="304800"/>
            </a:xfrm>
            <a:prstGeom prst="rect">
              <a:avLst/>
            </a:prstGeom>
            <a:noFill/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1981200" y="6661318"/>
              <a:ext cx="7162800" cy="0"/>
            </a:xfrm>
            <a:prstGeom prst="line">
              <a:avLst/>
            </a:prstGeom>
            <a:ln w="698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0000">
                    <a:srgbClr val="FFC000"/>
                  </a:gs>
                  <a:gs pos="100000">
                    <a:srgbClr val="FF4215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Скругленный прямоугольник 25"/>
          <p:cNvSpPr/>
          <p:nvPr/>
        </p:nvSpPr>
        <p:spPr>
          <a:xfrm>
            <a:off x="685800" y="75688"/>
            <a:ext cx="8083589" cy="86409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dirty="0">
                <a:latin typeface="Franklin Gothic Medium"/>
                <a:ea typeface="+mj-ea"/>
                <a:cs typeface="Franklin Gothic Medium"/>
              </a:rPr>
              <a:t>Технологическое присоединение</a:t>
            </a:r>
          </a:p>
        </p:txBody>
      </p:sp>
      <p:sp>
        <p:nvSpPr>
          <p:cNvPr id="10" name="object 2"/>
          <p:cNvSpPr txBox="1"/>
          <p:nvPr/>
        </p:nvSpPr>
        <p:spPr>
          <a:xfrm>
            <a:off x="8610600" y="184658"/>
            <a:ext cx="3003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u="sng" dirty="0" smtClean="0">
                <a:solidFill>
                  <a:srgbClr val="FF9900"/>
                </a:solidFill>
                <a:latin typeface="Franklin Gothic Demi"/>
                <a:cs typeface="Franklin Gothic Demi"/>
              </a:rPr>
              <a:t>28</a:t>
            </a:r>
            <a:endParaRPr lang="ru-RU" sz="1400" b="1" u="sng" dirty="0">
              <a:solidFill>
                <a:srgbClr val="FF9900"/>
              </a:solidFill>
              <a:latin typeface="Franklin Gothic Demi"/>
              <a:cs typeface="Franklin Gothic Dem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6744" y="710824"/>
            <a:ext cx="8645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DA4300"/>
                </a:solidFill>
                <a:latin typeface="Franklin Gothic Book" pitchFamily="34" charset="0"/>
              </a:rPr>
              <a:t>Преимущества для инвестора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058400" y="1676400"/>
            <a:ext cx="49530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100" dirty="0">
              <a:latin typeface="Franklin Gothic Book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sz="1000" dirty="0">
              <a:latin typeface="Franklin Gothic Book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ru-RU" sz="1000" dirty="0">
              <a:latin typeface="Franklin Gothic Book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79696" y="1403440"/>
            <a:ext cx="4087504" cy="932178"/>
            <a:chOff x="179696" y="1690048"/>
            <a:chExt cx="3839568" cy="932178"/>
          </a:xfrm>
        </p:grpSpPr>
        <p:sp>
          <p:nvSpPr>
            <p:cNvPr id="13" name="object 5"/>
            <p:cNvSpPr/>
            <p:nvPr/>
          </p:nvSpPr>
          <p:spPr>
            <a:xfrm>
              <a:off x="179696" y="1766248"/>
              <a:ext cx="307975" cy="280438"/>
            </a:xfrm>
            <a:custGeom>
              <a:avLst/>
              <a:gdLst/>
              <a:ahLst/>
              <a:cxnLst/>
              <a:rect l="l" t="t" r="r" b="b"/>
              <a:pathLst>
                <a:path w="365125" h="365125">
                  <a:moveTo>
                    <a:pt x="0" y="365125"/>
                  </a:moveTo>
                  <a:lnTo>
                    <a:pt x="365125" y="365125"/>
                  </a:lnTo>
                  <a:lnTo>
                    <a:pt x="365125" y="0"/>
                  </a:lnTo>
                  <a:lnTo>
                    <a:pt x="0" y="0"/>
                  </a:lnTo>
                  <a:lnTo>
                    <a:pt x="0" y="365125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dirty="0"/>
                <a:t>1</a:t>
              </a:r>
              <a:endParaRPr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37864" y="1690048"/>
              <a:ext cx="3581400" cy="9321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07000"/>
                </a:lnSpc>
                <a:spcAft>
                  <a:spcPts val="0"/>
                </a:spcAft>
              </a:pPr>
              <a:r>
                <a:rPr lang="ru-RU" sz="1700" dirty="0">
                  <a:latin typeface="Franklin Gothic Book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Введение единых требований и процедур размещения заявки на ТУ;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160360" y="2146104"/>
            <a:ext cx="4011304" cy="615553"/>
            <a:chOff x="160360" y="2432712"/>
            <a:chExt cx="4011304" cy="615553"/>
          </a:xfrm>
        </p:grpSpPr>
        <p:sp>
          <p:nvSpPr>
            <p:cNvPr id="14" name="object 6"/>
            <p:cNvSpPr/>
            <p:nvPr/>
          </p:nvSpPr>
          <p:spPr>
            <a:xfrm>
              <a:off x="166048" y="2514600"/>
              <a:ext cx="307975" cy="279463"/>
            </a:xfrm>
            <a:custGeom>
              <a:avLst/>
              <a:gdLst/>
              <a:ahLst/>
              <a:cxnLst/>
              <a:rect l="l" t="t" r="r" b="b"/>
              <a:pathLst>
                <a:path w="365125" h="363855">
                  <a:moveTo>
                    <a:pt x="0" y="363537"/>
                  </a:moveTo>
                  <a:lnTo>
                    <a:pt x="365125" y="363537"/>
                  </a:lnTo>
                  <a:lnTo>
                    <a:pt x="365125" y="0"/>
                  </a:lnTo>
                  <a:lnTo>
                    <a:pt x="0" y="0"/>
                  </a:lnTo>
                  <a:lnTo>
                    <a:pt x="0" y="363537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160360" y="2432712"/>
              <a:ext cx="4011304" cy="615553"/>
              <a:chOff x="160360" y="2432712"/>
              <a:chExt cx="4011304" cy="615553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160360" y="2460008"/>
                <a:ext cx="3016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dirty="0"/>
                  <a:t>2</a:t>
                </a: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437864" y="2432712"/>
                <a:ext cx="3733800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DA4300"/>
                  </a:buClr>
                </a:pPr>
                <a:r>
                  <a:rPr lang="ru-RU" sz="1700" dirty="0">
                    <a:latin typeface="Franklin Gothic Book" pitchFamily="34" charset="0"/>
                  </a:rPr>
                  <a:t>Единая политика развития коммунальной инфраструктуры;</a:t>
                </a:r>
              </a:p>
            </p:txBody>
          </p:sp>
        </p:grpSp>
      </p:grpSp>
      <p:grpSp>
        <p:nvGrpSpPr>
          <p:cNvPr id="71" name="Группа 70"/>
          <p:cNvGrpSpPr/>
          <p:nvPr/>
        </p:nvGrpSpPr>
        <p:grpSpPr>
          <a:xfrm>
            <a:off x="166048" y="2845552"/>
            <a:ext cx="4095464" cy="912366"/>
            <a:chOff x="166048" y="3132160"/>
            <a:chExt cx="4095464" cy="912366"/>
          </a:xfrm>
        </p:grpSpPr>
        <p:sp>
          <p:nvSpPr>
            <p:cNvPr id="15" name="object 7"/>
            <p:cNvSpPr/>
            <p:nvPr/>
          </p:nvSpPr>
          <p:spPr>
            <a:xfrm>
              <a:off x="166048" y="3200400"/>
              <a:ext cx="307975" cy="279463"/>
            </a:xfrm>
            <a:custGeom>
              <a:avLst/>
              <a:gdLst/>
              <a:ahLst/>
              <a:cxnLst/>
              <a:rect l="l" t="t" r="r" b="b"/>
              <a:pathLst>
                <a:path w="365125" h="363855">
                  <a:moveTo>
                    <a:pt x="0" y="363537"/>
                  </a:moveTo>
                  <a:lnTo>
                    <a:pt x="365125" y="363537"/>
                  </a:lnTo>
                  <a:lnTo>
                    <a:pt x="365125" y="0"/>
                  </a:lnTo>
                  <a:lnTo>
                    <a:pt x="0" y="0"/>
                  </a:lnTo>
                  <a:lnTo>
                    <a:pt x="0" y="363537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166048" y="3132160"/>
              <a:ext cx="4095464" cy="912366"/>
              <a:chOff x="166048" y="3132160"/>
              <a:chExt cx="4095464" cy="912366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166048" y="3159456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dirty="0"/>
                  <a:t>3</a:t>
                </a: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451512" y="3132160"/>
                <a:ext cx="3810000" cy="912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ru-RU" sz="1700" dirty="0">
                    <a:latin typeface="Franklin Gothic Book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Контроль за соблюдением сроков и процедур получения ТУ со стороны Правительства Московской области.</a:t>
                </a:r>
              </a:p>
            </p:txBody>
          </p:sp>
        </p:grpSp>
      </p:grpSp>
      <p:grpSp>
        <p:nvGrpSpPr>
          <p:cNvPr id="64" name="Группа 63"/>
          <p:cNvGrpSpPr/>
          <p:nvPr/>
        </p:nvGrpSpPr>
        <p:grpSpPr>
          <a:xfrm>
            <a:off x="166048" y="3773600"/>
            <a:ext cx="4101152" cy="652230"/>
            <a:chOff x="166048" y="4060208"/>
            <a:chExt cx="4101152" cy="652230"/>
          </a:xfrm>
        </p:grpSpPr>
        <p:sp>
          <p:nvSpPr>
            <p:cNvPr id="16" name="object 8"/>
            <p:cNvSpPr/>
            <p:nvPr/>
          </p:nvSpPr>
          <p:spPr>
            <a:xfrm>
              <a:off x="179696" y="4128448"/>
              <a:ext cx="307975" cy="280438"/>
            </a:xfrm>
            <a:custGeom>
              <a:avLst/>
              <a:gdLst/>
              <a:ahLst/>
              <a:cxnLst/>
              <a:rect l="l" t="t" r="r" b="b"/>
              <a:pathLst>
                <a:path w="365125" h="365125">
                  <a:moveTo>
                    <a:pt x="0" y="365125"/>
                  </a:moveTo>
                  <a:lnTo>
                    <a:pt x="365125" y="365125"/>
                  </a:lnTo>
                  <a:lnTo>
                    <a:pt x="365125" y="0"/>
                  </a:lnTo>
                  <a:lnTo>
                    <a:pt x="0" y="0"/>
                  </a:lnTo>
                  <a:lnTo>
                    <a:pt x="0" y="36512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2" name="Группа 41"/>
            <p:cNvGrpSpPr/>
            <p:nvPr/>
          </p:nvGrpSpPr>
          <p:grpSpPr>
            <a:xfrm>
              <a:off x="166048" y="4060208"/>
              <a:ext cx="4101152" cy="652230"/>
              <a:chOff x="166048" y="4060208"/>
              <a:chExt cx="4101152" cy="652230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166048" y="4073856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dirty="0"/>
                  <a:t>4</a:t>
                </a: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37864" y="4060208"/>
                <a:ext cx="3829336" cy="652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ru-RU" sz="1700" dirty="0">
                    <a:latin typeface="Franklin Gothic Book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Удобство подачи заявки в режиме одного окна;</a:t>
                </a:r>
              </a:p>
            </p:txBody>
          </p:sp>
        </p:grpSp>
      </p:grpSp>
      <p:grpSp>
        <p:nvGrpSpPr>
          <p:cNvPr id="72" name="Группа 71"/>
          <p:cNvGrpSpPr/>
          <p:nvPr/>
        </p:nvGrpSpPr>
        <p:grpSpPr>
          <a:xfrm>
            <a:off x="166048" y="4418456"/>
            <a:ext cx="4005616" cy="652230"/>
            <a:chOff x="166048" y="4705064"/>
            <a:chExt cx="4005616" cy="652230"/>
          </a:xfrm>
        </p:grpSpPr>
        <p:sp>
          <p:nvSpPr>
            <p:cNvPr id="17" name="object 9"/>
            <p:cNvSpPr/>
            <p:nvPr/>
          </p:nvSpPr>
          <p:spPr>
            <a:xfrm>
              <a:off x="179696" y="4794912"/>
              <a:ext cx="307975" cy="279463"/>
            </a:xfrm>
            <a:custGeom>
              <a:avLst/>
              <a:gdLst/>
              <a:ahLst/>
              <a:cxnLst/>
              <a:rect l="l" t="t" r="r" b="b"/>
              <a:pathLst>
                <a:path w="365125" h="363854">
                  <a:moveTo>
                    <a:pt x="0" y="363537"/>
                  </a:moveTo>
                  <a:lnTo>
                    <a:pt x="365125" y="363537"/>
                  </a:lnTo>
                  <a:lnTo>
                    <a:pt x="365125" y="0"/>
                  </a:lnTo>
                  <a:lnTo>
                    <a:pt x="0" y="0"/>
                  </a:lnTo>
                  <a:lnTo>
                    <a:pt x="0" y="363537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166048" y="4705064"/>
              <a:ext cx="4005616" cy="652230"/>
              <a:chOff x="166048" y="4705064"/>
              <a:chExt cx="4005616" cy="652230"/>
            </a:xfrm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166048" y="4738048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dirty="0"/>
                  <a:t>5</a:t>
                </a: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437864" y="4705064"/>
                <a:ext cx="3733800" cy="652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sz="1700" dirty="0">
                    <a:latin typeface="Franklin Gothic Book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Обязательность проверки выданных ТУ  на избыточность со стороны МО;</a:t>
                </a:r>
              </a:p>
            </p:txBody>
          </p:sp>
        </p:grpSp>
      </p:grpSp>
      <p:grpSp>
        <p:nvGrpSpPr>
          <p:cNvPr id="47" name="Группа 46"/>
          <p:cNvGrpSpPr/>
          <p:nvPr/>
        </p:nvGrpSpPr>
        <p:grpSpPr>
          <a:xfrm>
            <a:off x="166048" y="5028056"/>
            <a:ext cx="3872552" cy="615553"/>
            <a:chOff x="166048" y="5314664"/>
            <a:chExt cx="3872552" cy="615553"/>
          </a:xfrm>
        </p:grpSpPr>
        <p:sp>
          <p:nvSpPr>
            <p:cNvPr id="37" name="object 10"/>
            <p:cNvSpPr/>
            <p:nvPr/>
          </p:nvSpPr>
          <p:spPr>
            <a:xfrm>
              <a:off x="174008" y="5410200"/>
              <a:ext cx="307975" cy="279463"/>
            </a:xfrm>
            <a:custGeom>
              <a:avLst/>
              <a:gdLst/>
              <a:ahLst/>
              <a:cxnLst/>
              <a:rect l="l" t="t" r="r" b="b"/>
              <a:pathLst>
                <a:path w="365125" h="363854">
                  <a:moveTo>
                    <a:pt x="0" y="363537"/>
                  </a:moveTo>
                  <a:lnTo>
                    <a:pt x="365125" y="363537"/>
                  </a:lnTo>
                  <a:lnTo>
                    <a:pt x="365125" y="0"/>
                  </a:lnTo>
                  <a:lnTo>
                    <a:pt x="0" y="0"/>
                  </a:lnTo>
                  <a:lnTo>
                    <a:pt x="0" y="363537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166048" y="5314664"/>
              <a:ext cx="3872552" cy="615553"/>
              <a:chOff x="166048" y="5314664"/>
              <a:chExt cx="3872552" cy="615553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457200" y="5314664"/>
                <a:ext cx="3581400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700" dirty="0">
                    <a:latin typeface="Franklin Gothic Book" pitchFamily="34" charset="0"/>
                  </a:rPr>
                  <a:t>Автоматизированный контроль соблюдения сроков;</a:t>
                </a:r>
                <a:endParaRPr lang="ru-RU" sz="1700" dirty="0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166048" y="5355608"/>
                <a:ext cx="301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dirty="0"/>
                  <a:t>6</a:t>
                </a:r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4531056" y="1411400"/>
            <a:ext cx="4474192" cy="615553"/>
            <a:chOff x="4531056" y="1698008"/>
            <a:chExt cx="4474192" cy="615553"/>
          </a:xfrm>
        </p:grpSpPr>
        <p:sp>
          <p:nvSpPr>
            <p:cNvPr id="46" name="object 11"/>
            <p:cNvSpPr/>
            <p:nvPr/>
          </p:nvSpPr>
          <p:spPr>
            <a:xfrm>
              <a:off x="4531056" y="1801504"/>
              <a:ext cx="307975" cy="279463"/>
            </a:xfrm>
            <a:custGeom>
              <a:avLst/>
              <a:gdLst/>
              <a:ahLst/>
              <a:cxnLst/>
              <a:rect l="l" t="t" r="r" b="b"/>
              <a:pathLst>
                <a:path w="365125" h="363854">
                  <a:moveTo>
                    <a:pt x="0" y="363537"/>
                  </a:moveTo>
                  <a:lnTo>
                    <a:pt x="365125" y="363537"/>
                  </a:lnTo>
                  <a:lnTo>
                    <a:pt x="365125" y="0"/>
                  </a:lnTo>
                  <a:lnTo>
                    <a:pt x="0" y="0"/>
                  </a:lnTo>
                  <a:lnTo>
                    <a:pt x="0" y="363537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7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4814248" y="1698008"/>
              <a:ext cx="419100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700" dirty="0">
                  <a:latin typeface="Franklin Gothic Book" pitchFamily="34" charset="0"/>
                </a:rPr>
                <a:t>Единый реестр технических условий на территории региона; </a:t>
              </a:r>
              <a:endParaRPr lang="ru-RU" sz="1700" dirty="0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4523096" y="2132456"/>
            <a:ext cx="4392304" cy="932178"/>
            <a:chOff x="4523096" y="2419064"/>
            <a:chExt cx="4392304" cy="932178"/>
          </a:xfrm>
        </p:grpSpPr>
        <p:sp>
          <p:nvSpPr>
            <p:cNvPr id="49" name="object 10"/>
            <p:cNvSpPr/>
            <p:nvPr/>
          </p:nvSpPr>
          <p:spPr>
            <a:xfrm>
              <a:off x="4523096" y="2514600"/>
              <a:ext cx="307975" cy="279463"/>
            </a:xfrm>
            <a:custGeom>
              <a:avLst/>
              <a:gdLst/>
              <a:ahLst/>
              <a:cxnLst/>
              <a:rect l="l" t="t" r="r" b="b"/>
              <a:pathLst>
                <a:path w="365125" h="363854">
                  <a:moveTo>
                    <a:pt x="0" y="363537"/>
                  </a:moveTo>
                  <a:lnTo>
                    <a:pt x="365125" y="363537"/>
                  </a:lnTo>
                  <a:lnTo>
                    <a:pt x="365125" y="0"/>
                  </a:lnTo>
                  <a:lnTo>
                    <a:pt x="0" y="0"/>
                  </a:lnTo>
                  <a:lnTo>
                    <a:pt x="0" y="363537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dirty="0"/>
                <a:t>8</a:t>
              </a:r>
              <a:endParaRPr dirty="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4794912" y="2419064"/>
              <a:ext cx="4120488" cy="9321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07000"/>
                </a:lnSpc>
                <a:spcAft>
                  <a:spcPts val="0"/>
                </a:spcAft>
              </a:pPr>
              <a:r>
                <a:rPr lang="ru-RU" sz="1700" dirty="0">
                  <a:latin typeface="Franklin Gothic Book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Сокращение сроков получения договора техприсоединения с утвержденной и проверенной стоимостью;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509448" y="3074152"/>
            <a:ext cx="4482152" cy="1772024"/>
            <a:chOff x="4509448" y="3360760"/>
            <a:chExt cx="4482152" cy="1772024"/>
          </a:xfrm>
        </p:grpSpPr>
        <p:sp>
          <p:nvSpPr>
            <p:cNvPr id="56" name="object 11"/>
            <p:cNvSpPr/>
            <p:nvPr/>
          </p:nvSpPr>
          <p:spPr>
            <a:xfrm>
              <a:off x="4509448" y="3429000"/>
              <a:ext cx="307975" cy="279463"/>
            </a:xfrm>
            <a:custGeom>
              <a:avLst/>
              <a:gdLst/>
              <a:ahLst/>
              <a:cxnLst/>
              <a:rect l="l" t="t" r="r" b="b"/>
              <a:pathLst>
                <a:path w="365125" h="363854">
                  <a:moveTo>
                    <a:pt x="0" y="363537"/>
                  </a:moveTo>
                  <a:lnTo>
                    <a:pt x="365125" y="363537"/>
                  </a:lnTo>
                  <a:lnTo>
                    <a:pt x="365125" y="0"/>
                  </a:lnTo>
                  <a:lnTo>
                    <a:pt x="0" y="0"/>
                  </a:lnTo>
                  <a:lnTo>
                    <a:pt x="0" y="3635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dirty="0"/>
                <a:t>9</a:t>
              </a:r>
              <a:endParaRPr dirty="0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4786952" y="3360760"/>
              <a:ext cx="4204648" cy="1772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07000"/>
                </a:lnSpc>
                <a:spcAft>
                  <a:spcPts val="0"/>
                </a:spcAft>
              </a:pPr>
              <a:r>
                <a:rPr lang="ru-RU" sz="1700" dirty="0">
                  <a:latin typeface="Franklin Gothic Book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Возможность организации </a:t>
              </a:r>
              <a:r>
                <a:rPr lang="ru-RU" sz="1700" dirty="0" err="1">
                  <a:latin typeface="Franklin Gothic Book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онлайн-контроля</a:t>
              </a:r>
              <a:r>
                <a:rPr lang="ru-RU" sz="1700" dirty="0">
                  <a:latin typeface="Franklin Gothic Book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за прохождением этапов получения Договора со стоимостью техприсоединения в соответствии с регламентом (МФЦ – ГКУ – РСО – Комитет  по ценам и тарифам);</a:t>
              </a: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4440596" y="4842672"/>
            <a:ext cx="4551004" cy="1752211"/>
            <a:chOff x="112027" y="4060208"/>
            <a:chExt cx="4453438" cy="1752211"/>
          </a:xfrm>
        </p:grpSpPr>
        <p:sp>
          <p:nvSpPr>
            <p:cNvPr id="66" name="object 8"/>
            <p:cNvSpPr/>
            <p:nvPr/>
          </p:nvSpPr>
          <p:spPr>
            <a:xfrm>
              <a:off x="179696" y="4128448"/>
              <a:ext cx="307975" cy="280438"/>
            </a:xfrm>
            <a:custGeom>
              <a:avLst/>
              <a:gdLst/>
              <a:ahLst/>
              <a:cxnLst/>
              <a:rect l="l" t="t" r="r" b="b"/>
              <a:pathLst>
                <a:path w="365125" h="365125">
                  <a:moveTo>
                    <a:pt x="0" y="365125"/>
                  </a:moveTo>
                  <a:lnTo>
                    <a:pt x="365125" y="365125"/>
                  </a:lnTo>
                  <a:lnTo>
                    <a:pt x="365125" y="0"/>
                  </a:lnTo>
                  <a:lnTo>
                    <a:pt x="0" y="0"/>
                  </a:lnTo>
                  <a:lnTo>
                    <a:pt x="0" y="36512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7" name="Группа 41"/>
            <p:cNvGrpSpPr/>
            <p:nvPr/>
          </p:nvGrpSpPr>
          <p:grpSpPr>
            <a:xfrm>
              <a:off x="112027" y="4060208"/>
              <a:ext cx="4453438" cy="1752211"/>
              <a:chOff x="112027" y="4060208"/>
              <a:chExt cx="4453438" cy="1752211"/>
            </a:xfrm>
          </p:grpSpPr>
          <p:sp>
            <p:nvSpPr>
              <p:cNvPr id="68" name="Прямоугольник 67"/>
              <p:cNvSpPr/>
              <p:nvPr/>
            </p:nvSpPr>
            <p:spPr>
              <a:xfrm>
                <a:off x="112027" y="4073856"/>
                <a:ext cx="409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dirty="0"/>
                  <a:t>10</a:t>
                </a: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37864" y="4060208"/>
                <a:ext cx="4127601" cy="1752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ru-RU" sz="1700" dirty="0">
                    <a:latin typeface="Franklin Gothic Book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Возможность организации </a:t>
                </a:r>
                <a:r>
                  <a:rPr lang="ru-RU" sz="1700" dirty="0" err="1">
                    <a:latin typeface="Franklin Gothic Book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онлайн-сервиса</a:t>
                </a:r>
                <a:r>
                  <a:rPr lang="ru-RU" sz="1700" dirty="0">
                    <a:latin typeface="Franklin Gothic Book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получения сведений о свободных мощностях вблизи земельного участка, с выдачей картинки участка, ближайших мест подключения и информации по свободным нагрузкам.</a:t>
                </a:r>
              </a:p>
            </p:txBody>
          </p:sp>
        </p:grp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0780" y="184658"/>
            <a:ext cx="1301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u="sng" dirty="0">
                <a:solidFill>
                  <a:srgbClr val="FF9900"/>
                </a:solidFill>
                <a:latin typeface="Franklin Gothic Demi"/>
                <a:cs typeface="Franklin Gothic Demi"/>
              </a:rPr>
              <a:t>2</a:t>
            </a:r>
            <a:endParaRPr sz="1400" dirty="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6803" y="233170"/>
            <a:ext cx="7670393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ct val="100000"/>
              </a:lnSpc>
            </a:pPr>
            <a:r>
              <a:rPr lang="ru-RU" dirty="0"/>
              <a:t>Московская область</a:t>
            </a:r>
            <a:br>
              <a:rPr lang="ru-RU" dirty="0"/>
            </a:br>
            <a:r>
              <a:rPr lang="ru-RU" sz="2400">
                <a:solidFill>
                  <a:schemeClr val="accent6">
                    <a:lumMod val="75000"/>
                  </a:schemeClr>
                </a:solidFill>
              </a:rPr>
              <a:t>Проблемы региона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0" y="1295400"/>
            <a:ext cx="4455260" cy="1600200"/>
            <a:chOff x="0" y="1295400"/>
            <a:chExt cx="4455260" cy="1600200"/>
          </a:xfrm>
        </p:grpSpPr>
        <p:pic>
          <p:nvPicPr>
            <p:cNvPr id="3077" name="Picture 5" descr="C:\Users\KapranovaDA\Desktop\industry-2883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295400"/>
              <a:ext cx="1600200" cy="1600200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1524000" y="1524000"/>
              <a:ext cx="29312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</a:rPr>
                <a:t>2452</a:t>
              </a:r>
              <a:r>
                <a:rPr lang="ru-RU" sz="3200" b="1" dirty="0">
                  <a:latin typeface="Franklin Gothic Book" pitchFamily="34" charset="0"/>
                </a:rPr>
                <a:t> </a:t>
              </a:r>
              <a:r>
                <a:rPr lang="ru-RU" dirty="0">
                  <a:latin typeface="Franklin Gothic Book" pitchFamily="34" charset="0"/>
                </a:rPr>
                <a:t>котельных, </a:t>
              </a:r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  <a:latin typeface="Franklin Gothic Book" pitchFamily="34" charset="0"/>
                </a:rPr>
                <a:t/>
              </a:r>
              <a:br>
                <a:rPr lang="ru-RU" b="1" dirty="0">
                  <a:solidFill>
                    <a:schemeClr val="accent1">
                      <a:lumMod val="75000"/>
                    </a:schemeClr>
                  </a:solidFill>
                  <a:latin typeface="Franklin Gothic Book" pitchFamily="34" charset="0"/>
                </a:rPr>
              </a:br>
              <a:r>
                <a:rPr lang="ru-RU" b="1" dirty="0">
                  <a:solidFill>
                    <a:srgbClr val="C00000"/>
                  </a:solidFill>
                  <a:latin typeface="Franklin Gothic Book" pitchFamily="34" charset="0"/>
                </a:rPr>
                <a:t>1,5 </a:t>
              </a:r>
              <a:r>
                <a:rPr lang="ru-RU" dirty="0">
                  <a:solidFill>
                    <a:srgbClr val="C00000"/>
                  </a:solidFill>
                  <a:latin typeface="Franklin Gothic Book" pitchFamily="34" charset="0"/>
                </a:rPr>
                <a:t>тыс. модернизация, 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495800" y="1447800"/>
            <a:ext cx="4495800" cy="1471208"/>
            <a:chOff x="4495800" y="1447800"/>
            <a:chExt cx="4495800" cy="1471208"/>
          </a:xfrm>
        </p:grpSpPr>
        <p:sp>
          <p:nvSpPr>
            <p:cNvPr id="26" name="TextBox 25"/>
            <p:cNvSpPr txBox="1"/>
            <p:nvPr/>
          </p:nvSpPr>
          <p:spPr>
            <a:xfrm>
              <a:off x="5638800" y="1595250"/>
              <a:ext cx="33528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</a:rPr>
                <a:t>2812</a:t>
              </a:r>
              <a:r>
                <a:rPr lang="ru-RU" b="1" dirty="0">
                  <a:latin typeface="Franklin Gothic Book" pitchFamily="34" charset="0"/>
                </a:rPr>
                <a:t>водозаборных узлов, </a:t>
              </a:r>
            </a:p>
            <a:p>
              <a:r>
                <a:rPr lang="ru-RU" b="1" dirty="0">
                  <a:solidFill>
                    <a:srgbClr val="C00000"/>
                  </a:solidFill>
                  <a:latin typeface="Franklin Gothic Book" pitchFamily="34" charset="0"/>
                </a:rPr>
                <a:t>1,8 </a:t>
              </a:r>
              <a:r>
                <a:rPr lang="ru-RU" dirty="0">
                  <a:solidFill>
                    <a:srgbClr val="C00000"/>
                  </a:solidFill>
                  <a:latin typeface="Franklin Gothic Book" pitchFamily="34" charset="0"/>
                </a:rPr>
                <a:t>тыс. модернизация, </a:t>
              </a: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5800" y="1447800"/>
              <a:ext cx="1181493" cy="1471208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419600" y="3048000"/>
            <a:ext cx="4531460" cy="1676400"/>
            <a:chOff x="4419600" y="3048000"/>
            <a:chExt cx="4531460" cy="1676400"/>
          </a:xfrm>
        </p:grpSpPr>
        <p:pic>
          <p:nvPicPr>
            <p:cNvPr id="3080" name="Picture 8" descr="C:\Users\KapranovaDA\Desktop\modulnaya-kanalizatsionno-nasosnaya-stantsiya-nasosnye-stantsii-80075-larg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9600" y="3048000"/>
              <a:ext cx="1676400" cy="1676400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5638800" y="3581400"/>
              <a:ext cx="33122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</a:rPr>
                <a:t>632</a:t>
              </a:r>
              <a:r>
                <a:rPr lang="ru-RU" sz="3200" b="1" dirty="0">
                  <a:latin typeface="Franklin Gothic Book" pitchFamily="34" charset="0"/>
                </a:rPr>
                <a:t> </a:t>
              </a:r>
              <a:r>
                <a:rPr lang="ru-RU" dirty="0">
                  <a:latin typeface="Franklin Gothic Book" pitchFamily="34" charset="0"/>
                </a:rPr>
                <a:t>отчистные сооружения</a:t>
              </a:r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  <a:latin typeface="Franklin Gothic Book" pitchFamily="34" charset="0"/>
                </a:rPr>
                <a:t/>
              </a:r>
              <a:br>
                <a:rPr lang="ru-RU" b="1" dirty="0">
                  <a:solidFill>
                    <a:schemeClr val="accent1">
                      <a:lumMod val="75000"/>
                    </a:schemeClr>
                  </a:solidFill>
                  <a:latin typeface="Franklin Gothic Book" pitchFamily="34" charset="0"/>
                </a:rPr>
              </a:br>
              <a:r>
                <a:rPr lang="ru-RU" b="1" dirty="0">
                  <a:solidFill>
                    <a:srgbClr val="C00000"/>
                  </a:solidFill>
                  <a:latin typeface="Franklin Gothic Book" pitchFamily="34" charset="0"/>
                </a:rPr>
                <a:t>1,5 </a:t>
              </a:r>
              <a:r>
                <a:rPr lang="ru-RU" dirty="0">
                  <a:solidFill>
                    <a:srgbClr val="C00000"/>
                  </a:solidFill>
                  <a:latin typeface="Franklin Gothic Book" pitchFamily="34" charset="0"/>
                </a:rPr>
                <a:t>тыс. </a:t>
              </a:r>
              <a:r>
                <a:rPr lang="ru-RU" dirty="0" smtClean="0">
                  <a:solidFill>
                    <a:srgbClr val="C00000"/>
                  </a:solidFill>
                  <a:latin typeface="Franklin Gothic Book" pitchFamily="34" charset="0"/>
                </a:rPr>
                <a:t>модернизация</a:t>
              </a:r>
              <a:r>
                <a:rPr lang="ru-RU" dirty="0">
                  <a:solidFill>
                    <a:srgbClr val="C00000"/>
                  </a:solidFill>
                  <a:latin typeface="Franklin Gothic Book" pitchFamily="34" charset="0"/>
                </a:rPr>
                <a:t>, 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181600" y="4787706"/>
            <a:ext cx="3942130" cy="1600200"/>
            <a:chOff x="5486400" y="4953000"/>
            <a:chExt cx="3657600" cy="1600200"/>
          </a:xfrm>
        </p:grpSpPr>
        <p:sp>
          <p:nvSpPr>
            <p:cNvPr id="38" name="TextBox 37"/>
            <p:cNvSpPr txBox="1"/>
            <p:nvPr/>
          </p:nvSpPr>
          <p:spPr>
            <a:xfrm>
              <a:off x="5943600" y="5943600"/>
              <a:ext cx="281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8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Franklin Gothic Book" pitchFamily="34" charset="0"/>
                </a:rPr>
                <a:t>200,9 млрд руб</a:t>
              </a:r>
              <a:r>
                <a:rPr lang="ru-RU" sz="2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Franklin Gothic Book" pitchFamily="34" charset="0"/>
                </a:rPr>
                <a:t>. 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486400" y="5029200"/>
              <a:ext cx="3657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</a:rPr>
                <a:t>инвестиционный </a:t>
              </a:r>
            </a:p>
            <a:p>
              <a:pPr algn="ctr"/>
              <a:r>
                <a:rPr lang="ru-R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</a:rPr>
                <a:t>потенциал в ЖКХ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638800" y="4953000"/>
              <a:ext cx="3352800" cy="1600200"/>
            </a:xfrm>
            <a:prstGeom prst="rect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81000" y="5029200"/>
            <a:ext cx="4067242" cy="971550"/>
            <a:chOff x="381000" y="5029200"/>
            <a:chExt cx="4067242" cy="971550"/>
          </a:xfrm>
        </p:grpSpPr>
        <p:sp>
          <p:nvSpPr>
            <p:cNvPr id="34" name="TextBox 33"/>
            <p:cNvSpPr txBox="1"/>
            <p:nvPr/>
          </p:nvSpPr>
          <p:spPr>
            <a:xfrm>
              <a:off x="1447800" y="5081520"/>
              <a:ext cx="300044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</a:rPr>
                <a:t>57 %</a:t>
              </a:r>
            </a:p>
            <a:p>
              <a:r>
                <a:rPr lang="ru-RU" dirty="0">
                  <a:latin typeface="Franklin Gothic Book" pitchFamily="34" charset="0"/>
                </a:rPr>
                <a:t>износ объектов ЖКХ,</a:t>
              </a:r>
            </a:p>
          </p:txBody>
        </p:sp>
        <p:pic>
          <p:nvPicPr>
            <p:cNvPr id="3078" name="Picture 6" descr="C:\Users\KapranovaDA\Desktop\service-768x76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000" y="5029200"/>
              <a:ext cx="976636" cy="971550"/>
            </a:xfrm>
            <a:prstGeom prst="rect">
              <a:avLst/>
            </a:prstGeom>
            <a:noFill/>
          </p:spPr>
        </p:pic>
      </p:grpSp>
      <p:grpSp>
        <p:nvGrpSpPr>
          <p:cNvPr id="24" name="Группа 23"/>
          <p:cNvGrpSpPr/>
          <p:nvPr/>
        </p:nvGrpSpPr>
        <p:grpSpPr>
          <a:xfrm>
            <a:off x="0" y="3505200"/>
            <a:ext cx="4629294" cy="1176338"/>
            <a:chOff x="0" y="3505200"/>
            <a:chExt cx="4629294" cy="1176338"/>
          </a:xfrm>
        </p:grpSpPr>
        <p:sp>
          <p:nvSpPr>
            <p:cNvPr id="28" name="TextBox 27"/>
            <p:cNvSpPr txBox="1"/>
            <p:nvPr/>
          </p:nvSpPr>
          <p:spPr>
            <a:xfrm>
              <a:off x="1524000" y="3581400"/>
              <a:ext cx="310529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</a:rPr>
                <a:t>50468</a:t>
              </a:r>
              <a:r>
                <a:rPr lang="ru-RU" sz="3200" b="1" dirty="0">
                  <a:latin typeface="Franklin Gothic Book" pitchFamily="34" charset="0"/>
                </a:rPr>
                <a:t> </a:t>
              </a:r>
              <a:r>
                <a:rPr lang="ru-RU" b="1" dirty="0">
                  <a:latin typeface="Franklin Gothic Book" pitchFamily="34" charset="0"/>
                </a:rPr>
                <a:t>км,</a:t>
              </a:r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  <a:latin typeface="Franklin Gothic Book" pitchFamily="34" charset="0"/>
                </a:rPr>
                <a:t/>
              </a:r>
              <a:br>
                <a:rPr lang="ru-RU" b="1" dirty="0">
                  <a:solidFill>
                    <a:schemeClr val="accent1">
                      <a:lumMod val="75000"/>
                    </a:schemeClr>
                  </a:solidFill>
                  <a:latin typeface="Franklin Gothic Book" pitchFamily="34" charset="0"/>
                </a:rPr>
              </a:br>
              <a:r>
                <a:rPr lang="ru-RU" b="1" dirty="0">
                  <a:solidFill>
                    <a:srgbClr val="C00000"/>
                  </a:solidFill>
                  <a:latin typeface="Franklin Gothic Book" pitchFamily="34" charset="0"/>
                </a:rPr>
                <a:t>12000 км</a:t>
              </a:r>
              <a:r>
                <a:rPr lang="ru-RU" dirty="0">
                  <a:solidFill>
                    <a:srgbClr val="C00000"/>
                  </a:solidFill>
                  <a:latin typeface="Franklin Gothic Book" pitchFamily="34" charset="0"/>
                </a:rPr>
                <a:t> замена (ремонт) </a:t>
              </a:r>
            </a:p>
          </p:txBody>
        </p:sp>
        <p:pic>
          <p:nvPicPr>
            <p:cNvPr id="3079" name="Picture 7" descr="C:\Users\KapranovaDA\Desktop\i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3505200"/>
              <a:ext cx="1524000" cy="1176338"/>
            </a:xfrm>
            <a:prstGeom prst="rect">
              <a:avLst/>
            </a:prstGeom>
            <a:noFill/>
          </p:spPr>
        </p:pic>
      </p:grpSp>
      <p:grpSp>
        <p:nvGrpSpPr>
          <p:cNvPr id="45" name="Группа 44"/>
          <p:cNvGrpSpPr/>
          <p:nvPr/>
        </p:nvGrpSpPr>
        <p:grpSpPr>
          <a:xfrm>
            <a:off x="260499" y="381000"/>
            <a:ext cx="8883501" cy="6280318"/>
            <a:chOff x="260499" y="381000"/>
            <a:chExt cx="8883501" cy="6280318"/>
          </a:xfrm>
        </p:grpSpPr>
        <p:sp>
          <p:nvSpPr>
            <p:cNvPr id="46" name="TextBox 45"/>
            <p:cNvSpPr txBox="1"/>
            <p:nvPr/>
          </p:nvSpPr>
          <p:spPr>
            <a:xfrm>
              <a:off x="609600" y="6384581"/>
              <a:ext cx="147577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1100" dirty="0">
                <a:latin typeface="Franklin Gothic Medium"/>
                <a:ea typeface="+mj-ea"/>
                <a:cs typeface="Franklin Gothic Medium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60499" y="381000"/>
              <a:ext cx="304800" cy="304800"/>
            </a:xfrm>
            <a:prstGeom prst="rect">
              <a:avLst/>
            </a:prstGeom>
            <a:noFill/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>
              <a:off x="1981200" y="6661318"/>
              <a:ext cx="7162800" cy="0"/>
            </a:xfrm>
            <a:prstGeom prst="line">
              <a:avLst/>
            </a:prstGeom>
            <a:ln w="698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0000">
                    <a:srgbClr val="FFC000"/>
                  </a:gs>
                  <a:gs pos="100000">
                    <a:srgbClr val="FF4215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0"/>
          <p:cNvGrpSpPr/>
          <p:nvPr/>
        </p:nvGrpSpPr>
        <p:grpSpPr>
          <a:xfrm>
            <a:off x="59800" y="359392"/>
            <a:ext cx="9084200" cy="7108207"/>
            <a:chOff x="59800" y="434952"/>
            <a:chExt cx="9084200" cy="6388323"/>
          </a:xfrm>
        </p:grpSpPr>
        <p:sp>
          <p:nvSpPr>
            <p:cNvPr id="52" name="TextBox 51"/>
            <p:cNvSpPr txBox="1"/>
            <p:nvPr/>
          </p:nvSpPr>
          <p:spPr>
            <a:xfrm>
              <a:off x="609600" y="6384581"/>
              <a:ext cx="1475776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latin typeface="Franklin Gothic Medium"/>
                  <a:ea typeface="+mj-ea"/>
                  <a:cs typeface="Franklin Gothic Medium"/>
                </a:rPr>
                <a:t>Правительство </a:t>
              </a:r>
            </a:p>
            <a:p>
              <a:r>
                <a:rPr lang="ru-RU" sz="1100" dirty="0">
                  <a:latin typeface="Franklin Gothic Medium"/>
                  <a:ea typeface="+mj-ea"/>
                  <a:cs typeface="Franklin Gothic Medium"/>
                </a:rPr>
                <a:t>Московской области</a:t>
              </a:r>
            </a:p>
          </p:txBody>
        </p:sp>
        <p:pic>
          <p:nvPicPr>
            <p:cNvPr id="53" name="Picture 2" descr="C:\Users\KapranovaDA\Desktop\Капранова Д.А\4. Презентации\Картинки для презентаций\4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800" y="6112075"/>
              <a:ext cx="533400" cy="711200"/>
            </a:xfrm>
            <a:prstGeom prst="rect">
              <a:avLst/>
            </a:prstGeom>
            <a:noFill/>
          </p:spPr>
        </p:pic>
        <p:sp>
          <p:nvSpPr>
            <p:cNvPr id="54" name="Прямоугольник 53"/>
            <p:cNvSpPr/>
            <p:nvPr/>
          </p:nvSpPr>
          <p:spPr>
            <a:xfrm>
              <a:off x="260499" y="434952"/>
              <a:ext cx="304800" cy="304800"/>
            </a:xfrm>
            <a:prstGeom prst="rect">
              <a:avLst/>
            </a:prstGeom>
            <a:noFill/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1981200" y="6661318"/>
              <a:ext cx="7162800" cy="0"/>
            </a:xfrm>
            <a:prstGeom prst="line">
              <a:avLst/>
            </a:prstGeom>
            <a:ln w="698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0000">
                    <a:srgbClr val="FFC000"/>
                  </a:gs>
                  <a:gs pos="100000">
                    <a:srgbClr val="FF4215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Скругленный прямоугольник 25"/>
          <p:cNvSpPr/>
          <p:nvPr/>
        </p:nvSpPr>
        <p:spPr>
          <a:xfrm>
            <a:off x="336640" y="75688"/>
            <a:ext cx="8432749" cy="86409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>
                <a:latin typeface="Franklin Gothic Medium"/>
                <a:ea typeface="+mj-ea"/>
                <a:cs typeface="Franklin Gothic Medium"/>
              </a:rPr>
              <a:t>…проблемные вопросы инвестиций в сфере ЖКХ</a:t>
            </a:r>
          </a:p>
        </p:txBody>
      </p:sp>
      <p:sp>
        <p:nvSpPr>
          <p:cNvPr id="46" name="object 2"/>
          <p:cNvSpPr txBox="1"/>
          <p:nvPr/>
        </p:nvSpPr>
        <p:spPr>
          <a:xfrm>
            <a:off x="8610600" y="184658"/>
            <a:ext cx="3003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u="sng" dirty="0" smtClean="0">
                <a:solidFill>
                  <a:srgbClr val="FF9900"/>
                </a:solidFill>
                <a:latin typeface="Franklin Gothic Demi"/>
                <a:cs typeface="Franklin Gothic Demi"/>
              </a:rPr>
              <a:t>29</a:t>
            </a:r>
            <a:endParaRPr lang="ru-RU" sz="1400" b="1" u="sng" dirty="0">
              <a:solidFill>
                <a:srgbClr val="FF9900"/>
              </a:solidFill>
              <a:latin typeface="Franklin Gothic Demi"/>
              <a:cs typeface="Franklin Gothic Demi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838200"/>
            <a:ext cx="9144000" cy="3810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342900" indent="-342900" algn="just" eaLnBrk="1" hangingPunct="1">
              <a:buClr>
                <a:srgbClr val="DA4300"/>
              </a:buClr>
              <a:buFont typeface="Courier New" pitchFamily="49" charset="0"/>
              <a:buChar char="o"/>
              <a:defRPr/>
            </a:pPr>
            <a:r>
              <a:rPr lang="ru-RU" altLang="ru-RU" dirty="0" smtClean="0">
                <a:latin typeface="Franklin Gothic Book" pitchFamily="34" charset="0"/>
              </a:rPr>
              <a:t>Отсутствие инвесторов, готовых к долгосрочному инвестированию</a:t>
            </a:r>
            <a:r>
              <a:rPr lang="en-US" altLang="ru-RU" dirty="0" smtClean="0">
                <a:latin typeface="Franklin Gothic Book" pitchFamily="34" charset="0"/>
              </a:rPr>
              <a:t> (</a:t>
            </a:r>
            <a:r>
              <a:rPr lang="ru-RU" altLang="ru-RU" dirty="0" smtClean="0">
                <a:latin typeface="Franklin Gothic Book" pitchFamily="34" charset="0"/>
              </a:rPr>
              <a:t>собственные средства + компетенция). </a:t>
            </a:r>
            <a:r>
              <a:rPr lang="ru-RU" altLang="ru-RU" dirty="0" smtClean="0">
                <a:solidFill>
                  <a:srgbClr val="C00000"/>
                </a:solidFill>
                <a:latin typeface="Franklin Gothic Book" pitchFamily="34" charset="0"/>
              </a:rPr>
              <a:t>Большинство ищет «поток».</a:t>
            </a:r>
          </a:p>
          <a:p>
            <a:pPr marL="342900" indent="-342900" algn="just" eaLnBrk="1" hangingPunct="1">
              <a:buClr>
                <a:srgbClr val="DA4300"/>
              </a:buClr>
              <a:buFont typeface="Courier New" pitchFamily="49" charset="0"/>
              <a:buChar char="o"/>
              <a:defRPr/>
            </a:pPr>
            <a:endParaRPr lang="ru-RU" altLang="ru-RU" sz="1000" dirty="0">
              <a:solidFill>
                <a:srgbClr val="C00000"/>
              </a:solidFill>
              <a:latin typeface="Franklin Gothic Book" pitchFamily="34" charset="0"/>
            </a:endParaRPr>
          </a:p>
          <a:p>
            <a:pPr marL="342900" indent="-342900" algn="just">
              <a:buClr>
                <a:srgbClr val="DA4300"/>
              </a:buClr>
              <a:buFont typeface="Courier New" pitchFamily="49" charset="0"/>
              <a:buChar char="o"/>
              <a:defRPr/>
            </a:pPr>
            <a:r>
              <a:rPr lang="ru-RU" altLang="ru-RU" dirty="0">
                <a:latin typeface="Franklin Gothic Book" pitchFamily="34" charset="0"/>
              </a:rPr>
              <a:t>Необходим</a:t>
            </a:r>
            <a:r>
              <a:rPr lang="ru-RU" altLang="ru-RU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ru-RU" altLang="ru-RU" dirty="0">
                <a:solidFill>
                  <a:srgbClr val="C00000"/>
                </a:solidFill>
                <a:latin typeface="Franklin Gothic Book" pitchFamily="34" charset="0"/>
              </a:rPr>
              <a:t>упрощенный порядок </a:t>
            </a:r>
            <a:r>
              <a:rPr lang="ru-RU" altLang="ru-RU" dirty="0">
                <a:latin typeface="Franklin Gothic Book" pitchFamily="34" charset="0"/>
              </a:rPr>
              <a:t>регистрации имущества ЖКХ</a:t>
            </a:r>
          </a:p>
          <a:p>
            <a:pPr marL="342900" indent="-342900" algn="just">
              <a:buClr>
                <a:srgbClr val="DA4300"/>
              </a:buClr>
              <a:buFont typeface="Courier New" pitchFamily="49" charset="0"/>
              <a:buChar char="o"/>
              <a:defRPr/>
            </a:pPr>
            <a:endParaRPr lang="ru-RU" altLang="ru-RU" sz="1000" dirty="0">
              <a:solidFill>
                <a:srgbClr val="002060"/>
              </a:solidFill>
              <a:latin typeface="Franklin Gothic Book" pitchFamily="34" charset="0"/>
            </a:endParaRPr>
          </a:p>
          <a:p>
            <a:pPr marL="342900" indent="-342900" algn="just">
              <a:buClr>
                <a:srgbClr val="DA4300"/>
              </a:buClr>
              <a:buFont typeface="Courier New" pitchFamily="49" charset="0"/>
              <a:buChar char="o"/>
              <a:defRPr/>
            </a:pPr>
            <a:r>
              <a:rPr lang="ru-RU" altLang="ru-RU" dirty="0">
                <a:solidFill>
                  <a:srgbClr val="C00000"/>
                </a:solidFill>
                <a:latin typeface="Franklin Gothic Book" pitchFamily="34" charset="0"/>
              </a:rPr>
              <a:t>Низкая инвестиционная</a:t>
            </a:r>
            <a:r>
              <a:rPr lang="ru-RU" altLang="ru-RU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ru-RU" altLang="ru-RU" dirty="0">
                <a:latin typeface="Franklin Gothic Book" pitchFamily="34" charset="0"/>
              </a:rPr>
              <a:t>составляющая в тарифе (не более 7 %). </a:t>
            </a:r>
          </a:p>
          <a:p>
            <a:pPr marL="342900" indent="-342900" algn="just">
              <a:buClr>
                <a:srgbClr val="DA4300"/>
              </a:buClr>
              <a:buFont typeface="Courier New" pitchFamily="49" charset="0"/>
              <a:buChar char="o"/>
              <a:defRPr/>
            </a:pPr>
            <a:endParaRPr lang="ru-RU" altLang="ru-RU" sz="1000" dirty="0">
              <a:solidFill>
                <a:srgbClr val="002060"/>
              </a:solidFill>
              <a:latin typeface="Franklin Gothic Book" pitchFamily="34" charset="0"/>
            </a:endParaRPr>
          </a:p>
          <a:p>
            <a:pPr marL="342900" indent="-342900" algn="just">
              <a:buClr>
                <a:srgbClr val="DA4300"/>
              </a:buClr>
              <a:buFont typeface="Courier New" pitchFamily="49" charset="0"/>
              <a:buChar char="o"/>
              <a:defRPr/>
            </a:pPr>
            <a:r>
              <a:rPr lang="ru-RU" altLang="ru-RU" dirty="0">
                <a:latin typeface="Franklin Gothic Book" pitchFamily="34" charset="0"/>
              </a:rPr>
              <a:t>Ограниченный срок долгосрочных тарифов. Риск для инвесторов или для бюджета субъекта.</a:t>
            </a:r>
            <a:r>
              <a:rPr lang="ru-RU" altLang="ru-RU" dirty="0">
                <a:solidFill>
                  <a:srgbClr val="002060"/>
                </a:solidFill>
                <a:latin typeface="Franklin Gothic Book" pitchFamily="34" charset="0"/>
              </a:rPr>
              <a:t> </a:t>
            </a:r>
            <a:r>
              <a:rPr lang="ru-RU" altLang="ru-RU" dirty="0">
                <a:solidFill>
                  <a:srgbClr val="C00000"/>
                </a:solidFill>
                <a:latin typeface="Franklin Gothic Book" pitchFamily="34" charset="0"/>
              </a:rPr>
              <a:t>Максимальный срок долгосрочного тарифа – 5 лет. </a:t>
            </a:r>
            <a:r>
              <a:rPr lang="ru-RU" altLang="ru-RU" dirty="0">
                <a:latin typeface="Franklin Gothic Book" pitchFamily="34" charset="0"/>
              </a:rPr>
              <a:t>Средний период окупаемости в ЖКХ - 10 лет. </a:t>
            </a:r>
          </a:p>
          <a:p>
            <a:pPr marL="342900" indent="-342900" algn="just">
              <a:buClr>
                <a:srgbClr val="DA4300"/>
              </a:buClr>
              <a:buFont typeface="Courier New" pitchFamily="49" charset="0"/>
              <a:buChar char="o"/>
              <a:defRPr/>
            </a:pPr>
            <a:endParaRPr lang="ru-RU" altLang="ru-RU" sz="1000" dirty="0">
              <a:solidFill>
                <a:srgbClr val="002060"/>
              </a:solidFill>
              <a:latin typeface="Franklin Gothic Book" pitchFamily="34" charset="0"/>
            </a:endParaRPr>
          </a:p>
          <a:p>
            <a:pPr marL="342900" indent="-342900" algn="just">
              <a:buClr>
                <a:srgbClr val="DA4300"/>
              </a:buClr>
              <a:buFont typeface="Courier New" pitchFamily="49" charset="0"/>
              <a:buChar char="o"/>
              <a:defRPr/>
            </a:pPr>
            <a:r>
              <a:rPr lang="ru-RU" altLang="ru-RU" dirty="0">
                <a:latin typeface="Franklin Gothic Book" pitchFamily="34" charset="0"/>
              </a:rPr>
              <a:t>Проблемы малых поселений – без ЕТО или ГО выручки никогда не хватит для возврата инвестиций.</a:t>
            </a:r>
          </a:p>
          <a:p>
            <a:pPr marL="342900" indent="-342900" algn="just">
              <a:buClr>
                <a:srgbClr val="DA4300"/>
              </a:buClr>
              <a:buFont typeface="Courier New" pitchFamily="49" charset="0"/>
              <a:buChar char="o"/>
              <a:defRPr/>
            </a:pPr>
            <a:endParaRPr lang="ru-RU" altLang="ru-RU" sz="1000" dirty="0">
              <a:solidFill>
                <a:srgbClr val="002060"/>
              </a:solidFill>
              <a:latin typeface="Franklin Gothic Book" pitchFamily="34" charset="0"/>
            </a:endParaRPr>
          </a:p>
          <a:p>
            <a:pPr marL="342900" indent="-342900" algn="just">
              <a:buClr>
                <a:srgbClr val="DA4300"/>
              </a:buClr>
              <a:buFont typeface="Courier New" pitchFamily="49" charset="0"/>
              <a:buChar char="o"/>
              <a:defRPr/>
            </a:pPr>
            <a:r>
              <a:rPr lang="ru-RU" altLang="ru-RU" dirty="0">
                <a:solidFill>
                  <a:srgbClr val="C00000"/>
                </a:solidFill>
                <a:latin typeface="Franklin Gothic Book" pitchFamily="34" charset="0"/>
              </a:rPr>
              <a:t>Популизм в тарифах прошлых лет. </a:t>
            </a:r>
            <a:r>
              <a:rPr lang="ru-RU" altLang="ru-RU" dirty="0">
                <a:latin typeface="Franklin Gothic Book" pitchFamily="34" charset="0"/>
              </a:rPr>
              <a:t>Искусственно заниженные тарифы, которые не позволяют в рамках предельных индексов платежей населения компенсировать затраты и инвестиции.</a:t>
            </a:r>
          </a:p>
          <a:p>
            <a:pPr marL="342900" indent="-342900" algn="just">
              <a:buClr>
                <a:srgbClr val="DA4300"/>
              </a:buClr>
              <a:buFont typeface="Courier New" pitchFamily="49" charset="0"/>
              <a:buChar char="o"/>
              <a:defRPr/>
            </a:pPr>
            <a:endParaRPr lang="ru-RU" altLang="ru-RU" sz="1000" dirty="0">
              <a:solidFill>
                <a:srgbClr val="002060"/>
              </a:solidFill>
              <a:latin typeface="Franklin Gothic Book" pitchFamily="34" charset="0"/>
            </a:endParaRPr>
          </a:p>
          <a:p>
            <a:pPr marL="342900" indent="-342900" algn="just">
              <a:buClr>
                <a:srgbClr val="DA4300"/>
              </a:buClr>
              <a:buFont typeface="Courier New" pitchFamily="49" charset="0"/>
              <a:buChar char="o"/>
              <a:defRPr/>
            </a:pPr>
            <a:r>
              <a:rPr lang="ru-RU" altLang="ru-RU" dirty="0">
                <a:solidFill>
                  <a:srgbClr val="C00000"/>
                </a:solidFill>
                <a:latin typeface="Franklin Gothic Book" pitchFamily="34" charset="0"/>
              </a:rPr>
              <a:t>Отсутствие «длинных» и «дешевых» </a:t>
            </a:r>
            <a:r>
              <a:rPr lang="ru-RU" altLang="ru-RU" dirty="0">
                <a:latin typeface="Franklin Gothic Book" pitchFamily="34" charset="0"/>
              </a:rPr>
              <a:t>финансовых инструментов для проектов в ЖКХ с доходностью близкой к облигационной. </a:t>
            </a:r>
          </a:p>
          <a:p>
            <a:pPr marL="342900" indent="-342900" algn="just">
              <a:buClr>
                <a:srgbClr val="DA4300"/>
              </a:buClr>
              <a:buFont typeface="Courier New" pitchFamily="49" charset="0"/>
              <a:buChar char="o"/>
              <a:defRPr/>
            </a:pPr>
            <a:endParaRPr lang="ru-RU" altLang="ru-RU" sz="1000" dirty="0">
              <a:solidFill>
                <a:srgbClr val="002060"/>
              </a:solidFill>
              <a:latin typeface="Franklin Gothic Book" pitchFamily="34" charset="0"/>
            </a:endParaRPr>
          </a:p>
          <a:p>
            <a:pPr marL="342900" indent="-342900" algn="just">
              <a:buClr>
                <a:srgbClr val="DA4300"/>
              </a:buClr>
              <a:buFont typeface="Courier New" pitchFamily="49" charset="0"/>
              <a:buChar char="o"/>
              <a:defRPr/>
            </a:pPr>
            <a:r>
              <a:rPr lang="ru-RU" altLang="ru-RU" dirty="0">
                <a:solidFill>
                  <a:srgbClr val="C00000"/>
                </a:solidFill>
                <a:latin typeface="Franklin Gothic Book" pitchFamily="34" charset="0"/>
              </a:rPr>
              <a:t>Отсутствие законодательной обязательности ЕИРЦ</a:t>
            </a:r>
            <a:r>
              <a:rPr lang="ru-RU" altLang="ru-RU" dirty="0">
                <a:solidFill>
                  <a:srgbClr val="002060"/>
                </a:solidFill>
                <a:latin typeface="Franklin Gothic Book" pitchFamily="34" charset="0"/>
              </a:rPr>
              <a:t>, </a:t>
            </a:r>
            <a:r>
              <a:rPr lang="ru-RU" altLang="ru-RU" dirty="0">
                <a:latin typeface="Franklin Gothic Book" pitchFamily="34" charset="0"/>
              </a:rPr>
              <a:t>как инструмента гарантии </a:t>
            </a:r>
            <a:r>
              <a:rPr lang="ru-RU" altLang="ru-RU" dirty="0" smtClean="0">
                <a:latin typeface="Franklin Gothic Book" pitchFamily="34" charset="0"/>
              </a:rPr>
              <a:t>сборов </a:t>
            </a:r>
            <a:r>
              <a:rPr lang="ru-RU" altLang="ru-RU" dirty="0">
                <a:latin typeface="Franklin Gothic Book" pitchFamily="34" charset="0"/>
              </a:rPr>
              <a:t>и возврата инвестиций.</a:t>
            </a:r>
          </a:p>
          <a:p>
            <a:pPr marL="342900" indent="-342900" algn="just">
              <a:defRPr/>
            </a:pPr>
            <a:endParaRPr lang="ru-RU" altLang="ru-RU" dirty="0">
              <a:solidFill>
                <a:srgbClr val="002060"/>
              </a:solidFill>
              <a:latin typeface="Franklin Gothic Book" pitchFamily="34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dirty="0">
              <a:solidFill>
                <a:srgbClr val="002060"/>
              </a:solidFill>
              <a:latin typeface="Franklin Gothic Book" pitchFamily="34" charset="0"/>
            </a:endParaRPr>
          </a:p>
          <a:p>
            <a:pPr marL="342900" indent="-342900" algn="just" eaLnBrk="1" hangingPunct="1">
              <a:buAutoNum type="arabicPeriod"/>
              <a:defRPr/>
            </a:pPr>
            <a:endParaRPr lang="ru-RU" altLang="ru-RU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0"/>
          <p:cNvGrpSpPr/>
          <p:nvPr/>
        </p:nvGrpSpPr>
        <p:grpSpPr>
          <a:xfrm>
            <a:off x="260499" y="359392"/>
            <a:ext cx="8883501" cy="6300010"/>
            <a:chOff x="260499" y="434952"/>
            <a:chExt cx="8883501" cy="6226366"/>
          </a:xfrm>
        </p:grpSpPr>
        <p:sp>
          <p:nvSpPr>
            <p:cNvPr id="52" name="TextBox 51"/>
            <p:cNvSpPr txBox="1"/>
            <p:nvPr/>
          </p:nvSpPr>
          <p:spPr>
            <a:xfrm>
              <a:off x="609600" y="6384581"/>
              <a:ext cx="1475776" cy="258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1100" dirty="0">
                <a:latin typeface="Franklin Gothic Medium"/>
                <a:ea typeface="+mj-ea"/>
                <a:cs typeface="Franklin Gothic Medium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60499" y="434952"/>
              <a:ext cx="304800" cy="304800"/>
            </a:xfrm>
            <a:prstGeom prst="rect">
              <a:avLst/>
            </a:prstGeom>
            <a:noFill/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1981200" y="6661318"/>
              <a:ext cx="7162800" cy="0"/>
            </a:xfrm>
            <a:prstGeom prst="line">
              <a:avLst/>
            </a:prstGeom>
            <a:ln w="698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0000">
                    <a:srgbClr val="FFC000"/>
                  </a:gs>
                  <a:gs pos="100000">
                    <a:srgbClr val="FF4215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Скругленный прямоугольник 25"/>
          <p:cNvSpPr/>
          <p:nvPr/>
        </p:nvSpPr>
        <p:spPr>
          <a:xfrm>
            <a:off x="457200" y="58264"/>
            <a:ext cx="8432749" cy="86409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>
                <a:latin typeface="Franklin Gothic Medium"/>
                <a:ea typeface="+mj-ea"/>
                <a:cs typeface="Franklin Gothic Medium"/>
              </a:rPr>
              <a:t>Внесение изменений в законодательные акты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0" y="558424"/>
            <a:ext cx="9144000" cy="2337176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342900" indent="-342900" algn="just">
              <a:buFontTx/>
              <a:buAutoNum type="arabicPeriod"/>
              <a:defRPr/>
            </a:pPr>
            <a:endParaRPr lang="ru-RU" altLang="ru-RU" dirty="0">
              <a:solidFill>
                <a:srgbClr val="002060"/>
              </a:solidFill>
              <a:latin typeface="Franklin Gothic Book" pitchFamily="34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dirty="0">
              <a:solidFill>
                <a:srgbClr val="002060"/>
              </a:solidFill>
              <a:latin typeface="Franklin Gothic Book" pitchFamily="34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dirty="0">
              <a:solidFill>
                <a:srgbClr val="002060"/>
              </a:solidFill>
              <a:latin typeface="Franklin Gothic Book" pitchFamily="34" charset="0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altLang="ru-RU" dirty="0">
              <a:solidFill>
                <a:srgbClr val="002060"/>
              </a:solidFill>
              <a:latin typeface="Franklin Gothic Book" pitchFamily="34" charset="0"/>
            </a:endParaRPr>
          </a:p>
          <a:p>
            <a:pPr marL="342900" indent="-342900" algn="just" eaLnBrk="1" hangingPunct="1">
              <a:buAutoNum type="arabicPeriod"/>
              <a:defRPr/>
            </a:pPr>
            <a:endParaRPr lang="ru-RU" altLang="ru-RU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sp>
        <p:nvSpPr>
          <p:cNvPr id="46" name="object 2"/>
          <p:cNvSpPr txBox="1"/>
          <p:nvPr/>
        </p:nvSpPr>
        <p:spPr>
          <a:xfrm>
            <a:off x="8610600" y="184658"/>
            <a:ext cx="3003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u="sng" dirty="0" smtClean="0">
                <a:solidFill>
                  <a:srgbClr val="FF9900"/>
                </a:solidFill>
                <a:latin typeface="Franklin Gothic Demi"/>
                <a:cs typeface="Franklin Gothic Demi"/>
              </a:rPr>
              <a:t>30</a:t>
            </a:r>
            <a:endParaRPr lang="ru-RU" sz="1400" b="1" u="sng" dirty="0">
              <a:solidFill>
                <a:srgbClr val="FF9900"/>
              </a:solidFill>
              <a:latin typeface="Franklin Gothic Demi"/>
              <a:cs typeface="Franklin Gothic Dem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74425"/>
            <a:ext cx="87982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defRPr/>
            </a:pPr>
            <a:r>
              <a:rPr lang="ru-RU" altLang="ru-RU" sz="2000" b="1" dirty="0">
                <a:solidFill>
                  <a:srgbClr val="DA4300"/>
                </a:solidFill>
                <a:latin typeface="Franklin Gothic Book" pitchFamily="34" charset="0"/>
              </a:rPr>
              <a:t>Требуется внесение изменений </a:t>
            </a:r>
          </a:p>
          <a:p>
            <a:pPr indent="-342900">
              <a:defRPr/>
            </a:pP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Постановление Правительства  РФ от 13.02.2006 №83;</a:t>
            </a:r>
          </a:p>
          <a:p>
            <a:pPr indent="-342900">
              <a:defRPr/>
            </a:pP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Постановление Правительства  РФ от  29.07.2013 №644;</a:t>
            </a:r>
          </a:p>
          <a:p>
            <a:pPr indent="-342900">
              <a:defRPr/>
            </a:pP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Постановление Правительства  РФ от 16.04.2012 №307;</a:t>
            </a:r>
          </a:p>
          <a:p>
            <a:pPr indent="-342900">
              <a:defRPr/>
            </a:pP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Постановление Правительства  РФ от 22.02.2012 №154;</a:t>
            </a:r>
          </a:p>
          <a:p>
            <a:pPr indent="-342900">
              <a:defRPr/>
            </a:pP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</a:rPr>
              <a:t>ФЗ от 07.12.2011 №416; ФЗ от 27.07.2010 №190.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77" y="2881582"/>
            <a:ext cx="8077200" cy="3550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Clr>
                <a:srgbClr val="D65700"/>
              </a:buClr>
              <a:buFont typeface="Courier New" pitchFamily="49" charset="0"/>
              <a:buChar char="o"/>
            </a:pPr>
            <a:r>
              <a:rPr lang="ru-RU" sz="1600" dirty="0"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600" b="1" dirty="0"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Исключение избыточных требований на предоставление нотариально заверенных документов при подачи заявки на технологическое присоединение (ТП);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Clr>
                <a:srgbClr val="D65700"/>
              </a:buClr>
              <a:buFont typeface="Courier New" pitchFamily="49" charset="0"/>
              <a:buChar char="o"/>
            </a:pPr>
            <a:endParaRPr lang="ru-RU" sz="400" b="1" dirty="0">
              <a:latin typeface="Franklin Gothic Book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Clr>
                <a:srgbClr val="D65700"/>
              </a:buClr>
              <a:buFont typeface="Courier New" pitchFamily="49" charset="0"/>
              <a:buChar char="o"/>
            </a:pPr>
            <a:r>
              <a:rPr lang="ru-RU" sz="1600" b="1" dirty="0"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Упорядочивание (синхронизация) сроков выдачи технических условий (ТУ) и заключение Договоров ТП;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Clr>
                <a:srgbClr val="D65700"/>
              </a:buClr>
              <a:buFont typeface="Courier New" pitchFamily="49" charset="0"/>
              <a:buChar char="o"/>
            </a:pPr>
            <a:endParaRPr lang="ru-RU" sz="400" b="1" dirty="0">
              <a:latin typeface="Franklin Gothic Book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Clr>
                <a:srgbClr val="D65700"/>
              </a:buClr>
              <a:buFont typeface="Courier New" pitchFamily="49" charset="0"/>
              <a:buChar char="o"/>
            </a:pPr>
            <a:r>
              <a:rPr lang="ru-RU" sz="1600" b="1" dirty="0"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Исключение возможности подключения потребителей без Договора ТП;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Clr>
                <a:srgbClr val="D65700"/>
              </a:buClr>
              <a:buFont typeface="Courier New" pitchFamily="49" charset="0"/>
              <a:buChar char="o"/>
            </a:pPr>
            <a:endParaRPr lang="ru-RU" sz="400" b="1" dirty="0">
              <a:latin typeface="Franklin Gothic Book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Clr>
                <a:srgbClr val="D65700"/>
              </a:buClr>
              <a:buFont typeface="Courier New" pitchFamily="49" charset="0"/>
              <a:buChar char="o"/>
            </a:pPr>
            <a:r>
              <a:rPr lang="ru-RU" sz="1600" b="1" dirty="0"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Разработка типовых Договоров в сфере теплоснабжения (по аналогии водоснабжения и водоотведения);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Clr>
                <a:srgbClr val="D65700"/>
              </a:buClr>
              <a:buFont typeface="Courier New" pitchFamily="49" charset="0"/>
              <a:buChar char="o"/>
            </a:pPr>
            <a:endParaRPr lang="ru-RU" sz="200" b="1" dirty="0">
              <a:latin typeface="Franklin Gothic Book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Clr>
                <a:srgbClr val="D65700"/>
              </a:buClr>
              <a:buFont typeface="Courier New" pitchFamily="49" charset="0"/>
              <a:buChar char="o"/>
            </a:pPr>
            <a:r>
              <a:rPr lang="ru-RU" sz="1600" b="1" dirty="0"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Введение санкций </a:t>
            </a:r>
            <a:r>
              <a:rPr lang="ru-RU" sz="1600" b="1" dirty="0" err="1"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ресурсоснабжающим</a:t>
            </a:r>
            <a:r>
              <a:rPr lang="ru-RU" sz="1600" b="1" dirty="0"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организациям за нарушение процедур рассмотрения документов по ТП и заключению Договоров ТП;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Clr>
                <a:srgbClr val="D65700"/>
              </a:buClr>
              <a:buFont typeface="Courier New" pitchFamily="49" charset="0"/>
              <a:buChar char="o"/>
            </a:pPr>
            <a:endParaRPr lang="ru-RU" sz="400" b="1" dirty="0">
              <a:latin typeface="Franklin Gothic Book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Clr>
                <a:srgbClr val="D65700"/>
              </a:buClr>
              <a:buFont typeface="Courier New" pitchFamily="49" charset="0"/>
              <a:buChar char="o"/>
            </a:pPr>
            <a:r>
              <a:rPr lang="ru-RU" sz="1600" b="1" dirty="0"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Возможность выдачи ТУ и заключению договоров ТП используя ЭЦП;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Clr>
                <a:srgbClr val="D65700"/>
              </a:buClr>
              <a:buFont typeface="Courier New" pitchFamily="49" charset="0"/>
              <a:buChar char="o"/>
            </a:pPr>
            <a:r>
              <a:rPr lang="ru-RU" sz="1600" b="1" dirty="0">
                <a:latin typeface="Franklin Gothic Book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Отмены обязательного проведения публичных слушаний при актуализации схемы теплоснабжения.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0499" y="2517488"/>
            <a:ext cx="11641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200" b="1" dirty="0">
                <a:solidFill>
                  <a:srgbClr val="DA4300"/>
                </a:solidFill>
                <a:latin typeface="Franklin Gothic Book" pitchFamily="34" charset="0"/>
              </a:rPr>
              <a:t>В части:</a:t>
            </a:r>
            <a:endParaRPr lang="ru-RU" sz="2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0780" y="184658"/>
            <a:ext cx="1301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u="sng" dirty="0">
                <a:solidFill>
                  <a:srgbClr val="FF9900"/>
                </a:solidFill>
                <a:latin typeface="Franklin Gothic Demi"/>
                <a:cs typeface="Franklin Gothic Demi"/>
              </a:rPr>
              <a:t>3</a:t>
            </a:r>
            <a:endParaRPr sz="1400" dirty="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6803" y="233170"/>
            <a:ext cx="767039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ct val="100000"/>
              </a:lnSpc>
            </a:pPr>
            <a:r>
              <a:rPr lang="ru-RU" dirty="0"/>
              <a:t>Московская область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60499" y="381000"/>
            <a:ext cx="304800" cy="304800"/>
          </a:xfrm>
          <a:prstGeom prst="rect">
            <a:avLst/>
          </a:prstGeom>
          <a:noFill/>
          <a:ln w="603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219200" y="4495800"/>
            <a:ext cx="696280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</a:rPr>
              <a:t>Инвестор</a:t>
            </a:r>
            <a:r>
              <a: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b="1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</a:rPr>
              <a:t>«не садится» на поток, а вкладывает, модернизирует, оптимизирует и развивает…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30346" y="6233914"/>
            <a:ext cx="6467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Franklin Gothic Book" pitchFamily="34" charset="0"/>
              </a:rPr>
              <a:t>*  ЕТО – Единая теплоснабжающая организация</a:t>
            </a:r>
          </a:p>
          <a:p>
            <a:r>
              <a:rPr lang="ru-RU" sz="1200" dirty="0">
                <a:latin typeface="Franklin Gothic Book" pitchFamily="34" charset="0"/>
              </a:rPr>
              <a:t>** ГО – Гарантирующая организация в сфере водоснабжения, водоотведения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28600" y="1109332"/>
            <a:ext cx="8686800" cy="2936948"/>
            <a:chOff x="228600" y="1109332"/>
            <a:chExt cx="8686800" cy="2936948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5562600" y="1109332"/>
              <a:ext cx="250849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spc="-5" dirty="0">
                  <a:solidFill>
                    <a:srgbClr val="777777"/>
                  </a:solidFill>
                  <a:latin typeface="Franklin Gothic Book"/>
                  <a:cs typeface="Franklin Gothic Book"/>
                </a:rPr>
                <a:t>Инвестор</a:t>
              </a: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228600" y="1143000"/>
              <a:ext cx="3505200" cy="2903280"/>
              <a:chOff x="228600" y="1143000"/>
              <a:chExt cx="3505200" cy="2903280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457200" y="1143000"/>
                <a:ext cx="25084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spc="-5" dirty="0">
                    <a:solidFill>
                      <a:srgbClr val="777777"/>
                    </a:solidFill>
                    <a:latin typeface="Franklin Gothic Book"/>
                    <a:cs typeface="Franklin Gothic Book"/>
                  </a:rPr>
                  <a:t>Власть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228600" y="1676400"/>
                <a:ext cx="3505200" cy="2369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600"/>
                  </a:spcAft>
                  <a:buClr>
                    <a:srgbClr val="FF6600"/>
                  </a:buClr>
                  <a:buFont typeface="Courier New" pitchFamily="49" charset="0"/>
                  <a:buChar char="o"/>
                </a:pPr>
                <a:r>
                  <a:rPr lang="ru-RU" sz="1600" dirty="0">
                    <a:latin typeface="Franklin Gothic Book" pitchFamily="34" charset="0"/>
                  </a:rPr>
                  <a:t>Утверждение схемы тепло- водоснабжения и водоотведения</a:t>
                </a:r>
              </a:p>
              <a:p>
                <a:pPr marL="342900" indent="-342900" algn="just">
                  <a:spcAft>
                    <a:spcPts val="600"/>
                  </a:spcAft>
                  <a:buClr>
                    <a:srgbClr val="FF6600"/>
                  </a:buClr>
                  <a:buFont typeface="Courier New" pitchFamily="49" charset="0"/>
                  <a:buChar char="o"/>
                </a:pPr>
                <a:r>
                  <a:rPr lang="ru-RU" sz="1600" dirty="0">
                    <a:latin typeface="Franklin Gothic Book" pitchFamily="34" charset="0"/>
                  </a:rPr>
                  <a:t>Оформление имущества</a:t>
                </a:r>
              </a:p>
              <a:p>
                <a:pPr marL="342900" indent="-342900" algn="just">
                  <a:spcAft>
                    <a:spcPts val="600"/>
                  </a:spcAft>
                  <a:buClr>
                    <a:srgbClr val="FF6600"/>
                  </a:buClr>
                  <a:buFont typeface="Courier New" pitchFamily="49" charset="0"/>
                  <a:buChar char="o"/>
                </a:pPr>
                <a:r>
                  <a:rPr lang="ru-RU" sz="1600" dirty="0">
                    <a:latin typeface="Franklin Gothic Book" pitchFamily="34" charset="0"/>
                  </a:rPr>
                  <a:t>Утверждение параметров долгосрочного регулирования</a:t>
                </a:r>
              </a:p>
              <a:p>
                <a:pPr marL="342900" indent="-342900" algn="just">
                  <a:spcAft>
                    <a:spcPts val="600"/>
                  </a:spcAft>
                  <a:buClr>
                    <a:srgbClr val="FF6600"/>
                  </a:buClr>
                  <a:buFont typeface="Courier New" pitchFamily="49" charset="0"/>
                  <a:buChar char="o"/>
                </a:pPr>
                <a:r>
                  <a:rPr lang="ru-RU" sz="1600" dirty="0">
                    <a:latin typeface="Franklin Gothic Book" pitchFamily="34" charset="0"/>
                  </a:rPr>
                  <a:t>Создание ЕТО* и ГО** на территории</a:t>
                </a:r>
              </a:p>
              <a:p>
                <a:pPr marL="342900" indent="-342900" algn="just">
                  <a:spcAft>
                    <a:spcPts val="600"/>
                  </a:spcAft>
                  <a:buClr>
                    <a:srgbClr val="FF6600"/>
                  </a:buClr>
                  <a:buFont typeface="Courier New" pitchFamily="49" charset="0"/>
                  <a:buChar char="o"/>
                </a:pPr>
                <a:r>
                  <a:rPr lang="ru-RU" sz="1600" dirty="0">
                    <a:latin typeface="Franklin Gothic Book" pitchFamily="34" charset="0"/>
                  </a:rPr>
                  <a:t>Внедрение ЕИРЦ</a:t>
                </a:r>
              </a:p>
            </p:txBody>
          </p:sp>
        </p:grpSp>
        <p:sp>
          <p:nvSpPr>
            <p:cNvPr id="45" name="Прямоугольник 44"/>
            <p:cNvSpPr/>
            <p:nvPr/>
          </p:nvSpPr>
          <p:spPr>
            <a:xfrm>
              <a:off x="5029200" y="1667536"/>
              <a:ext cx="3886200" cy="2046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600"/>
                </a:spcAft>
                <a:buClr>
                  <a:srgbClr val="FF6600"/>
                </a:buClr>
                <a:buFont typeface="Courier New" pitchFamily="49" charset="0"/>
                <a:buChar char="o"/>
              </a:pPr>
              <a:r>
                <a:rPr lang="ru-RU" sz="1600" dirty="0">
                  <a:latin typeface="Franklin Gothic Book" pitchFamily="34" charset="0"/>
                </a:rPr>
                <a:t>Разработка инвестиционной программы на основе схемы тепло-, водоснабжения и водоотведения</a:t>
              </a:r>
            </a:p>
            <a:p>
              <a:pPr marL="342900" indent="-342900">
                <a:spcAft>
                  <a:spcPts val="600"/>
                </a:spcAft>
                <a:buClr>
                  <a:srgbClr val="FF6600"/>
                </a:buClr>
                <a:buFont typeface="Courier New" pitchFamily="49" charset="0"/>
                <a:buChar char="o"/>
              </a:pPr>
              <a:r>
                <a:rPr lang="ru-RU" sz="1600" dirty="0">
                  <a:latin typeface="Franklin Gothic Book" pitchFamily="34" charset="0"/>
                </a:rPr>
                <a:t>Привлечение средств</a:t>
              </a:r>
            </a:p>
            <a:p>
              <a:pPr marL="342900" indent="-342900">
                <a:spcAft>
                  <a:spcPts val="600"/>
                </a:spcAft>
                <a:buClr>
                  <a:srgbClr val="FF6600"/>
                </a:buClr>
                <a:buFont typeface="Courier New" pitchFamily="49" charset="0"/>
                <a:buChar char="o"/>
              </a:pPr>
              <a:r>
                <a:rPr lang="ru-RU" sz="1600" dirty="0">
                  <a:latin typeface="Franklin Gothic Book" pitchFamily="34" charset="0"/>
                </a:rPr>
                <a:t>Модернизация инженерной инфраструктуры</a:t>
              </a:r>
            </a:p>
            <a:p>
              <a:pPr marL="342900" indent="-342900">
                <a:spcAft>
                  <a:spcPts val="600"/>
                </a:spcAft>
                <a:buClr>
                  <a:srgbClr val="FF6600"/>
                </a:buClr>
                <a:buFont typeface="Courier New" pitchFamily="49" charset="0"/>
                <a:buChar char="o"/>
              </a:pPr>
              <a:r>
                <a:rPr lang="ru-RU" sz="1600" dirty="0">
                  <a:latin typeface="Franklin Gothic Book" pitchFamily="34" charset="0"/>
                </a:rPr>
                <a:t>Возвращение инвестиций</a:t>
              </a:r>
            </a:p>
          </p:txBody>
        </p:sp>
      </p:grpSp>
      <p:cxnSp>
        <p:nvCxnSpPr>
          <p:cNvPr id="48" name="Прямая соединительная линия 47"/>
          <p:cNvCxnSpPr/>
          <p:nvPr/>
        </p:nvCxnSpPr>
        <p:spPr>
          <a:xfrm>
            <a:off x="4419600" y="990600"/>
            <a:ext cx="0" cy="3276600"/>
          </a:xfrm>
          <a:prstGeom prst="line">
            <a:avLst/>
          </a:prstGeom>
          <a:ln>
            <a:solidFill>
              <a:srgbClr val="FF66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81000" y="4343400"/>
            <a:ext cx="8382000" cy="0"/>
          </a:xfrm>
          <a:prstGeom prst="line">
            <a:avLst/>
          </a:prstGeom>
          <a:ln>
            <a:solidFill>
              <a:srgbClr val="FF66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Группа 50"/>
          <p:cNvGrpSpPr/>
          <p:nvPr/>
        </p:nvGrpSpPr>
        <p:grpSpPr>
          <a:xfrm>
            <a:off x="260499" y="381000"/>
            <a:ext cx="8883501" cy="6280318"/>
            <a:chOff x="260499" y="381000"/>
            <a:chExt cx="8883501" cy="6280318"/>
          </a:xfrm>
        </p:grpSpPr>
        <p:sp>
          <p:nvSpPr>
            <p:cNvPr id="52" name="TextBox 51"/>
            <p:cNvSpPr txBox="1"/>
            <p:nvPr/>
          </p:nvSpPr>
          <p:spPr>
            <a:xfrm>
              <a:off x="609600" y="6384581"/>
              <a:ext cx="147577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1100" dirty="0">
                <a:latin typeface="Franklin Gothic Medium"/>
                <a:ea typeface="+mj-ea"/>
                <a:cs typeface="Franklin Gothic Medium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60499" y="381000"/>
              <a:ext cx="304800" cy="304800"/>
            </a:xfrm>
            <a:prstGeom prst="rect">
              <a:avLst/>
            </a:prstGeom>
            <a:noFill/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1981200" y="6661318"/>
              <a:ext cx="7162800" cy="0"/>
            </a:xfrm>
            <a:prstGeom prst="line">
              <a:avLst/>
            </a:prstGeom>
            <a:ln w="698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0000">
                    <a:srgbClr val="FFC000"/>
                  </a:gs>
                  <a:gs pos="100000">
                    <a:srgbClr val="FF4215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0780" y="184658"/>
            <a:ext cx="1301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u="sng" dirty="0">
                <a:solidFill>
                  <a:srgbClr val="FF9900"/>
                </a:solidFill>
                <a:latin typeface="Franklin Gothic Demi"/>
                <a:cs typeface="Franklin Gothic Demi"/>
              </a:rPr>
              <a:t>4</a:t>
            </a:r>
            <a:endParaRPr sz="1400" dirty="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6803" y="315058"/>
            <a:ext cx="802619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400" spc="-5" dirty="0"/>
              <a:t>Схемы теплоснабжения, водоснабжения и водоотведения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60499" y="381000"/>
            <a:ext cx="304800" cy="304800"/>
          </a:xfrm>
          <a:prstGeom prst="rect">
            <a:avLst/>
          </a:prstGeom>
          <a:noFill/>
          <a:ln w="603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50"/>
          <p:cNvGrpSpPr/>
          <p:nvPr/>
        </p:nvGrpSpPr>
        <p:grpSpPr>
          <a:xfrm>
            <a:off x="260499" y="381000"/>
            <a:ext cx="8883501" cy="6280318"/>
            <a:chOff x="260499" y="381000"/>
            <a:chExt cx="8883501" cy="6280318"/>
          </a:xfrm>
        </p:grpSpPr>
        <p:sp>
          <p:nvSpPr>
            <p:cNvPr id="52" name="TextBox 51"/>
            <p:cNvSpPr txBox="1"/>
            <p:nvPr/>
          </p:nvSpPr>
          <p:spPr>
            <a:xfrm>
              <a:off x="609600" y="6384581"/>
              <a:ext cx="147577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1100" dirty="0">
                <a:latin typeface="Franklin Gothic Medium"/>
                <a:ea typeface="+mj-ea"/>
                <a:cs typeface="Franklin Gothic Medium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60499" y="381000"/>
              <a:ext cx="304800" cy="304800"/>
            </a:xfrm>
            <a:prstGeom prst="rect">
              <a:avLst/>
            </a:prstGeom>
            <a:noFill/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1981200" y="6661318"/>
              <a:ext cx="7162800" cy="0"/>
            </a:xfrm>
            <a:prstGeom prst="line">
              <a:avLst/>
            </a:prstGeom>
            <a:ln w="698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0000">
                    <a:srgbClr val="FFC000"/>
                  </a:gs>
                  <a:gs pos="100000">
                    <a:srgbClr val="FF4215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241080" y="1668768"/>
            <a:ext cx="8858517" cy="401661"/>
            <a:chOff x="241080" y="1668768"/>
            <a:chExt cx="8858517" cy="401661"/>
          </a:xfrm>
        </p:grpSpPr>
        <p:sp>
          <p:nvSpPr>
            <p:cNvPr id="18" name="object 6"/>
            <p:cNvSpPr/>
            <p:nvPr/>
          </p:nvSpPr>
          <p:spPr>
            <a:xfrm>
              <a:off x="241080" y="1668768"/>
              <a:ext cx="365125" cy="363855"/>
            </a:xfrm>
            <a:custGeom>
              <a:avLst/>
              <a:gdLst/>
              <a:ahLst/>
              <a:cxnLst/>
              <a:rect l="l" t="t" r="r" b="b"/>
              <a:pathLst>
                <a:path w="365125" h="363855">
                  <a:moveTo>
                    <a:pt x="0" y="363537"/>
                  </a:moveTo>
                  <a:lnTo>
                    <a:pt x="365125" y="363537"/>
                  </a:lnTo>
                  <a:lnTo>
                    <a:pt x="365125" y="0"/>
                  </a:lnTo>
                  <a:lnTo>
                    <a:pt x="0" y="0"/>
                  </a:lnTo>
                  <a:lnTo>
                    <a:pt x="0" y="363537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311" y="1701097"/>
              <a:ext cx="8398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defRPr lang="en-US" sz="2000" b="1" i="0" u="none" strike="noStrike" kern="1200" spc="-5" baseline="0">
                  <a:solidFill>
                    <a:prstClr val="black"/>
                  </a:solidFill>
                  <a:latin typeface="Franklin Gothic Medium"/>
                  <a:ea typeface="+mj-ea"/>
                  <a:cs typeface="Franklin Gothic Medium"/>
                </a:defRPr>
              </a:pPr>
              <a:r>
                <a:rPr lang="ru-RU" sz="2000" b="1" spc="-5" dirty="0">
                  <a:latin typeface="Franklin Gothic Book" pitchFamily="34" charset="0"/>
                  <a:ea typeface="+mj-ea"/>
                  <a:cs typeface="Franklin Gothic Medium"/>
                </a:rPr>
                <a:t>Единое техническое задание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41080" y="2263238"/>
            <a:ext cx="8707610" cy="923330"/>
            <a:chOff x="241080" y="2263238"/>
            <a:chExt cx="8707610" cy="923330"/>
          </a:xfrm>
        </p:grpSpPr>
        <p:sp>
          <p:nvSpPr>
            <p:cNvPr id="20" name="TextBox 19"/>
            <p:cNvSpPr txBox="1"/>
            <p:nvPr/>
          </p:nvSpPr>
          <p:spPr>
            <a:xfrm>
              <a:off x="701311" y="2263238"/>
              <a:ext cx="82473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defRPr lang="en-US" sz="2000" b="1" i="0" u="none" strike="noStrike" kern="1200" spc="-5" baseline="0">
                  <a:solidFill>
                    <a:prstClr val="black"/>
                  </a:solidFill>
                  <a:latin typeface="Franklin Gothic Medium"/>
                  <a:ea typeface="+mj-ea"/>
                  <a:cs typeface="Franklin Gothic Medium"/>
                </a:defRPr>
              </a:pPr>
              <a:r>
                <a:rPr lang="ru-RU" sz="2000" b="1" spc="-5" dirty="0">
                  <a:solidFill>
                    <a:prstClr val="black"/>
                  </a:solidFill>
                  <a:latin typeface="Franklin Gothic Book" pitchFamily="34" charset="0"/>
                  <a:ea typeface="+mj-ea"/>
                  <a:cs typeface="Franklin Gothic Medium"/>
                </a:rPr>
                <a:t>Электронная модель</a:t>
              </a:r>
            </a:p>
            <a:p>
              <a:pPr marL="355600" lvl="1" indent="-355600">
                <a:buClr>
                  <a:srgbClr val="DA4300"/>
                </a:buClr>
                <a:buFont typeface="Courier New" pitchFamily="49" charset="0"/>
                <a:buChar char="o"/>
              </a:pPr>
              <a:r>
                <a:rPr lang="ru-RU" dirty="0">
                  <a:latin typeface="Franklin Gothic Book" pitchFamily="34" charset="0"/>
                </a:rPr>
                <a:t>Единый стандарт</a:t>
              </a:r>
            </a:p>
            <a:p>
              <a:pPr marL="342900" lvl="1" indent="-342900">
                <a:buClr>
                  <a:srgbClr val="DA4300"/>
                </a:buClr>
                <a:buFont typeface="Courier New" pitchFamily="49" charset="0"/>
                <a:buChar char="o"/>
              </a:pPr>
              <a:r>
                <a:rPr lang="ru-RU" dirty="0">
                  <a:latin typeface="Franklin Gothic Book" pitchFamily="34" charset="0"/>
                </a:rPr>
                <a:t>Разработка для всех муниципальных образований</a:t>
              </a:r>
            </a:p>
          </p:txBody>
        </p:sp>
        <p:sp>
          <p:nvSpPr>
            <p:cNvPr id="21" name="object 7"/>
            <p:cNvSpPr/>
            <p:nvPr/>
          </p:nvSpPr>
          <p:spPr>
            <a:xfrm>
              <a:off x="241080" y="2319898"/>
              <a:ext cx="365125" cy="363855"/>
            </a:xfrm>
            <a:custGeom>
              <a:avLst/>
              <a:gdLst/>
              <a:ahLst/>
              <a:cxnLst/>
              <a:rect l="l" t="t" r="r" b="b"/>
              <a:pathLst>
                <a:path w="365125" h="363855">
                  <a:moveTo>
                    <a:pt x="0" y="363537"/>
                  </a:moveTo>
                  <a:lnTo>
                    <a:pt x="365125" y="363537"/>
                  </a:lnTo>
                  <a:lnTo>
                    <a:pt x="365125" y="0"/>
                  </a:lnTo>
                  <a:lnTo>
                    <a:pt x="0" y="0"/>
                  </a:lnTo>
                  <a:lnTo>
                    <a:pt x="0" y="363537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43495" y="1035292"/>
            <a:ext cx="8358070" cy="380141"/>
            <a:chOff x="243495" y="1035292"/>
            <a:chExt cx="8358070" cy="380141"/>
          </a:xfrm>
        </p:grpSpPr>
        <p:sp>
          <p:nvSpPr>
            <p:cNvPr id="17" name="object 5"/>
            <p:cNvSpPr/>
            <p:nvPr/>
          </p:nvSpPr>
          <p:spPr>
            <a:xfrm>
              <a:off x="243495" y="1051578"/>
              <a:ext cx="365125" cy="363855"/>
            </a:xfrm>
            <a:custGeom>
              <a:avLst/>
              <a:gdLst/>
              <a:ahLst/>
              <a:cxnLst/>
              <a:rect l="l" t="t" r="r" b="b"/>
              <a:pathLst>
                <a:path w="365125" h="363855">
                  <a:moveTo>
                    <a:pt x="0" y="363537"/>
                  </a:moveTo>
                  <a:lnTo>
                    <a:pt x="365125" y="363537"/>
                  </a:lnTo>
                  <a:lnTo>
                    <a:pt x="365125" y="0"/>
                  </a:lnTo>
                  <a:lnTo>
                    <a:pt x="0" y="0"/>
                  </a:lnTo>
                  <a:lnTo>
                    <a:pt x="0" y="363537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7149" y="1035292"/>
              <a:ext cx="7954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defRPr lang="en-US" sz="2000" b="1" i="0" u="none" strike="noStrike" kern="1200" spc="-5" baseline="0">
                  <a:solidFill>
                    <a:prstClr val="black"/>
                  </a:solidFill>
                  <a:latin typeface="Franklin Gothic Medium"/>
                  <a:ea typeface="+mj-ea"/>
                  <a:cs typeface="Franklin Gothic Medium"/>
                </a:defRPr>
              </a:pPr>
              <a:r>
                <a:rPr lang="ru-RU" sz="2000" spc="-5" dirty="0">
                  <a:solidFill>
                    <a:prstClr val="black"/>
                  </a:solidFill>
                  <a:latin typeface="Franklin Gothic Book" pitchFamily="34" charset="0"/>
                  <a:ea typeface="+mj-ea"/>
                  <a:cs typeface="Franklin Gothic Medium"/>
                </a:rPr>
                <a:t>Полномочия по утверждению схем у Правительства МО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81000" y="3505200"/>
            <a:ext cx="8763000" cy="2895600"/>
            <a:chOff x="381000" y="3505200"/>
            <a:chExt cx="8763000" cy="2895600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914400" y="3505200"/>
              <a:ext cx="8229600" cy="646331"/>
              <a:chOff x="914400" y="3505200"/>
              <a:chExt cx="8229600" cy="646331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914400" y="3614384"/>
                <a:ext cx="312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ct val="0"/>
                  </a:spcBef>
                  <a:defRPr lang="en-US" sz="2000" b="1" i="0" u="none" strike="noStrike" kern="1200" spc="-5" baseline="0">
                    <a:solidFill>
                      <a:prstClr val="black"/>
                    </a:solidFill>
                    <a:latin typeface="Franklin Gothic Medium"/>
                    <a:ea typeface="+mj-ea"/>
                    <a:cs typeface="Franklin Gothic Medium"/>
                  </a:defRPr>
                </a:pPr>
                <a:r>
                  <a:rPr lang="ru-RU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Franklin Gothic Medium"/>
                    <a:ea typeface="+mj-ea"/>
                    <a:cs typeface="Franklin Gothic Medium"/>
                  </a:rPr>
                  <a:t>Схемы теплоснабжения 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800600" y="3505200"/>
                <a:ext cx="4343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ct val="0"/>
                  </a:spcBef>
                  <a:defRPr lang="en-US" sz="2000" b="1" i="0" u="none" strike="noStrike" kern="1200" spc="-5" baseline="0">
                    <a:solidFill>
                      <a:prstClr val="black"/>
                    </a:solidFill>
                    <a:latin typeface="Franklin Gothic Medium"/>
                    <a:ea typeface="+mj-ea"/>
                    <a:cs typeface="Franklin Gothic Medium"/>
                  </a:defRPr>
                </a:pPr>
                <a:r>
                  <a:rPr lang="ru-RU" sz="2000" b="1" dirty="0">
                    <a:ln w="1905"/>
                    <a:solidFill>
                      <a:schemeClr val="accent1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Franklin Gothic Medium"/>
                    <a:ea typeface="+mj-ea"/>
                    <a:cs typeface="Franklin Gothic Medium"/>
                  </a:rPr>
                  <a:t>Схемы водоснабжения и водоотведения </a:t>
                </a:r>
              </a:p>
            </p:txBody>
          </p:sp>
        </p:grpSp>
        <p:cxnSp>
          <p:nvCxnSpPr>
            <p:cNvPr id="23" name="Прямая соединительная линия 22"/>
            <p:cNvCxnSpPr/>
            <p:nvPr/>
          </p:nvCxnSpPr>
          <p:spPr>
            <a:xfrm flipH="1">
              <a:off x="4572000" y="3638264"/>
              <a:ext cx="21608" cy="276253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557280" y="4150056"/>
              <a:ext cx="8382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Группа 27"/>
            <p:cNvGrpSpPr/>
            <p:nvPr/>
          </p:nvGrpSpPr>
          <p:grpSpPr>
            <a:xfrm>
              <a:off x="381000" y="4267200"/>
              <a:ext cx="7658407" cy="826532"/>
              <a:chOff x="381000" y="4267200"/>
              <a:chExt cx="7658407" cy="826532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381000" y="4267200"/>
                <a:ext cx="11850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Book" pitchFamily="34" charset="0"/>
                  </a:rPr>
                  <a:t>2013 год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85800" y="4683456"/>
                <a:ext cx="2819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D65700"/>
                  </a:buClr>
                  <a:buFont typeface="Courier New" pitchFamily="49" charset="0"/>
                  <a:buChar char="o"/>
                </a:pPr>
                <a:r>
                  <a:rPr lang="ru-RU" dirty="0">
                    <a:latin typeface="Franklin Gothic Book" pitchFamily="34" charset="0"/>
                  </a:rPr>
                  <a:t> Утверждено – </a:t>
                </a:r>
                <a:r>
                  <a:rPr lang="ru-RU" b="1" dirty="0">
                    <a:latin typeface="Franklin Gothic Book" pitchFamily="34" charset="0"/>
                  </a:rPr>
                  <a:t>118/33 %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181600" y="4308144"/>
                <a:ext cx="11850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Book" pitchFamily="34" charset="0"/>
                  </a:rPr>
                  <a:t>2013 год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486400" y="4724400"/>
                <a:ext cx="25530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D65700"/>
                  </a:buClr>
                  <a:buFont typeface="Courier New" pitchFamily="49" charset="0"/>
                  <a:buChar char="o"/>
                </a:pPr>
                <a:r>
                  <a:rPr lang="ru-RU" dirty="0">
                    <a:latin typeface="Franklin Gothic Book" pitchFamily="34" charset="0"/>
                  </a:rPr>
                  <a:t> Утверждено – </a:t>
                </a:r>
                <a:r>
                  <a:rPr lang="ru-RU" b="1" dirty="0">
                    <a:latin typeface="Franklin Gothic Book" pitchFamily="34" charset="0"/>
                  </a:rPr>
                  <a:t>32/9 %</a:t>
                </a: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396920" y="5410200"/>
              <a:ext cx="8138529" cy="812884"/>
              <a:chOff x="396920" y="5410200"/>
              <a:chExt cx="8138529" cy="812884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396920" y="5410200"/>
                <a:ext cx="11850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Book" pitchFamily="34" charset="0"/>
                  </a:rPr>
                  <a:t>2016 год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15368" y="5812808"/>
                <a:ext cx="29409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D65700"/>
                  </a:buClr>
                  <a:buFont typeface="Courier New" pitchFamily="49" charset="0"/>
                  <a:buChar char="o"/>
                </a:pPr>
                <a:r>
                  <a:rPr lang="ru-RU" dirty="0">
                    <a:latin typeface="Franklin Gothic Book" pitchFamily="34" charset="0"/>
                  </a:rPr>
                  <a:t> Утверждено – </a:t>
                </a:r>
                <a:r>
                  <a:rPr lang="ru-RU" b="1" dirty="0">
                    <a:latin typeface="Franklin Gothic Book" pitchFamily="34" charset="0"/>
                  </a:rPr>
                  <a:t>297/100 %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197520" y="5451144"/>
                <a:ext cx="11850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ranklin Gothic Book" pitchFamily="34" charset="0"/>
                  </a:rPr>
                  <a:t>2016 год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515968" y="5853752"/>
                <a:ext cx="3019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D65700"/>
                  </a:buClr>
                  <a:buFont typeface="Courier New" pitchFamily="49" charset="0"/>
                  <a:buChar char="o"/>
                </a:pPr>
                <a:r>
                  <a:rPr lang="ru-RU" dirty="0">
                    <a:latin typeface="Franklin Gothic Book" pitchFamily="34" charset="0"/>
                  </a:rPr>
                  <a:t> Утверждено – </a:t>
                </a:r>
                <a:r>
                  <a:rPr lang="ru-RU" b="1" dirty="0">
                    <a:latin typeface="Franklin Gothic Book" pitchFamily="34" charset="0"/>
                  </a:rPr>
                  <a:t>296/99,6 %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0780" y="184658"/>
            <a:ext cx="1301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u="sng" dirty="0">
                <a:solidFill>
                  <a:srgbClr val="FF9900"/>
                </a:solidFill>
                <a:latin typeface="Franklin Gothic Demi"/>
                <a:cs typeface="Franklin Gothic Demi"/>
              </a:rPr>
              <a:t>5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6803" y="233170"/>
            <a:ext cx="767039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ct val="100000"/>
              </a:lnSpc>
            </a:pPr>
            <a:r>
              <a:rPr lang="ru-RU" dirty="0"/>
              <a:t>ЕТО и ГО в Московской области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" name="Группа 50"/>
          <p:cNvGrpSpPr/>
          <p:nvPr/>
        </p:nvGrpSpPr>
        <p:grpSpPr>
          <a:xfrm>
            <a:off x="260499" y="359392"/>
            <a:ext cx="8883501" cy="6300010"/>
            <a:chOff x="260499" y="434952"/>
            <a:chExt cx="8883501" cy="6226366"/>
          </a:xfrm>
        </p:grpSpPr>
        <p:sp>
          <p:nvSpPr>
            <p:cNvPr id="52" name="TextBox 51"/>
            <p:cNvSpPr txBox="1"/>
            <p:nvPr/>
          </p:nvSpPr>
          <p:spPr>
            <a:xfrm>
              <a:off x="609600" y="6384581"/>
              <a:ext cx="1475776" cy="258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1100" dirty="0">
                <a:latin typeface="Franklin Gothic Medium"/>
                <a:ea typeface="+mj-ea"/>
                <a:cs typeface="Franklin Gothic Medium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60499" y="434952"/>
              <a:ext cx="304800" cy="304800"/>
            </a:xfrm>
            <a:prstGeom prst="rect">
              <a:avLst/>
            </a:prstGeom>
            <a:noFill/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1981200" y="6661318"/>
              <a:ext cx="7162800" cy="0"/>
            </a:xfrm>
            <a:prstGeom prst="line">
              <a:avLst/>
            </a:prstGeom>
            <a:ln w="698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0000">
                    <a:srgbClr val="FFC000"/>
                  </a:gs>
                  <a:gs pos="100000">
                    <a:srgbClr val="FF4215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318448" y="1066800"/>
            <a:ext cx="8839200" cy="802718"/>
            <a:chOff x="318448" y="1066800"/>
            <a:chExt cx="8839200" cy="80271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33400" y="1066800"/>
              <a:ext cx="7620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Book" pitchFamily="34" charset="0"/>
                </a:rPr>
                <a:t>ЕТО - </a:t>
              </a:r>
              <a:r>
                <a:rPr lang="ru-RU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Book" pitchFamily="34" charset="0"/>
                </a:rPr>
                <a:t>Единая теплоснабжающая организация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18448" y="1469408"/>
              <a:ext cx="8839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Book" pitchFamily="34" charset="0"/>
                </a:rPr>
                <a:t>ГО</a:t>
              </a:r>
              <a:r>
                <a:rPr lang="ru-RU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Book" pitchFamily="34" charset="0"/>
                </a:rPr>
                <a:t> - Гарантирующая организация в сфере водоснабжения, водоотведения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04800" y="2040636"/>
            <a:ext cx="8839200" cy="3742173"/>
            <a:chOff x="304800" y="2040636"/>
            <a:chExt cx="8839200" cy="3742173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304800" y="2040636"/>
              <a:ext cx="8686800" cy="3742173"/>
              <a:chOff x="304800" y="2040636"/>
              <a:chExt cx="8686800" cy="3742173"/>
            </a:xfrm>
          </p:grpSpPr>
          <p:pic>
            <p:nvPicPr>
              <p:cNvPr id="29" name="Picture 2" descr="C:\Users\KapranovaDA\Desktop\Капранова Д.А\Конгрессно-выставочная деятельность\Презентации в работе\Картинки для презентаций\Russia_Moscow_oblast_location_map.svg (9) - копия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5000" contrast="1000"/>
              </a:blip>
              <a:srcRect/>
              <a:stretch>
                <a:fillRect/>
              </a:stretch>
            </p:blipFill>
            <p:spPr bwMode="auto">
              <a:xfrm>
                <a:off x="304800" y="2040636"/>
                <a:ext cx="3959971" cy="3742173"/>
              </a:xfrm>
              <a:prstGeom prst="rect">
                <a:avLst/>
              </a:prstGeom>
              <a:noFill/>
            </p:spPr>
          </p:pic>
          <p:sp>
            <p:nvSpPr>
              <p:cNvPr id="18" name="Прямоугольник 17"/>
              <p:cNvSpPr/>
              <p:nvPr/>
            </p:nvSpPr>
            <p:spPr>
              <a:xfrm>
                <a:off x="4114800" y="2057400"/>
                <a:ext cx="4876800" cy="1923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endParaRPr lang="ru-RU" sz="900" b="1" dirty="0">
                  <a:latin typeface="Franklin Gothic Book" pitchFamily="34" charset="0"/>
                </a:endParaRPr>
              </a:p>
              <a:p>
                <a:pPr marL="285750" indent="-285750">
                  <a:spcAft>
                    <a:spcPts val="600"/>
                  </a:spcAft>
                  <a:buClr>
                    <a:srgbClr val="FF6600"/>
                  </a:buClr>
                  <a:buFont typeface="Courier New" pitchFamily="49" charset="0"/>
                  <a:buChar char="o"/>
                </a:pPr>
                <a:r>
                  <a:rPr lang="ru-RU" dirty="0">
                    <a:latin typeface="Franklin Gothic Book" pitchFamily="34" charset="0"/>
                  </a:rPr>
                  <a:t>Единый тариф для </a:t>
                </a:r>
                <a:r>
                  <a:rPr lang="ru-RU" b="1" dirty="0">
                    <a:latin typeface="Franklin Gothic Book" pitchFamily="34" charset="0"/>
                  </a:rPr>
                  <a:t>населения</a:t>
                </a:r>
              </a:p>
              <a:p>
                <a:pPr marL="285750" indent="-285750">
                  <a:spcAft>
                    <a:spcPts val="600"/>
                  </a:spcAft>
                  <a:buClr>
                    <a:srgbClr val="FF6600"/>
                  </a:buClr>
                  <a:buFont typeface="Courier New" pitchFamily="49" charset="0"/>
                  <a:buChar char="o"/>
                </a:pPr>
                <a:r>
                  <a:rPr lang="ru-RU" dirty="0">
                    <a:latin typeface="Franklin Gothic Book" pitchFamily="34" charset="0"/>
                  </a:rPr>
                  <a:t>Единый оператор по муниципальному району/городскому округу</a:t>
                </a:r>
              </a:p>
              <a:p>
                <a:pPr marL="285750" indent="-285750">
                  <a:spcAft>
                    <a:spcPts val="600"/>
                  </a:spcAft>
                  <a:buClr>
                    <a:srgbClr val="FF6600"/>
                  </a:buClr>
                  <a:buFont typeface="Courier New" pitchFamily="49" charset="0"/>
                  <a:buChar char="o"/>
                </a:pPr>
                <a:r>
                  <a:rPr lang="ru-RU" dirty="0">
                    <a:latin typeface="Franklin Gothic Book" pitchFamily="34" charset="0"/>
                  </a:rPr>
                  <a:t>Единый центр управления </a:t>
                </a:r>
              </a:p>
              <a:p>
                <a:pPr marL="285750" indent="-285750">
                  <a:spcAft>
                    <a:spcPts val="600"/>
                  </a:spcAft>
                  <a:buClr>
                    <a:srgbClr val="FF6600"/>
                  </a:buClr>
                  <a:buFont typeface="Courier New" pitchFamily="49" charset="0"/>
                  <a:buChar char="o"/>
                </a:pPr>
                <a:r>
                  <a:rPr lang="ru-RU" dirty="0">
                    <a:latin typeface="Franklin Gothic Book" pitchFamily="34" charset="0"/>
                  </a:rPr>
                  <a:t>Единый котел</a:t>
                </a:r>
              </a:p>
            </p:txBody>
          </p:sp>
        </p:grpSp>
        <p:sp>
          <p:nvSpPr>
            <p:cNvPr id="22" name="Прямоугольник 21"/>
            <p:cNvSpPr/>
            <p:nvPr/>
          </p:nvSpPr>
          <p:spPr>
            <a:xfrm>
              <a:off x="838200" y="2209800"/>
              <a:ext cx="1779013" cy="523220"/>
            </a:xfrm>
            <a:prstGeom prst="rect">
              <a:avLst/>
            </a:prstGeom>
            <a:solidFill>
              <a:schemeClr val="bg1">
                <a:alpha val="93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2800" b="1" dirty="0">
                  <a:latin typeface="Franklin Gothic Book" pitchFamily="34" charset="0"/>
                </a:rPr>
                <a:t>Для чего ?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962400" y="4495800"/>
              <a:ext cx="5181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  <a:latin typeface="Franklin Gothic Book" pitchFamily="34" charset="0"/>
                </a:rPr>
                <a:t>… независимо от форм собственности различных предприятий на территории</a:t>
              </a: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676400" y="5674802"/>
            <a:ext cx="73152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latin typeface="Franklin Gothic Book" pitchFamily="34" charset="0"/>
              </a:rPr>
              <a:t>Инвестпрограмма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Book" pitchFamily="34" charset="0"/>
              </a:rPr>
              <a:t> определяет основные направления развития систем ТС, ВС и ВО предприятий на всей территории</a:t>
            </a:r>
          </a:p>
          <a:p>
            <a:pPr algn="ctr">
              <a:spcAft>
                <a:spcPts val="600"/>
              </a:spcAft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260499" y="381000"/>
            <a:ext cx="8883501" cy="6280318"/>
            <a:chOff x="260499" y="381000"/>
            <a:chExt cx="8883501" cy="6280318"/>
          </a:xfrm>
        </p:grpSpPr>
        <p:sp>
          <p:nvSpPr>
            <p:cNvPr id="12" name="TextBox 11"/>
            <p:cNvSpPr txBox="1"/>
            <p:nvPr/>
          </p:nvSpPr>
          <p:spPr>
            <a:xfrm>
              <a:off x="609600" y="6384581"/>
              <a:ext cx="147577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1100" dirty="0">
                <a:latin typeface="Franklin Gothic Medium"/>
                <a:ea typeface="+mj-ea"/>
                <a:cs typeface="Franklin Gothic Medium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60499" y="381000"/>
              <a:ext cx="304800" cy="304800"/>
            </a:xfrm>
            <a:prstGeom prst="rect">
              <a:avLst/>
            </a:prstGeom>
            <a:noFill/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981200" y="6661318"/>
              <a:ext cx="7162800" cy="0"/>
            </a:xfrm>
            <a:prstGeom prst="line">
              <a:avLst/>
            </a:prstGeom>
            <a:ln w="698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0000">
                    <a:srgbClr val="FFC000"/>
                  </a:gs>
                  <a:gs pos="100000">
                    <a:srgbClr val="FF4215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bject 4"/>
          <p:cNvSpPr txBox="1">
            <a:spLocks noGrp="1"/>
          </p:cNvSpPr>
          <p:nvPr>
            <p:ph type="title"/>
          </p:nvPr>
        </p:nvSpPr>
        <p:spPr>
          <a:xfrm>
            <a:off x="736803" y="274114"/>
            <a:ext cx="767039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ct val="100000"/>
              </a:lnSpc>
            </a:pPr>
            <a:r>
              <a:rPr lang="ru-RU" dirty="0"/>
              <a:t>Инвестиционные программы (ИП)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28600" y="9144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DA4300"/>
                </a:solidFill>
                <a:latin typeface="Franklin Gothic Book" pitchFamily="34" charset="0"/>
                <a:cs typeface="Times New Roman" panose="02020603050405020304" pitchFamily="18" charset="0"/>
              </a:rPr>
              <a:t>2016 год </a:t>
            </a:r>
          </a:p>
          <a:p>
            <a:r>
              <a:rPr lang="ru-RU" sz="2400" b="1" dirty="0">
                <a:solidFill>
                  <a:srgbClr val="DA4300"/>
                </a:solidFill>
                <a:latin typeface="Franklin Gothic Book" pitchFamily="34" charset="0"/>
                <a:cs typeface="Times New Roman" panose="02020603050405020304" pitchFamily="18" charset="0"/>
              </a:rPr>
              <a:t>УТВЕРЖДЕНО 241 ИП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04800" y="3949896"/>
            <a:ext cx="8534400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257800" y="1600200"/>
            <a:ext cx="0" cy="4811976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304800" y="1905000"/>
            <a:ext cx="8757799" cy="1836241"/>
            <a:chOff x="304800" y="1905000"/>
            <a:chExt cx="8757799" cy="1836241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04800" y="2362200"/>
              <a:ext cx="5029200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latin typeface="Franklin Gothic Book" pitchFamily="34" charset="0"/>
                  <a:cs typeface="Times New Roman" panose="02020603050405020304" pitchFamily="18" charset="0"/>
                </a:rPr>
                <a:t>ТЕПЛОСНАБЖЕНИЯ</a:t>
              </a:r>
            </a:p>
            <a:p>
              <a:pPr algn="ctr"/>
              <a:endParaRPr lang="ru-RU" sz="1000" b="1" dirty="0">
                <a:latin typeface="Franklin Gothic Book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Franklin Gothic Book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2800" b="1" dirty="0">
                  <a:solidFill>
                    <a:srgbClr val="DA4300"/>
                  </a:solidFill>
                  <a:latin typeface="Franklin Gothic Book" pitchFamily="34" charset="0"/>
                  <a:cs typeface="Times New Roman" panose="02020603050405020304" pitchFamily="18" charset="0"/>
                </a:rPr>
                <a:t>135 ИП </a:t>
              </a:r>
              <a:endParaRPr lang="ru-RU" sz="2400" b="1" dirty="0">
                <a:solidFill>
                  <a:srgbClr val="DA4300"/>
                </a:solidFill>
                <a:latin typeface="Franklin Gothic Book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2" name="Группа 61"/>
            <p:cNvGrpSpPr/>
            <p:nvPr/>
          </p:nvGrpSpPr>
          <p:grpSpPr>
            <a:xfrm>
              <a:off x="5319866" y="1905000"/>
              <a:ext cx="3742733" cy="1836241"/>
              <a:chOff x="5319866" y="1905000"/>
              <a:chExt cx="3742733" cy="1836241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5334001" y="1905000"/>
                <a:ext cx="372859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latin typeface="Franklin Gothic Book" pitchFamily="34" charset="0"/>
                  </a:rPr>
                  <a:t>Общий объем финансирования</a:t>
                </a:r>
              </a:p>
              <a:p>
                <a:pPr algn="ctr"/>
                <a:r>
                  <a:rPr lang="ru-RU" sz="2400" b="1" dirty="0">
                    <a:latin typeface="Franklin Gothic Book" pitchFamily="34" charset="0"/>
                  </a:rPr>
                  <a:t>4 534,2 млн. руб</a:t>
                </a:r>
                <a:r>
                  <a:rPr lang="ru-RU" sz="2000" dirty="0">
                    <a:latin typeface="Franklin Gothic Book" pitchFamily="34" charset="0"/>
                  </a:rPr>
                  <a:t>.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319866" y="2971800"/>
                <a:ext cx="372859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latin typeface="Franklin Gothic Book" pitchFamily="34" charset="0"/>
                  </a:rPr>
                  <a:t>Заемные средства</a:t>
                </a:r>
              </a:p>
              <a:p>
                <a:pPr algn="ctr"/>
                <a:r>
                  <a:rPr lang="ru-RU" sz="2400" b="1" dirty="0">
                    <a:latin typeface="Franklin Gothic Book" pitchFamily="34" charset="0"/>
                  </a:rPr>
                  <a:t>1 485,9 млн. руб</a:t>
                </a:r>
                <a:r>
                  <a:rPr lang="ru-RU" sz="2000" dirty="0">
                    <a:latin typeface="Franklin Gothic Book" pitchFamily="34" charset="0"/>
                  </a:rPr>
                  <a:t>.</a:t>
                </a:r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652816" y="4267200"/>
            <a:ext cx="8436592" cy="1836241"/>
            <a:chOff x="652816" y="4267200"/>
            <a:chExt cx="8436592" cy="1836241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652816" y="4577688"/>
              <a:ext cx="4343400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latin typeface="Franklin Gothic Book" pitchFamily="34" charset="0"/>
                  <a:cs typeface="Times New Roman" panose="02020603050405020304" pitchFamily="18" charset="0"/>
                </a:rPr>
                <a:t>ВОДОСНАБЖЕНИЕ </a:t>
              </a:r>
            </a:p>
            <a:p>
              <a:pPr algn="ctr"/>
              <a:r>
                <a:rPr lang="ru-RU" sz="2400" b="1" dirty="0">
                  <a:latin typeface="Franklin Gothic Book" pitchFamily="34" charset="0"/>
                  <a:cs typeface="Times New Roman" panose="02020603050405020304" pitchFamily="18" charset="0"/>
                </a:rPr>
                <a:t>И ВОДООТВЕДЕНИЕ </a:t>
              </a:r>
            </a:p>
            <a:p>
              <a:pPr algn="ctr"/>
              <a:endParaRPr lang="ru-RU" sz="1000" b="1" dirty="0">
                <a:solidFill>
                  <a:schemeClr val="accent1">
                    <a:lumMod val="75000"/>
                  </a:schemeClr>
                </a:solidFill>
                <a:latin typeface="Franklin Gothic Book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800" b="1" dirty="0">
                  <a:solidFill>
                    <a:schemeClr val="accent1">
                      <a:lumMod val="75000"/>
                    </a:schemeClr>
                  </a:solidFill>
                  <a:latin typeface="Franklin Gothic Book" pitchFamily="34" charset="0"/>
                  <a:cs typeface="Times New Roman" panose="02020603050405020304" pitchFamily="18" charset="0"/>
                </a:rPr>
                <a:t>106 ИП </a:t>
              </a:r>
            </a:p>
          </p:txBody>
        </p:sp>
        <p:grpSp>
          <p:nvGrpSpPr>
            <p:cNvPr id="63" name="Группа 62"/>
            <p:cNvGrpSpPr/>
            <p:nvPr/>
          </p:nvGrpSpPr>
          <p:grpSpPr>
            <a:xfrm>
              <a:off x="5346675" y="4267200"/>
              <a:ext cx="3742733" cy="1836241"/>
              <a:chOff x="5319866" y="1905000"/>
              <a:chExt cx="3742733" cy="1836241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5334001" y="1905000"/>
                <a:ext cx="372859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latin typeface="Franklin Gothic Book" pitchFamily="34" charset="0"/>
                  </a:rPr>
                  <a:t>Общий объем финансирования</a:t>
                </a:r>
              </a:p>
              <a:p>
                <a:pPr algn="ctr"/>
                <a:r>
                  <a:rPr lang="ru-RU" sz="2400" b="1" dirty="0">
                    <a:latin typeface="Franklin Gothic Book" pitchFamily="34" charset="0"/>
                  </a:rPr>
                  <a:t>3 251,8 млн. руб</a:t>
                </a:r>
                <a:r>
                  <a:rPr lang="ru-RU" sz="2000" dirty="0">
                    <a:latin typeface="Franklin Gothic Book" pitchFamily="34" charset="0"/>
                  </a:rPr>
                  <a:t>.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319866" y="2971800"/>
                <a:ext cx="372859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latin typeface="Franklin Gothic Book" pitchFamily="34" charset="0"/>
                  </a:rPr>
                  <a:t>Заемные средства</a:t>
                </a:r>
              </a:p>
              <a:p>
                <a:pPr algn="ctr"/>
                <a:r>
                  <a:rPr lang="ru-RU" sz="2400" b="1" dirty="0">
                    <a:latin typeface="Franklin Gothic Book" pitchFamily="34" charset="0"/>
                  </a:rPr>
                  <a:t>1 086,1 млн. руб</a:t>
                </a:r>
                <a:r>
                  <a:rPr lang="ru-RU" sz="2000" dirty="0">
                    <a:latin typeface="Franklin Gothic Book" pitchFamily="34" charset="0"/>
                  </a:rPr>
                  <a:t>.</a:t>
                </a:r>
              </a:p>
            </p:txBody>
          </p:sp>
        </p:grpSp>
      </p:grpSp>
      <p:sp>
        <p:nvSpPr>
          <p:cNvPr id="66" name="Номер слайда 6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7" name="object 2"/>
          <p:cNvSpPr txBox="1"/>
          <p:nvPr/>
        </p:nvSpPr>
        <p:spPr>
          <a:xfrm>
            <a:off x="8780780" y="184658"/>
            <a:ext cx="1301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u="sng" dirty="0">
                <a:solidFill>
                  <a:srgbClr val="FF9900"/>
                </a:solidFill>
                <a:latin typeface="Franklin Gothic Demi"/>
                <a:cs typeface="Franklin Gothic Demi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260499" y="381000"/>
            <a:ext cx="8883501" cy="6280318"/>
            <a:chOff x="260499" y="381000"/>
            <a:chExt cx="8883501" cy="6280318"/>
          </a:xfrm>
        </p:grpSpPr>
        <p:sp>
          <p:nvSpPr>
            <p:cNvPr id="12" name="TextBox 11"/>
            <p:cNvSpPr txBox="1"/>
            <p:nvPr/>
          </p:nvSpPr>
          <p:spPr>
            <a:xfrm>
              <a:off x="609600" y="6384581"/>
              <a:ext cx="147577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1100" dirty="0">
                <a:latin typeface="Franklin Gothic Medium"/>
                <a:ea typeface="+mj-ea"/>
                <a:cs typeface="Franklin Gothic Medium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60499" y="381000"/>
              <a:ext cx="304800" cy="304800"/>
            </a:xfrm>
            <a:prstGeom prst="rect">
              <a:avLst/>
            </a:prstGeom>
            <a:noFill/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981200" y="6661318"/>
              <a:ext cx="7162800" cy="0"/>
            </a:xfrm>
            <a:prstGeom prst="line">
              <a:avLst/>
            </a:prstGeom>
            <a:ln w="698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0000">
                    <a:srgbClr val="FFC000"/>
                  </a:gs>
                  <a:gs pos="100000">
                    <a:srgbClr val="FF4215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bject 4"/>
          <p:cNvSpPr txBox="1">
            <a:spLocks noGrp="1"/>
          </p:cNvSpPr>
          <p:nvPr>
            <p:ph type="title"/>
          </p:nvPr>
        </p:nvSpPr>
        <p:spPr>
          <a:xfrm>
            <a:off x="736803" y="274114"/>
            <a:ext cx="7670393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ct val="100000"/>
              </a:lnSpc>
            </a:pPr>
            <a:r>
              <a:rPr lang="ru-RU" dirty="0"/>
              <a:t>Исполнение Указа президента РФ </a:t>
            </a:r>
            <a:br>
              <a:rPr lang="ru-RU" dirty="0"/>
            </a:br>
            <a:r>
              <a:rPr lang="ru-RU" dirty="0"/>
              <a:t>от 07.05.2012 №600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240" y="1434152"/>
            <a:ext cx="881773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FF6600"/>
                </a:solidFill>
                <a:latin typeface="Franklin Gothic Book" pitchFamily="34" charset="0"/>
                <a:cs typeface="Times New Roman" pitchFamily="18" charset="0"/>
              </a:rPr>
              <a:t>В соответствии с методическими рекомендациями Минстроя России утвержденные приказом от 20.02.2016 N 103/</a:t>
            </a:r>
            <a:r>
              <a:rPr lang="ru-RU" sz="2400" b="1" dirty="0" err="1">
                <a:solidFill>
                  <a:srgbClr val="FF6600"/>
                </a:solidFill>
                <a:latin typeface="Franklin Gothic Book" pitchFamily="34" charset="0"/>
                <a:cs typeface="Times New Roman" pitchFamily="18" charset="0"/>
              </a:rPr>
              <a:t>пр</a:t>
            </a:r>
            <a:endParaRPr lang="ru-RU" sz="1000" b="1" dirty="0">
              <a:solidFill>
                <a:srgbClr val="FF6600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2096" y="3585217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Franklin Gothic Book" pitchFamily="34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Franklin Gothic Book" pitchFamily="34" charset="0"/>
                <a:cs typeface="Times New Roman" pitchFamily="18" charset="0"/>
              </a:rPr>
              <a:t>Доля заемных средств </a:t>
            </a:r>
            <a:r>
              <a:rPr lang="ru-RU" sz="2000" dirty="0">
                <a:latin typeface="Franklin Gothic Book" pitchFamily="34" charset="0"/>
                <a:cs typeface="Times New Roman" pitchFamily="18" charset="0"/>
              </a:rPr>
              <a:t>в общем объеме капитальных вложений в системы теплоснабжения, водоснабжения, водоотведения и очистки сточных вод»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2590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Franklin Gothic Book" pitchFamily="34" charset="0"/>
              </a:rPr>
              <a:t>По Московской области за 2015 год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6477000" y="3290248"/>
            <a:ext cx="2032376" cy="1967552"/>
            <a:chOff x="6416720" y="3085528"/>
            <a:chExt cx="2133600" cy="2057400"/>
          </a:xfrm>
        </p:grpSpPr>
        <p:sp>
          <p:nvSpPr>
            <p:cNvPr id="30" name="TextBox 29"/>
            <p:cNvSpPr txBox="1"/>
            <p:nvPr/>
          </p:nvSpPr>
          <p:spPr>
            <a:xfrm>
              <a:off x="6629400" y="3733800"/>
              <a:ext cx="18453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b="1" dirty="0">
                  <a:solidFill>
                    <a:srgbClr val="FF6600"/>
                  </a:solidFill>
                </a:rPr>
                <a:t>43,01 %</a:t>
              </a:r>
            </a:p>
          </p:txBody>
        </p:sp>
        <p:sp>
          <p:nvSpPr>
            <p:cNvPr id="32" name="Овал 31"/>
            <p:cNvSpPr/>
            <p:nvPr/>
          </p:nvSpPr>
          <p:spPr>
            <a:xfrm>
              <a:off x="6416720" y="3085528"/>
              <a:ext cx="2133600" cy="2057400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905000" y="54102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Franklin Gothic Book" pitchFamily="34" charset="0"/>
              </a:rPr>
              <a:t>С</a:t>
            </a:r>
            <a:r>
              <a:rPr lang="ru-RU" sz="1600" dirty="0">
                <a:latin typeface="Franklin Gothic Book" pitchFamily="34" charset="0"/>
              </a:rPr>
              <a:t>огласно </a:t>
            </a:r>
            <a:r>
              <a:rPr lang="ru-RU" b="1" dirty="0">
                <a:latin typeface="Franklin Gothic Book" pitchFamily="34" charset="0"/>
              </a:rPr>
              <a:t>Указу от 07.05.2012 №600 </a:t>
            </a:r>
            <a:r>
              <a:rPr lang="ru-RU" sz="1600" dirty="0">
                <a:latin typeface="Franklin Gothic Book" pitchFamily="34" charset="0"/>
                <a:cs typeface="Times New Roman" pitchFamily="18" charset="0"/>
              </a:rPr>
              <a:t>«О мерах по обеспечению граждан Российской Федерации доступным и комфортным жильем и повышению качества жилищно-коммунальных услуг»</a:t>
            </a:r>
            <a:endParaRPr lang="ru-RU" sz="2000" dirty="0">
              <a:latin typeface="Franklin Gothic Book" pitchFamily="34" charset="0"/>
            </a:endParaRPr>
          </a:p>
          <a:p>
            <a:pPr algn="just"/>
            <a:r>
              <a:rPr lang="ru-RU" sz="2000" b="1" dirty="0">
                <a:latin typeface="Franklin Gothic Book" pitchFamily="34" charset="0"/>
              </a:rPr>
              <a:t>План на 2016 год составляет 30%</a:t>
            </a:r>
          </a:p>
        </p:txBody>
      </p:sp>
      <p:sp>
        <p:nvSpPr>
          <p:cNvPr id="35" name="object 2"/>
          <p:cNvSpPr txBox="1"/>
          <p:nvPr/>
        </p:nvSpPr>
        <p:spPr>
          <a:xfrm>
            <a:off x="8780780" y="184658"/>
            <a:ext cx="1301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u="sng" dirty="0">
                <a:solidFill>
                  <a:srgbClr val="FF9900"/>
                </a:solidFill>
                <a:latin typeface="Franklin Gothic Demi"/>
                <a:cs typeface="Franklin Gothic Demi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/>
      <p:bldP spid="29" grpId="0" build="allAtOnce"/>
      <p:bldP spid="31" grpId="0" build="allAtOnce"/>
      <p:bldP spid="3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0780" y="184658"/>
            <a:ext cx="3632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u="sng" dirty="0">
                <a:solidFill>
                  <a:srgbClr val="FF9900"/>
                </a:solidFill>
                <a:latin typeface="Franklin Gothic Demi"/>
                <a:cs typeface="Franklin Gothic Demi"/>
              </a:rPr>
              <a:t>8</a:t>
            </a:r>
          </a:p>
        </p:txBody>
      </p:sp>
      <p:grpSp>
        <p:nvGrpSpPr>
          <p:cNvPr id="3" name="Группа 50"/>
          <p:cNvGrpSpPr/>
          <p:nvPr/>
        </p:nvGrpSpPr>
        <p:grpSpPr>
          <a:xfrm>
            <a:off x="260499" y="359392"/>
            <a:ext cx="8883501" cy="6300010"/>
            <a:chOff x="260499" y="434952"/>
            <a:chExt cx="8883501" cy="6226366"/>
          </a:xfrm>
        </p:grpSpPr>
        <p:sp>
          <p:nvSpPr>
            <p:cNvPr id="52" name="TextBox 51"/>
            <p:cNvSpPr txBox="1"/>
            <p:nvPr/>
          </p:nvSpPr>
          <p:spPr>
            <a:xfrm>
              <a:off x="609600" y="6384581"/>
              <a:ext cx="1475776" cy="258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ru-RU" sz="1100" dirty="0">
                <a:latin typeface="Franklin Gothic Medium"/>
                <a:ea typeface="+mj-ea"/>
                <a:cs typeface="Franklin Gothic Medium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60499" y="434952"/>
              <a:ext cx="304800" cy="304800"/>
            </a:xfrm>
            <a:prstGeom prst="rect">
              <a:avLst/>
            </a:prstGeom>
            <a:noFill/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1981200" y="6661318"/>
              <a:ext cx="7162800" cy="0"/>
            </a:xfrm>
            <a:prstGeom prst="line">
              <a:avLst/>
            </a:prstGeom>
            <a:ln w="698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0000">
                    <a:srgbClr val="FFC000"/>
                  </a:gs>
                  <a:gs pos="100000">
                    <a:srgbClr val="FF4215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Скругленный прямоугольник 25"/>
          <p:cNvSpPr/>
          <p:nvPr/>
        </p:nvSpPr>
        <p:spPr>
          <a:xfrm>
            <a:off x="336640" y="75688"/>
            <a:ext cx="8432749" cy="86409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latin typeface="Franklin Gothic Medium"/>
                <a:ea typeface="+mj-ea"/>
                <a:cs typeface="Franklin Gothic Medium"/>
              </a:rPr>
              <a:t>Инвестиции в коммунальную инфраструктуру</a:t>
            </a:r>
          </a:p>
        </p:txBody>
      </p:sp>
      <p:sp>
        <p:nvSpPr>
          <p:cNvPr id="14" name="Шестиугольник 13"/>
          <p:cNvSpPr/>
          <p:nvPr/>
        </p:nvSpPr>
        <p:spPr>
          <a:xfrm>
            <a:off x="5469621" y="2612841"/>
            <a:ext cx="2824639" cy="2446172"/>
          </a:xfrm>
          <a:prstGeom prst="hexagon">
            <a:avLst/>
          </a:prstGeom>
          <a:gradFill>
            <a:gsLst>
              <a:gs pos="51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66675" cmpd="dbl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>
              <a:defRPr/>
            </a:pPr>
            <a:endParaRPr lang="ru-RU" sz="1600" b="1" kern="0" dirty="0">
              <a:solidFill>
                <a:srgbClr val="02A61D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5801965" y="2609943"/>
            <a:ext cx="2824639" cy="2446172"/>
          </a:xfrm>
          <a:prstGeom prst="hexagon">
            <a:avLst/>
          </a:prstGeom>
          <a:gradFill>
            <a:gsLst>
              <a:gs pos="51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66675" cmpd="dbl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>
              <a:defRPr/>
            </a:pPr>
            <a:endParaRPr lang="ru-RU" sz="1600" b="1" kern="0" dirty="0">
              <a:solidFill>
                <a:srgbClr val="02A61D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2913566" y="3924178"/>
            <a:ext cx="2755209" cy="2502032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60325" cmpd="dbl">
            <a:solidFill>
              <a:schemeClr val="tx1">
                <a:lumMod val="75000"/>
                <a:lumOff val="25000"/>
                <a:alpha val="59000"/>
              </a:schemeClr>
            </a:solidFill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>
              <a:spcAft>
                <a:spcPts val="600"/>
              </a:spcAft>
            </a:pPr>
            <a:r>
              <a:rPr lang="ru-RU" b="1" dirty="0">
                <a:solidFill>
                  <a:schemeClr val="tx1"/>
                </a:solidFill>
                <a:latin typeface="Franklin Gothic Book" pitchFamily="34" charset="0"/>
                <a:cs typeface="Arial" charset="0"/>
              </a:rPr>
              <a:t>Инвестиционная составляющая в тарифе (до 7 %)</a:t>
            </a:r>
          </a:p>
        </p:txBody>
      </p:sp>
      <p:sp>
        <p:nvSpPr>
          <p:cNvPr id="17" name="Шестиугольник 16"/>
          <p:cNvSpPr/>
          <p:nvPr/>
        </p:nvSpPr>
        <p:spPr>
          <a:xfrm>
            <a:off x="272253" y="2617724"/>
            <a:ext cx="3048617" cy="2556284"/>
          </a:xfrm>
          <a:prstGeom prst="hexagon">
            <a:avLst/>
          </a:prstGeom>
          <a:solidFill>
            <a:srgbClr val="FFFFC5"/>
          </a:solidFill>
          <a:ln w="60325" cmpd="dbl">
            <a:solidFill>
              <a:schemeClr val="tx1">
                <a:lumMod val="75000"/>
                <a:lumOff val="25000"/>
                <a:alpha val="59000"/>
              </a:schemeClr>
            </a:solidFill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Franklin Gothic Book" pitchFamily="34" charset="0"/>
                <a:cs typeface="Arial" charset="0"/>
              </a:rPr>
              <a:t>Заемные средства, позволяющие вовлечь в инвестиционный процесс внутренние резервы организации</a:t>
            </a:r>
          </a:p>
        </p:txBody>
      </p:sp>
      <p:sp>
        <p:nvSpPr>
          <p:cNvPr id="18" name="Шестиугольник 17"/>
          <p:cNvSpPr/>
          <p:nvPr/>
        </p:nvSpPr>
        <p:spPr>
          <a:xfrm>
            <a:off x="2913566" y="1268760"/>
            <a:ext cx="2742669" cy="2448272"/>
          </a:xfrm>
          <a:prstGeom prst="hexagon">
            <a:avLst/>
          </a:prstGeom>
          <a:gradFill>
            <a:gsLst>
              <a:gs pos="51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60325" cmpd="dbl">
            <a:solidFill>
              <a:schemeClr val="tx1">
                <a:lumMod val="85000"/>
                <a:lumOff val="15000"/>
                <a:alpha val="59000"/>
              </a:schemeClr>
            </a:solidFill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Franklin Gothic Book" pitchFamily="34" charset="0"/>
                <a:cs typeface="Arial" charset="0"/>
              </a:rPr>
              <a:t>Концессионное соглашение</a:t>
            </a:r>
          </a:p>
          <a:p>
            <a:pPr lvl="0" algn="ctr"/>
            <a:endParaRPr lang="ru-RU" sz="2000" b="1" dirty="0">
              <a:solidFill>
                <a:schemeClr val="tx1"/>
              </a:solidFill>
              <a:latin typeface="Calibri" panose="020F0502020204030204"/>
              <a:cs typeface="Arial" charset="0"/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6067841" y="2604613"/>
            <a:ext cx="2824639" cy="2446172"/>
          </a:xfrm>
          <a:prstGeom prst="hexagon">
            <a:avLst/>
          </a:prstGeom>
          <a:solidFill>
            <a:schemeClr val="bg1"/>
          </a:solidFill>
          <a:ln w="60325" cmpd="dbl">
            <a:solidFill>
              <a:schemeClr val="tx1">
                <a:lumMod val="75000"/>
                <a:lumOff val="25000"/>
                <a:alpha val="59000"/>
              </a:schemeClr>
            </a:solidFill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lvl="0" algn="ctr">
              <a:defRPr/>
            </a:pPr>
            <a:r>
              <a:rPr lang="ru-RU" sz="1600" b="1" kern="0" dirty="0">
                <a:solidFill>
                  <a:schemeClr val="tx1"/>
                </a:solidFill>
                <a:latin typeface="Franklin Gothic Book" pitchFamily="34" charset="0"/>
                <a:cs typeface="Arial" charset="0"/>
              </a:rPr>
              <a:t>РЕАЛИЗАЦИЯ</a:t>
            </a:r>
          </a:p>
          <a:p>
            <a:pPr lvl="0" algn="ctr">
              <a:defRPr/>
            </a:pPr>
            <a:r>
              <a:rPr lang="ru-RU" sz="1600" b="1" kern="0" dirty="0">
                <a:solidFill>
                  <a:schemeClr val="tx1"/>
                </a:solidFill>
                <a:latin typeface="Franklin Gothic Book" pitchFamily="34" charset="0"/>
                <a:cs typeface="Arial" charset="0"/>
              </a:rPr>
              <a:t>ИНВЕСТПРОГРАММ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b="1" kern="0" dirty="0">
                <a:solidFill>
                  <a:srgbClr val="FF6600"/>
                </a:solidFill>
                <a:latin typeface="Franklin Gothic Book" pitchFamily="34" charset="0"/>
                <a:cs typeface="Arial" charset="0"/>
              </a:rPr>
              <a:t>РЕМОНТ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b="1" kern="0" dirty="0">
                <a:solidFill>
                  <a:srgbClr val="FF6600"/>
                </a:solidFill>
                <a:latin typeface="Franklin Gothic Book" pitchFamily="34" charset="0"/>
                <a:cs typeface="Arial" charset="0"/>
              </a:rPr>
              <a:t>СТРОИТЕЛЬСТВО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b="1" kern="0" dirty="0">
                <a:solidFill>
                  <a:srgbClr val="FF6600"/>
                </a:solidFill>
                <a:latin typeface="Franklin Gothic Book" pitchFamily="34" charset="0"/>
                <a:cs typeface="Arial" charset="0"/>
              </a:rPr>
              <a:t>ПРИСОЕДИНЕНИЕ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2004</TotalTime>
  <Words>2703</Words>
  <Application>Microsoft Office PowerPoint</Application>
  <PresentationFormat>Экран (4:3)</PresentationFormat>
  <Paragraphs>585</Paragraphs>
  <Slides>31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31</vt:i4>
      </vt:variant>
    </vt:vector>
  </HeadingPairs>
  <TitlesOfParts>
    <vt:vector size="43" baseType="lpstr">
      <vt:lpstr>Office Theme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1_Тема Office</vt:lpstr>
      <vt:lpstr>Водоснабжение и водоотведение в Московской области</vt:lpstr>
      <vt:lpstr>Московская область</vt:lpstr>
      <vt:lpstr>Московская область Проблемы региона</vt:lpstr>
      <vt:lpstr>Московская область</vt:lpstr>
      <vt:lpstr>Схемы теплоснабжения, водоснабжения и водоотведения</vt:lpstr>
      <vt:lpstr>ЕТО и ГО в Московской области</vt:lpstr>
      <vt:lpstr>Инвестиционные программы (ИП)</vt:lpstr>
      <vt:lpstr>Исполнение Указа президента РФ  от 07.05.2012 №600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Alekhin Sasha</dc:creator>
  <cp:lastModifiedBy>guest</cp:lastModifiedBy>
  <cp:revision>153</cp:revision>
  <dcterms:created xsi:type="dcterms:W3CDTF">2016-09-22T06:38:19Z</dcterms:created>
  <dcterms:modified xsi:type="dcterms:W3CDTF">2016-10-18T11:03:31Z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2012-03-30T00:00:00Z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2016-09-22T00:00:00Z</vt:filetime>
  </property>
</Properties>
</file>