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291" r:id="rId3"/>
    <p:sldId id="329" r:id="rId4"/>
    <p:sldId id="330" r:id="rId5"/>
    <p:sldId id="317" r:id="rId6"/>
    <p:sldId id="314" r:id="rId7"/>
    <p:sldId id="315" r:id="rId8"/>
    <p:sldId id="332" r:id="rId9"/>
    <p:sldId id="331" r:id="rId10"/>
    <p:sldId id="334" r:id="rId11"/>
    <p:sldId id="335" r:id="rId12"/>
    <p:sldId id="336" r:id="rId13"/>
    <p:sldId id="337" r:id="rId14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400"/>
    <a:srgbClr val="009E00"/>
    <a:srgbClr val="006C00"/>
    <a:srgbClr val="D1FFD1"/>
    <a:srgbClr val="6CD676"/>
    <a:srgbClr val="E6AF00"/>
    <a:srgbClr val="CA0202"/>
    <a:srgbClr val="CC9B00"/>
    <a:srgbClr val="AC0000"/>
    <a:srgbClr val="FFDF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7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FE\Desktop\&#1044;&#1083;&#1103;%20&#1057;&#1086;&#1074;&#1077;&#1090;&#1072;%20&#1060;&#1077;&#1076;&#1077;&#1088;&#1072;&#1094;&#1080;&#1080;\&#1042;&#1086;&#1076;&#1086;&#1079;&#1072;&#1073;&#1086;&#1088;&#1099;-100-5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7792869641294984E-2"/>
          <c:y val="0.22449156592663722"/>
          <c:w val="0.89629191755443038"/>
          <c:h val="0.419674786665386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spPr>
            <a:gradFill>
              <a:gsLst>
                <a:gs pos="35000">
                  <a:srgbClr val="CC9B00"/>
                </a:gs>
                <a:gs pos="100000">
                  <a:srgbClr val="FFC000">
                    <a:alpha val="67000"/>
                  </a:srgbClr>
                </a:gs>
              </a:gsLst>
              <a:lin ang="16200000" scaled="1"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/>
          </c:spPr>
          <c:dLbls>
            <c:dLbl>
              <c:idx val="0"/>
              <c:layout>
                <c:manualLayout>
                  <c:x val="-2.4404315772700947E-17"/>
                  <c:y val="-2.3294057473697886E-2"/>
                </c:manualLayout>
              </c:layout>
              <c:showVal val="1"/>
            </c:dLbl>
            <c:dLbl>
              <c:idx val="1"/>
              <c:layout>
                <c:manualLayout>
                  <c:x val="3.9934796225627803E-3"/>
                  <c:y val="-1.9966334977455303E-2"/>
                </c:manualLayout>
              </c:layout>
              <c:showVal val="1"/>
            </c:dLbl>
            <c:dLbl>
              <c:idx val="2"/>
              <c:layout>
                <c:manualLayout>
                  <c:x val="6.5379493789624729E-3"/>
                  <c:y val="-6.655444992485111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Доля населения обеспеченного доброкачественной и условно-доброкачественной питьевой водой (всего)</c:v>
                </c:pt>
                <c:pt idx="1">
                  <c:v>из них в городских поселениях</c:v>
                </c:pt>
                <c:pt idx="2">
                  <c:v>из них в сельских поселениях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82.1</c:v>
                </c:pt>
                <c:pt idx="1">
                  <c:v>83.8</c:v>
                </c:pt>
                <c:pt idx="2">
                  <c:v>70.2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gradFill>
              <a:gsLst>
                <a:gs pos="35000">
                  <a:srgbClr val="FF3B3B">
                    <a:alpha val="93000"/>
                  </a:srgbClr>
                </a:gs>
                <a:gs pos="100000">
                  <a:srgbClr val="FF7C80">
                    <a:alpha val="91000"/>
                  </a:srgbClr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9.3181255391235878E-3"/>
                  <c:y val="-3.660494745866831E-2"/>
                </c:manualLayout>
              </c:layout>
              <c:showVal val="1"/>
            </c:dLbl>
            <c:dLbl>
              <c:idx val="1"/>
              <c:layout>
                <c:manualLayout>
                  <c:x val="7.9279862115561872E-3"/>
                  <c:y val="-2.9949502466183116E-2"/>
                </c:manualLayout>
              </c:layout>
              <c:showVal val="1"/>
            </c:dLbl>
            <c:dLbl>
              <c:idx val="2"/>
              <c:layout>
                <c:manualLayout>
                  <c:x val="1.4701571534932109E-2"/>
                  <c:y val="-2.32940574736978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Доля населения обеспеченного доброкачественной и условно-доброкачественной питьевой водой (всего)</c:v>
                </c:pt>
                <c:pt idx="1">
                  <c:v>из них в городских поселениях</c:v>
                </c:pt>
                <c:pt idx="2">
                  <c:v>из них в сельских поселениях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83.2</c:v>
                </c:pt>
                <c:pt idx="1">
                  <c:v>85.9</c:v>
                </c:pt>
                <c:pt idx="2">
                  <c:v>70.400000000000006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г.</c:v>
                </c:pt>
              </c:strCache>
            </c:strRef>
          </c:tx>
          <c:spPr>
            <a:gradFill>
              <a:gsLst>
                <a:gs pos="35000">
                  <a:srgbClr val="00B050">
                    <a:alpha val="88000"/>
                  </a:srgbClr>
                </a:gs>
                <a:gs pos="100000">
                  <a:srgbClr val="6CD676">
                    <a:alpha val="84000"/>
                  </a:srgbClr>
                </a:gs>
              </a:gsLst>
              <a:lin ang="16200000" scaled="1"/>
            </a:gradFill>
            <a:ln>
              <a:solidFill>
                <a:srgbClr val="006C00"/>
              </a:solidFill>
            </a:ln>
          </c:spPr>
          <c:dLbls>
            <c:dLbl>
              <c:idx val="0"/>
              <c:layout>
                <c:manualLayout>
                  <c:x val="1.736398097037321E-2"/>
                  <c:y val="-3.3277224962425654E-2"/>
                </c:manualLayout>
              </c:layout>
              <c:showVal val="1"/>
            </c:dLbl>
            <c:dLbl>
              <c:idx val="1"/>
              <c:layout>
                <c:manualLayout>
                  <c:x val="9.4359947588170748E-3"/>
                  <c:y val="-3.6605209484061728E-2"/>
                </c:manualLayout>
              </c:layout>
              <c:showVal val="1"/>
            </c:dLbl>
            <c:dLbl>
              <c:idx val="2"/>
              <c:layout>
                <c:manualLayout>
                  <c:x val="1.5885388480549021E-2"/>
                  <c:y val="-3.66049474586682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Доля населения обеспеченного доброкачественной и условно-доброкачественной питьевой водой (всего)</c:v>
                </c:pt>
                <c:pt idx="1">
                  <c:v>из них в городских поселениях</c:v>
                </c:pt>
                <c:pt idx="2">
                  <c:v>из них в сельских поселениях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85.6</c:v>
                </c:pt>
                <c:pt idx="1">
                  <c:v>89.3</c:v>
                </c:pt>
                <c:pt idx="2">
                  <c:v>72.3</c:v>
                </c:pt>
              </c:numCache>
            </c:numRef>
          </c:val>
        </c:ser>
        <c:shape val="box"/>
        <c:axId val="61019648"/>
        <c:axId val="61021184"/>
        <c:axId val="0"/>
      </c:bar3DChart>
      <c:catAx>
        <c:axId val="6101964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021184"/>
        <c:crosses val="autoZero"/>
        <c:lblAlgn val="ctr"/>
        <c:lblOffset val="100"/>
        <c:tickLblSkip val="1"/>
      </c:catAx>
      <c:valAx>
        <c:axId val="6102118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01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21967132731849"/>
          <c:y val="0.31972102680414982"/>
          <c:w val="8.7743999534263206E-2"/>
          <c:h val="0.23503048927477671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117456086265989E-5"/>
          <c:y val="0"/>
          <c:w val="0.93115928582175556"/>
          <c:h val="1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spPr/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50585349323105"/>
                  <c:y val="-0.17868629190383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60%</a:t>
                    </a:r>
                    <a:r>
                      <a:rPr lang="mr-IN" dirty="0" smtClean="0"/>
                      <a:t> </a:t>
                    </a:r>
                  </a:p>
                  <a:p>
                    <a:r>
                      <a:rPr lang="mr-IN" dirty="0" smtClean="0"/>
                      <a:t>менее 100 м3/сут</a:t>
                    </a:r>
                    <a:endParaRPr lang="mr-IN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791077998165525"/>
                  <c:y val="-0.1054768229696401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25%</a:t>
                    </a:r>
                    <a:endParaRPr lang="mr-IN" sz="1600" dirty="0"/>
                  </a:p>
                  <a:p>
                    <a:r>
                      <a:rPr lang="mr-IN" dirty="0"/>
                      <a:t>от 100 </a:t>
                    </a:r>
                    <a:r>
                      <a:rPr lang="mr-IN" dirty="0" smtClean="0"/>
                      <a:t>до</a:t>
                    </a:r>
                    <a:r>
                      <a:rPr lang="ru-RU" dirty="0" smtClean="0"/>
                      <a:t> 500</a:t>
                    </a:r>
                    <a:r>
                      <a:rPr lang="mr-IN" dirty="0" smtClean="0"/>
                      <a:t> </a:t>
                    </a:r>
                    <a:r>
                      <a:rPr lang="mr-IN" dirty="0"/>
                      <a:t>м3/сут</a:t>
                    </a:r>
                  </a:p>
                  <a:p>
                    <a:endParaRPr lang="ru-RU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860934678832138"/>
                  <c:y val="0.1171866066603191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15%</a:t>
                    </a:r>
                    <a:endParaRPr lang="mr-IN" sz="1600" dirty="0"/>
                  </a:p>
                  <a:p>
                    <a:r>
                      <a:rPr lang="mr-IN" dirty="0"/>
                      <a:t>более 500 м3/сут</a:t>
                    </a:r>
                  </a:p>
                  <a:p>
                    <a:endParaRPr lang="ru-RU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(Лист1!$K$2,Лист1!$M$2,Лист1!$O$2)</c:f>
              <c:strCache>
                <c:ptCount val="3"/>
                <c:pt idx="0">
                  <c:v>С водоотбором менее 100 м3/сут</c:v>
                </c:pt>
                <c:pt idx="1">
                  <c:v>С водоотбором от 100 до 500 м3/сут</c:v>
                </c:pt>
                <c:pt idx="2">
                  <c:v>С водоотбором более 500 м3/сут</c:v>
                </c:pt>
              </c:strCache>
            </c:strRef>
          </c:cat>
          <c:val>
            <c:numRef>
              <c:f>(Лист1!$L$22,Лист1!$N$22,Лист1!$P$22)</c:f>
              <c:numCache>
                <c:formatCode>0%</c:formatCode>
                <c:ptCount val="3"/>
                <c:pt idx="0">
                  <c:v>0.6024954006716049</c:v>
                </c:pt>
                <c:pt idx="1">
                  <c:v>0.24729238050295152</c:v>
                </c:pt>
                <c:pt idx="2">
                  <c:v>0.15021221882544442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A6C75-0601-A848-ABB6-009B4F8EF325}" type="doc">
      <dgm:prSet loTypeId="urn:microsoft.com/office/officeart/2005/8/layout/process2" loCatId="" qsTypeId="urn:microsoft.com/office/officeart/2005/8/quickstyle/simple3" qsCatId="simple" csTypeId="urn:microsoft.com/office/officeart/2005/8/colors/accent2_2" csCatId="accent2" phldr="1"/>
      <dgm:spPr/>
    </dgm:pt>
    <dgm:pt modelId="{2E2A8CF6-9E28-1445-9E14-F8FC8747096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Оформление лицензии на геологическое изучение</a:t>
          </a:r>
          <a:endParaRPr lang="ru-RU" sz="1200" dirty="0">
            <a:latin typeface="+mj-lt"/>
          </a:endParaRPr>
        </a:p>
      </dgm:t>
    </dgm:pt>
    <dgm:pt modelId="{C5B9183C-4FE8-3945-A060-5F0476FA68CF}" type="parTrans" cxnId="{DF830BA5-C616-9240-92B6-098B8635C753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510C70C-CE0F-1A44-9B73-33888FBE8D49}" type="sibTrans" cxnId="{DF830BA5-C616-9240-92B6-098B8635C7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92C5055D-6A20-6644-AA2F-86DD7AB05D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Составление проекта</a:t>
          </a:r>
          <a:r>
            <a:rPr lang="ru-RU" sz="1200" baseline="0" dirty="0" smtClean="0">
              <a:latin typeface="+mj-lt"/>
            </a:rPr>
            <a:t> геологического изучения,</a:t>
          </a:r>
          <a:r>
            <a:rPr lang="ru-RU" sz="1200" dirty="0" smtClean="0">
              <a:latin typeface="+mj-lt"/>
            </a:rPr>
            <a:t> государственная экспертиза</a:t>
          </a:r>
          <a:endParaRPr lang="ru-RU" sz="1200" dirty="0">
            <a:latin typeface="+mj-lt"/>
          </a:endParaRPr>
        </a:p>
      </dgm:t>
    </dgm:pt>
    <dgm:pt modelId="{4C0FADD2-F0FA-FD4A-98C1-392103CEE788}" type="parTrans" cxnId="{B4D9DFAD-DB8E-8845-B2E6-8F2DDEEB16F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3DCC404E-50BC-F048-80BC-C299488BD268}" type="sibTrans" cxnId="{B4D9DFAD-DB8E-8845-B2E6-8F2DDEEB16F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20DD34F5-C1E2-4A43-822E-70C5C2EBCDE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Регистрация работ</a:t>
          </a:r>
          <a:endParaRPr lang="ru-RU" sz="1200" dirty="0">
            <a:latin typeface="+mj-lt"/>
          </a:endParaRPr>
        </a:p>
      </dgm:t>
    </dgm:pt>
    <dgm:pt modelId="{D954EC40-CDE5-3C43-B598-198BD5E55A8D}" type="parTrans" cxnId="{AC90943E-5DE1-9A4B-8BAF-17A057D833A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E8E583B-C362-4945-89AF-A0E3BB52D051}" type="sibTrans" cxnId="{AC90943E-5DE1-9A4B-8BAF-17A057D833A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A7C67FD-F550-9046-BB80-CF73341735A6}">
      <dgm:prSet custT="1"/>
      <dgm:spPr>
        <a:solidFill>
          <a:schemeClr val="bg2"/>
        </a:solidFill>
      </dgm:spPr>
      <dgm:t>
        <a:bodyPr/>
        <a:lstStyle/>
        <a:p>
          <a:r>
            <a:rPr lang="ru-RU" sz="1200" dirty="0" smtClean="0">
              <a:latin typeface="+mj-lt"/>
            </a:rPr>
            <a:t>Геологическое</a:t>
          </a:r>
          <a:r>
            <a:rPr lang="ru-RU" sz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dirty="0">
            <a:latin typeface="+mj-lt"/>
          </a:endParaRPr>
        </a:p>
      </dgm:t>
    </dgm:pt>
    <dgm:pt modelId="{E30B9FAE-F917-5E4C-91F8-3C324F6A4C04}" type="parTrans" cxnId="{B160FE2B-59FF-6A4A-BD68-30639B4B700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6622E2B-5044-4B4B-B42E-DD1A4026B06A}" type="sibTrans" cxnId="{B160FE2B-59FF-6A4A-BD68-30639B4B700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B6862B43-6BE6-CE40-9692-D9C3F5898F6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Оценка запасов подземных вод, государственная экспертиза</a:t>
          </a:r>
          <a:endParaRPr lang="ru-RU" sz="1200" dirty="0">
            <a:latin typeface="+mj-lt"/>
          </a:endParaRPr>
        </a:p>
      </dgm:t>
    </dgm:pt>
    <dgm:pt modelId="{BB86F67E-07B4-414E-BB3D-E06FB733ECFD}" type="parTrans" cxnId="{81EFB5AC-C2FE-4F4C-931E-C24129FAE17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4880E26-18E9-B44D-A013-A8347F3C002F}" type="sibTrans" cxnId="{81EFB5AC-C2FE-4F4C-931E-C24129FAE17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FC847C69-36E6-3F42-B56D-83060E8B8F0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Получение лицензии на добычу</a:t>
          </a:r>
          <a:endParaRPr lang="ru-RU" sz="1200" dirty="0">
            <a:latin typeface="+mj-lt"/>
          </a:endParaRPr>
        </a:p>
      </dgm:t>
    </dgm:pt>
    <dgm:pt modelId="{833749DD-36D2-6543-8929-6A9E5E470420}" type="parTrans" cxnId="{C9A0DE26-315B-9543-89BD-F135EB856E2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97ABCF1-21F3-F340-AFCE-100DBBC0E515}" type="sibTrans" cxnId="{C9A0DE26-315B-9543-89BD-F135EB856E2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86255C4-6884-8D42-AE6A-24DE789DC55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Разработка и </a:t>
          </a:r>
          <a:r>
            <a:rPr lang="ru-RU" sz="1200" baseline="0" dirty="0" smtClean="0">
              <a:latin typeface="+mj-lt"/>
            </a:rPr>
            <a:t> согласование технического проекта водозабора</a:t>
          </a:r>
          <a:endParaRPr lang="ru-RU" sz="1200" dirty="0">
            <a:latin typeface="+mj-lt"/>
          </a:endParaRPr>
        </a:p>
      </dgm:t>
    </dgm:pt>
    <dgm:pt modelId="{CBE7E0E0-D4FD-0A49-BFE0-52C610E07212}" type="parTrans" cxnId="{5A82B490-5D2A-804D-BEEE-56E351BDC2B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EED3CF5-0611-184C-BB52-1579A34F729B}" type="sibTrans" cxnId="{5A82B490-5D2A-804D-BEEE-56E351BDC2B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1276B301-A517-0B43-AC0E-FA114667FE1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Эксплуатация</a:t>
          </a:r>
          <a:r>
            <a:rPr lang="ru-RU" sz="1200" baseline="0" dirty="0" smtClean="0">
              <a:latin typeface="+mj-lt"/>
            </a:rPr>
            <a:t> водозабора</a:t>
          </a:r>
          <a:r>
            <a:rPr lang="ru-RU" sz="1200" dirty="0" smtClean="0">
              <a:latin typeface="+mj-lt"/>
            </a:rPr>
            <a:t>, мониторинг</a:t>
          </a:r>
          <a:endParaRPr lang="ru-RU" sz="1200" dirty="0">
            <a:latin typeface="+mj-lt"/>
          </a:endParaRPr>
        </a:p>
      </dgm:t>
    </dgm:pt>
    <dgm:pt modelId="{39F66D0E-094D-C246-A590-B92A1E1DE436}" type="par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F20EA04-4DB1-9447-AAAB-169A83563318}" type="sib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63B50D3-8BF9-2940-BF42-A8D1F7545DA5}" type="pres">
      <dgm:prSet presAssocID="{8D6A6C75-0601-A848-ABB6-009B4F8EF325}" presName="linearFlow" presStyleCnt="0">
        <dgm:presLayoutVars>
          <dgm:resizeHandles val="exact"/>
        </dgm:presLayoutVars>
      </dgm:prSet>
      <dgm:spPr/>
    </dgm:pt>
    <dgm:pt modelId="{2F9BD9FB-6900-2B4E-9DD6-3A5C60A9EF2A}" type="pres">
      <dgm:prSet presAssocID="{2E2A8CF6-9E28-1445-9E14-F8FC87470961}" presName="node" presStyleLbl="node1" presStyleIdx="0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40EE-7F4F-7F4C-B77D-EB2966F464C8}" type="pres">
      <dgm:prSet presAssocID="{2510C70C-CE0F-1A44-9B73-33888FBE8D4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A3F0CD8-2A07-764B-97A5-54160966AEB0}" type="pres">
      <dgm:prSet presAssocID="{2510C70C-CE0F-1A44-9B73-33888FBE8D4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8133CEC-5403-0646-BBF1-FADF714A6D3A}" type="pres">
      <dgm:prSet presAssocID="{92C5055D-6A20-6644-AA2F-86DD7AB05DC8}" presName="node" presStyleLbl="node1" presStyleIdx="1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B924-BA84-064F-B62F-F20EF1113CB1}" type="pres">
      <dgm:prSet presAssocID="{3DCC404E-50BC-F048-80BC-C299488BD26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95A4DD8-A99C-964E-9BCF-06181EA52F45}" type="pres">
      <dgm:prSet presAssocID="{3DCC404E-50BC-F048-80BC-C299488BD26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F202ABF-F355-A84E-9430-04377DB5C358}" type="pres">
      <dgm:prSet presAssocID="{20DD34F5-C1E2-4A43-822E-70C5C2EBCDE8}" presName="node" presStyleLbl="node1" presStyleIdx="2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5A34A-9011-9C46-9D9D-C0CD0FB63330}" type="pres">
      <dgm:prSet presAssocID="{AE8E583B-C362-4945-89AF-A0E3BB52D05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E1D1900-D1BD-1E45-9B1F-04A4DE41FF72}" type="pres">
      <dgm:prSet presAssocID="{AE8E583B-C362-4945-89AF-A0E3BB52D05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7C9E68C-9050-9A4C-909C-CCC4BAE2C86B}" type="pres">
      <dgm:prSet presAssocID="{EA7C67FD-F550-9046-BB80-CF73341735A6}" presName="node" presStyleLbl="node1" presStyleIdx="3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AC839-9805-EC4E-ADEF-896CD87E40F5}" type="pres">
      <dgm:prSet presAssocID="{46622E2B-5044-4B4B-B42E-DD1A4026B06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B1AF9BD-B32D-0E41-81CB-7714E86347A9}" type="pres">
      <dgm:prSet presAssocID="{46622E2B-5044-4B4B-B42E-DD1A4026B06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2AAA783-6439-474B-A6A1-5E20D834C2D4}" type="pres">
      <dgm:prSet presAssocID="{B6862B43-6BE6-CE40-9692-D9C3F5898F6A}" presName="node" presStyleLbl="node1" presStyleIdx="4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31B7-2C69-224A-AB87-E3BC9C372BD4}" type="pres">
      <dgm:prSet presAssocID="{44880E26-18E9-B44D-A013-A8347F3C002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F329C612-4D61-DF4A-81AC-FD3B809C727D}" type="pres">
      <dgm:prSet presAssocID="{44880E26-18E9-B44D-A013-A8347F3C002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F4E9903-C76F-784C-8B09-B2D66245EFD0}" type="pres">
      <dgm:prSet presAssocID="{FC847C69-36E6-3F42-B56D-83060E8B8F0A}" presName="node" presStyleLbl="node1" presStyleIdx="5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0EAC-8A2C-FE4A-A1B3-DB48DCCF5B66}" type="pres">
      <dgm:prSet presAssocID="{E97ABCF1-21F3-F340-AFCE-100DBBC0E51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8A0A8BF-79E3-F843-B69C-44C6A8668FAB}" type="pres">
      <dgm:prSet presAssocID="{E97ABCF1-21F3-F340-AFCE-100DBBC0E51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13EA3A6-D6E2-A340-8F64-BFE0B02DDA3F}" type="pres">
      <dgm:prSet presAssocID="{E86255C4-6884-8D42-AE6A-24DE789DC55C}" presName="node" presStyleLbl="node1" presStyleIdx="6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B684-7512-1E4C-A531-664393329B80}" type="pres">
      <dgm:prSet presAssocID="{6EED3CF5-0611-184C-BB52-1579A34F729B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40DC316-6B38-FE42-982A-7157F8D8F45A}" type="pres">
      <dgm:prSet presAssocID="{6EED3CF5-0611-184C-BB52-1579A34F729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BA83D8A-8002-064F-B487-DEB32EF3E1EB}" type="pres">
      <dgm:prSet presAssocID="{1276B301-A517-0B43-AC0E-FA114667FE13}" presName="node" presStyleLbl="node1" presStyleIdx="7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D2456-7AF6-4361-A660-03B2EEDF5712}" type="presOf" srcId="{92C5055D-6A20-6644-AA2F-86DD7AB05DC8}" destId="{28133CEC-5403-0646-BBF1-FADF714A6D3A}" srcOrd="0" destOrd="0" presId="urn:microsoft.com/office/officeart/2005/8/layout/process2"/>
    <dgm:cxn modelId="{C9CE10E2-105D-4876-A9E8-D465D43DD347}" type="presOf" srcId="{2E2A8CF6-9E28-1445-9E14-F8FC87470961}" destId="{2F9BD9FB-6900-2B4E-9DD6-3A5C60A9EF2A}" srcOrd="0" destOrd="0" presId="urn:microsoft.com/office/officeart/2005/8/layout/process2"/>
    <dgm:cxn modelId="{81EFB5AC-C2FE-4F4C-931E-C24129FAE179}" srcId="{8D6A6C75-0601-A848-ABB6-009B4F8EF325}" destId="{B6862B43-6BE6-CE40-9692-D9C3F5898F6A}" srcOrd="4" destOrd="0" parTransId="{BB86F67E-07B4-414E-BB3D-E06FB733ECFD}" sibTransId="{44880E26-18E9-B44D-A013-A8347F3C002F}"/>
    <dgm:cxn modelId="{0B2AC32F-9030-4178-8D6E-2316D24EAD28}" type="presOf" srcId="{3DCC404E-50BC-F048-80BC-C299488BD268}" destId="{E12CB924-BA84-064F-B62F-F20EF1113CB1}" srcOrd="0" destOrd="0" presId="urn:microsoft.com/office/officeart/2005/8/layout/process2"/>
    <dgm:cxn modelId="{565F0BC6-334B-42A8-8581-E9909BAA4500}" type="presOf" srcId="{FC847C69-36E6-3F42-B56D-83060E8B8F0A}" destId="{0F4E9903-C76F-784C-8B09-B2D66245EFD0}" srcOrd="0" destOrd="0" presId="urn:microsoft.com/office/officeart/2005/8/layout/process2"/>
    <dgm:cxn modelId="{88AC9A83-034F-4573-B8B7-A95BDB674192}" type="presOf" srcId="{46622E2B-5044-4B4B-B42E-DD1A4026B06A}" destId="{45DAC839-9805-EC4E-ADEF-896CD87E40F5}" srcOrd="0" destOrd="0" presId="urn:microsoft.com/office/officeart/2005/8/layout/process2"/>
    <dgm:cxn modelId="{5A82B490-5D2A-804D-BEEE-56E351BDC2B2}" srcId="{8D6A6C75-0601-A848-ABB6-009B4F8EF325}" destId="{E86255C4-6884-8D42-AE6A-24DE789DC55C}" srcOrd="6" destOrd="0" parTransId="{CBE7E0E0-D4FD-0A49-BFE0-52C610E07212}" sibTransId="{6EED3CF5-0611-184C-BB52-1579A34F729B}"/>
    <dgm:cxn modelId="{1BC24D6E-3344-4590-AA51-BEC243D35B67}" type="presOf" srcId="{8D6A6C75-0601-A848-ABB6-009B4F8EF325}" destId="{863B50D3-8BF9-2940-BF42-A8D1F7545DA5}" srcOrd="0" destOrd="0" presId="urn:microsoft.com/office/officeart/2005/8/layout/process2"/>
    <dgm:cxn modelId="{48DADA68-3387-4C4C-BE19-800AFF2204F2}" type="presOf" srcId="{20DD34F5-C1E2-4A43-822E-70C5C2EBCDE8}" destId="{8F202ABF-F355-A84E-9430-04377DB5C358}" srcOrd="0" destOrd="0" presId="urn:microsoft.com/office/officeart/2005/8/layout/process2"/>
    <dgm:cxn modelId="{40F4E944-1B99-456B-9282-883B8DA090DD}" type="presOf" srcId="{1276B301-A517-0B43-AC0E-FA114667FE13}" destId="{5BA83D8A-8002-064F-B487-DEB32EF3E1EB}" srcOrd="0" destOrd="0" presId="urn:microsoft.com/office/officeart/2005/8/layout/process2"/>
    <dgm:cxn modelId="{BA01A214-45F2-CE40-B947-91B5F94239FE}" srcId="{8D6A6C75-0601-A848-ABB6-009B4F8EF325}" destId="{1276B301-A517-0B43-AC0E-FA114667FE13}" srcOrd="7" destOrd="0" parTransId="{39F66D0E-094D-C246-A590-B92A1E1DE436}" sibTransId="{4F20EA04-4DB1-9447-AAAB-169A83563318}"/>
    <dgm:cxn modelId="{CAFACE6B-7682-4D2D-9ADA-99E4CED02948}" type="presOf" srcId="{B6862B43-6BE6-CE40-9692-D9C3F5898F6A}" destId="{B2AAA783-6439-474B-A6A1-5E20D834C2D4}" srcOrd="0" destOrd="0" presId="urn:microsoft.com/office/officeart/2005/8/layout/process2"/>
    <dgm:cxn modelId="{78C97480-F927-49A0-9F60-B8D7060A22E6}" type="presOf" srcId="{E86255C4-6884-8D42-AE6A-24DE789DC55C}" destId="{F13EA3A6-D6E2-A340-8F64-BFE0B02DDA3F}" srcOrd="0" destOrd="0" presId="urn:microsoft.com/office/officeart/2005/8/layout/process2"/>
    <dgm:cxn modelId="{AC39B9BE-1B60-4F5B-81E9-1654D0B4453E}" type="presOf" srcId="{AE8E583B-C362-4945-89AF-A0E3BB52D051}" destId="{EA55A34A-9011-9C46-9D9D-C0CD0FB63330}" srcOrd="0" destOrd="0" presId="urn:microsoft.com/office/officeart/2005/8/layout/process2"/>
    <dgm:cxn modelId="{C9D5E4E3-8999-4E06-82BB-ECA225ACFFAC}" type="presOf" srcId="{6EED3CF5-0611-184C-BB52-1579A34F729B}" destId="{540DC316-6B38-FE42-982A-7157F8D8F45A}" srcOrd="1" destOrd="0" presId="urn:microsoft.com/office/officeart/2005/8/layout/process2"/>
    <dgm:cxn modelId="{B4D9DFAD-DB8E-8845-B2E6-8F2DDEEB16F5}" srcId="{8D6A6C75-0601-A848-ABB6-009B4F8EF325}" destId="{92C5055D-6A20-6644-AA2F-86DD7AB05DC8}" srcOrd="1" destOrd="0" parTransId="{4C0FADD2-F0FA-FD4A-98C1-392103CEE788}" sibTransId="{3DCC404E-50BC-F048-80BC-C299488BD268}"/>
    <dgm:cxn modelId="{C0822BD9-5258-4F55-95B4-554835EAEB1C}" type="presOf" srcId="{3DCC404E-50BC-F048-80BC-C299488BD268}" destId="{895A4DD8-A99C-964E-9BCF-06181EA52F45}" srcOrd="1" destOrd="0" presId="urn:microsoft.com/office/officeart/2005/8/layout/process2"/>
    <dgm:cxn modelId="{B0502283-C48D-4A64-BF0C-A4BB051C8C02}" type="presOf" srcId="{EA7C67FD-F550-9046-BB80-CF73341735A6}" destId="{57C9E68C-9050-9A4C-909C-CCC4BAE2C86B}" srcOrd="0" destOrd="0" presId="urn:microsoft.com/office/officeart/2005/8/layout/process2"/>
    <dgm:cxn modelId="{AC90943E-5DE1-9A4B-8BAF-17A057D833A9}" srcId="{8D6A6C75-0601-A848-ABB6-009B4F8EF325}" destId="{20DD34F5-C1E2-4A43-822E-70C5C2EBCDE8}" srcOrd="2" destOrd="0" parTransId="{D954EC40-CDE5-3C43-B598-198BD5E55A8D}" sibTransId="{AE8E583B-C362-4945-89AF-A0E3BB52D051}"/>
    <dgm:cxn modelId="{D3915E92-32B4-4F11-859B-516B023A24A4}" type="presOf" srcId="{E97ABCF1-21F3-F340-AFCE-100DBBC0E515}" destId="{68A0A8BF-79E3-F843-B69C-44C6A8668FAB}" srcOrd="1" destOrd="0" presId="urn:microsoft.com/office/officeart/2005/8/layout/process2"/>
    <dgm:cxn modelId="{4CAE68D4-7CC6-458C-BDF4-6930A1BA4B97}" type="presOf" srcId="{6EED3CF5-0611-184C-BB52-1579A34F729B}" destId="{9979B684-7512-1E4C-A531-664393329B80}" srcOrd="0" destOrd="0" presId="urn:microsoft.com/office/officeart/2005/8/layout/process2"/>
    <dgm:cxn modelId="{8B494958-7FAA-4639-B58A-8476236E85CC}" type="presOf" srcId="{2510C70C-CE0F-1A44-9B73-33888FBE8D49}" destId="{AA3F0CD8-2A07-764B-97A5-54160966AEB0}" srcOrd="1" destOrd="0" presId="urn:microsoft.com/office/officeart/2005/8/layout/process2"/>
    <dgm:cxn modelId="{74EC0C2B-28B2-4C64-81CA-04999F60E25F}" type="presOf" srcId="{44880E26-18E9-B44D-A013-A8347F3C002F}" destId="{54E431B7-2C69-224A-AB87-E3BC9C372BD4}" srcOrd="0" destOrd="0" presId="urn:microsoft.com/office/officeart/2005/8/layout/process2"/>
    <dgm:cxn modelId="{B160FE2B-59FF-6A4A-BD68-30639B4B7002}" srcId="{8D6A6C75-0601-A848-ABB6-009B4F8EF325}" destId="{EA7C67FD-F550-9046-BB80-CF73341735A6}" srcOrd="3" destOrd="0" parTransId="{E30B9FAE-F917-5E4C-91F8-3C324F6A4C04}" sibTransId="{46622E2B-5044-4B4B-B42E-DD1A4026B06A}"/>
    <dgm:cxn modelId="{320EC900-8068-406F-8ED8-81ED8CECE039}" type="presOf" srcId="{44880E26-18E9-B44D-A013-A8347F3C002F}" destId="{F329C612-4D61-DF4A-81AC-FD3B809C727D}" srcOrd="1" destOrd="0" presId="urn:microsoft.com/office/officeart/2005/8/layout/process2"/>
    <dgm:cxn modelId="{E7A16AFD-967C-402F-8818-B360F4D22837}" type="presOf" srcId="{2510C70C-CE0F-1A44-9B73-33888FBE8D49}" destId="{F5C440EE-7F4F-7F4C-B77D-EB2966F464C8}" srcOrd="0" destOrd="0" presId="urn:microsoft.com/office/officeart/2005/8/layout/process2"/>
    <dgm:cxn modelId="{A8E5A776-E260-46C9-ADC5-F93EE0E51A3C}" type="presOf" srcId="{46622E2B-5044-4B4B-B42E-DD1A4026B06A}" destId="{CB1AF9BD-B32D-0E41-81CB-7714E86347A9}" srcOrd="1" destOrd="0" presId="urn:microsoft.com/office/officeart/2005/8/layout/process2"/>
    <dgm:cxn modelId="{359C143D-1137-48EE-92EA-49D0F18F837E}" type="presOf" srcId="{AE8E583B-C362-4945-89AF-A0E3BB52D051}" destId="{6E1D1900-D1BD-1E45-9B1F-04A4DE41FF72}" srcOrd="1" destOrd="0" presId="urn:microsoft.com/office/officeart/2005/8/layout/process2"/>
    <dgm:cxn modelId="{C9A0DE26-315B-9543-89BD-F135EB856E28}" srcId="{8D6A6C75-0601-A848-ABB6-009B4F8EF325}" destId="{FC847C69-36E6-3F42-B56D-83060E8B8F0A}" srcOrd="5" destOrd="0" parTransId="{833749DD-36D2-6543-8929-6A9E5E470420}" sibTransId="{E97ABCF1-21F3-F340-AFCE-100DBBC0E515}"/>
    <dgm:cxn modelId="{4A2846F3-F3D9-4360-89BB-85C520E30607}" type="presOf" srcId="{E97ABCF1-21F3-F340-AFCE-100DBBC0E515}" destId="{FC3F0EAC-8A2C-FE4A-A1B3-DB48DCCF5B66}" srcOrd="0" destOrd="0" presId="urn:microsoft.com/office/officeart/2005/8/layout/process2"/>
    <dgm:cxn modelId="{DF830BA5-C616-9240-92B6-098B8635C753}" srcId="{8D6A6C75-0601-A848-ABB6-009B4F8EF325}" destId="{2E2A8CF6-9E28-1445-9E14-F8FC87470961}" srcOrd="0" destOrd="0" parTransId="{C5B9183C-4FE8-3945-A060-5F0476FA68CF}" sibTransId="{2510C70C-CE0F-1A44-9B73-33888FBE8D49}"/>
    <dgm:cxn modelId="{D0A3152E-A664-4738-87A7-240512F77AE9}" type="presParOf" srcId="{863B50D3-8BF9-2940-BF42-A8D1F7545DA5}" destId="{2F9BD9FB-6900-2B4E-9DD6-3A5C60A9EF2A}" srcOrd="0" destOrd="0" presId="urn:microsoft.com/office/officeart/2005/8/layout/process2"/>
    <dgm:cxn modelId="{AD54F35A-35A2-4936-9147-B91DD78C4341}" type="presParOf" srcId="{863B50D3-8BF9-2940-BF42-A8D1F7545DA5}" destId="{F5C440EE-7F4F-7F4C-B77D-EB2966F464C8}" srcOrd="1" destOrd="0" presId="urn:microsoft.com/office/officeart/2005/8/layout/process2"/>
    <dgm:cxn modelId="{66D89A58-9B2A-4D0E-B49F-A7F9B26EBFCB}" type="presParOf" srcId="{F5C440EE-7F4F-7F4C-B77D-EB2966F464C8}" destId="{AA3F0CD8-2A07-764B-97A5-54160966AEB0}" srcOrd="0" destOrd="0" presId="urn:microsoft.com/office/officeart/2005/8/layout/process2"/>
    <dgm:cxn modelId="{17AA81BC-03AB-424F-AF00-4C11FA7A37BC}" type="presParOf" srcId="{863B50D3-8BF9-2940-BF42-A8D1F7545DA5}" destId="{28133CEC-5403-0646-BBF1-FADF714A6D3A}" srcOrd="2" destOrd="0" presId="urn:microsoft.com/office/officeart/2005/8/layout/process2"/>
    <dgm:cxn modelId="{87E83351-AC55-4E98-ABE8-6F8C3B031C20}" type="presParOf" srcId="{863B50D3-8BF9-2940-BF42-A8D1F7545DA5}" destId="{E12CB924-BA84-064F-B62F-F20EF1113CB1}" srcOrd="3" destOrd="0" presId="urn:microsoft.com/office/officeart/2005/8/layout/process2"/>
    <dgm:cxn modelId="{409CF163-9397-4383-8237-B831F39212DC}" type="presParOf" srcId="{E12CB924-BA84-064F-B62F-F20EF1113CB1}" destId="{895A4DD8-A99C-964E-9BCF-06181EA52F45}" srcOrd="0" destOrd="0" presId="urn:microsoft.com/office/officeart/2005/8/layout/process2"/>
    <dgm:cxn modelId="{B167BCDE-5A26-4331-AFC9-50A4FA250C8B}" type="presParOf" srcId="{863B50D3-8BF9-2940-BF42-A8D1F7545DA5}" destId="{8F202ABF-F355-A84E-9430-04377DB5C358}" srcOrd="4" destOrd="0" presId="urn:microsoft.com/office/officeart/2005/8/layout/process2"/>
    <dgm:cxn modelId="{A280FEE3-FF1B-43DD-AD5F-4ED97D96B603}" type="presParOf" srcId="{863B50D3-8BF9-2940-BF42-A8D1F7545DA5}" destId="{EA55A34A-9011-9C46-9D9D-C0CD0FB63330}" srcOrd="5" destOrd="0" presId="urn:microsoft.com/office/officeart/2005/8/layout/process2"/>
    <dgm:cxn modelId="{2C0E631D-00BF-4F6E-990E-6A7E8F6E1D6D}" type="presParOf" srcId="{EA55A34A-9011-9C46-9D9D-C0CD0FB63330}" destId="{6E1D1900-D1BD-1E45-9B1F-04A4DE41FF72}" srcOrd="0" destOrd="0" presId="urn:microsoft.com/office/officeart/2005/8/layout/process2"/>
    <dgm:cxn modelId="{5BFD4972-B583-41DB-85D2-F197C02B0CDC}" type="presParOf" srcId="{863B50D3-8BF9-2940-BF42-A8D1F7545DA5}" destId="{57C9E68C-9050-9A4C-909C-CCC4BAE2C86B}" srcOrd="6" destOrd="0" presId="urn:microsoft.com/office/officeart/2005/8/layout/process2"/>
    <dgm:cxn modelId="{D4439243-01BB-4482-B329-D10BD09FEE1C}" type="presParOf" srcId="{863B50D3-8BF9-2940-BF42-A8D1F7545DA5}" destId="{45DAC839-9805-EC4E-ADEF-896CD87E40F5}" srcOrd="7" destOrd="0" presId="urn:microsoft.com/office/officeart/2005/8/layout/process2"/>
    <dgm:cxn modelId="{EE96925D-6E64-4F44-BB35-99BB815EAC29}" type="presParOf" srcId="{45DAC839-9805-EC4E-ADEF-896CD87E40F5}" destId="{CB1AF9BD-B32D-0E41-81CB-7714E86347A9}" srcOrd="0" destOrd="0" presId="urn:microsoft.com/office/officeart/2005/8/layout/process2"/>
    <dgm:cxn modelId="{3C3279B9-A83D-4B7B-A779-0A08A899E936}" type="presParOf" srcId="{863B50D3-8BF9-2940-BF42-A8D1F7545DA5}" destId="{B2AAA783-6439-474B-A6A1-5E20D834C2D4}" srcOrd="8" destOrd="0" presId="urn:microsoft.com/office/officeart/2005/8/layout/process2"/>
    <dgm:cxn modelId="{A6A480CA-EBF6-466E-A2C5-98EFF2055E17}" type="presParOf" srcId="{863B50D3-8BF9-2940-BF42-A8D1F7545DA5}" destId="{54E431B7-2C69-224A-AB87-E3BC9C372BD4}" srcOrd="9" destOrd="0" presId="urn:microsoft.com/office/officeart/2005/8/layout/process2"/>
    <dgm:cxn modelId="{E409028B-2C70-4FB3-9725-9A5F12D34EA8}" type="presParOf" srcId="{54E431B7-2C69-224A-AB87-E3BC9C372BD4}" destId="{F329C612-4D61-DF4A-81AC-FD3B809C727D}" srcOrd="0" destOrd="0" presId="urn:microsoft.com/office/officeart/2005/8/layout/process2"/>
    <dgm:cxn modelId="{BEBF8D7F-BF74-4A8B-BB98-B8B9CA496EB5}" type="presParOf" srcId="{863B50D3-8BF9-2940-BF42-A8D1F7545DA5}" destId="{0F4E9903-C76F-784C-8B09-B2D66245EFD0}" srcOrd="10" destOrd="0" presId="urn:microsoft.com/office/officeart/2005/8/layout/process2"/>
    <dgm:cxn modelId="{685B9AC1-C46C-4581-800C-DF011CD6FAE9}" type="presParOf" srcId="{863B50D3-8BF9-2940-BF42-A8D1F7545DA5}" destId="{FC3F0EAC-8A2C-FE4A-A1B3-DB48DCCF5B66}" srcOrd="11" destOrd="0" presId="urn:microsoft.com/office/officeart/2005/8/layout/process2"/>
    <dgm:cxn modelId="{9C928643-4585-4C5F-A495-0EB17BFE0146}" type="presParOf" srcId="{FC3F0EAC-8A2C-FE4A-A1B3-DB48DCCF5B66}" destId="{68A0A8BF-79E3-F843-B69C-44C6A8668FAB}" srcOrd="0" destOrd="0" presId="urn:microsoft.com/office/officeart/2005/8/layout/process2"/>
    <dgm:cxn modelId="{D156DFF8-4EEB-4988-BA26-F51D766188C0}" type="presParOf" srcId="{863B50D3-8BF9-2940-BF42-A8D1F7545DA5}" destId="{F13EA3A6-D6E2-A340-8F64-BFE0B02DDA3F}" srcOrd="12" destOrd="0" presId="urn:microsoft.com/office/officeart/2005/8/layout/process2"/>
    <dgm:cxn modelId="{1DC0CE54-9368-4378-B388-0EAA4C5BB906}" type="presParOf" srcId="{863B50D3-8BF9-2940-BF42-A8D1F7545DA5}" destId="{9979B684-7512-1E4C-A531-664393329B80}" srcOrd="13" destOrd="0" presId="urn:microsoft.com/office/officeart/2005/8/layout/process2"/>
    <dgm:cxn modelId="{CA69B20A-9C13-42B0-884C-AD660890A6F7}" type="presParOf" srcId="{9979B684-7512-1E4C-A531-664393329B80}" destId="{540DC316-6B38-FE42-982A-7157F8D8F45A}" srcOrd="0" destOrd="0" presId="urn:microsoft.com/office/officeart/2005/8/layout/process2"/>
    <dgm:cxn modelId="{8742A01B-4435-4300-A9B5-CDA0EEFEFA74}" type="presParOf" srcId="{863B50D3-8BF9-2940-BF42-A8D1F7545DA5}" destId="{5BA83D8A-8002-064F-B487-DEB32EF3E1E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A6C75-0601-A848-ABB6-009B4F8EF325}" type="doc">
      <dgm:prSet loTypeId="urn:microsoft.com/office/officeart/2005/8/layout/process2" loCatId="" qsTypeId="urn:microsoft.com/office/officeart/2005/8/quickstyle/simple3" qsCatId="simple" csTypeId="urn:microsoft.com/office/officeart/2005/8/colors/accent2_2" csCatId="accent2" phldr="1"/>
      <dgm:spPr/>
    </dgm:pt>
    <dgm:pt modelId="{2E2A8CF6-9E28-1445-9E14-F8FC8747096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Оформление лицензии на геологическое изучение</a:t>
          </a:r>
          <a:endParaRPr lang="ru-RU" sz="1200" dirty="0">
            <a:latin typeface="+mj-lt"/>
          </a:endParaRPr>
        </a:p>
      </dgm:t>
    </dgm:pt>
    <dgm:pt modelId="{C5B9183C-4FE8-3945-A060-5F0476FA68CF}" type="parTrans" cxnId="{DF830BA5-C616-9240-92B6-098B8635C753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510C70C-CE0F-1A44-9B73-33888FBE8D49}" type="sibTrans" cxnId="{DF830BA5-C616-9240-92B6-098B8635C7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92C5055D-6A20-6644-AA2F-86DD7AB05D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Составление проекта</a:t>
          </a:r>
          <a:r>
            <a:rPr lang="ru-RU" sz="1200" baseline="0" dirty="0" smtClean="0">
              <a:latin typeface="+mj-lt"/>
            </a:rPr>
            <a:t> геологического изучения,</a:t>
          </a:r>
          <a:r>
            <a:rPr lang="ru-RU" sz="1200" dirty="0" smtClean="0">
              <a:latin typeface="+mj-lt"/>
            </a:rPr>
            <a:t> государственная экспертиза</a:t>
          </a:r>
          <a:endParaRPr lang="ru-RU" sz="1200" dirty="0">
            <a:latin typeface="+mj-lt"/>
          </a:endParaRPr>
        </a:p>
      </dgm:t>
    </dgm:pt>
    <dgm:pt modelId="{4C0FADD2-F0FA-FD4A-98C1-392103CEE788}" type="parTrans" cxnId="{B4D9DFAD-DB8E-8845-B2E6-8F2DDEEB16F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3DCC404E-50BC-F048-80BC-C299488BD268}" type="sibTrans" cxnId="{B4D9DFAD-DB8E-8845-B2E6-8F2DDEEB16F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20DD34F5-C1E2-4A43-822E-70C5C2EBCDE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Регистрация работ</a:t>
          </a:r>
          <a:endParaRPr lang="ru-RU" sz="1200" dirty="0">
            <a:latin typeface="+mj-lt"/>
          </a:endParaRPr>
        </a:p>
      </dgm:t>
    </dgm:pt>
    <dgm:pt modelId="{D954EC40-CDE5-3C43-B598-198BD5E55A8D}" type="parTrans" cxnId="{AC90943E-5DE1-9A4B-8BAF-17A057D833A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E8E583B-C362-4945-89AF-A0E3BB52D051}" type="sibTrans" cxnId="{AC90943E-5DE1-9A4B-8BAF-17A057D833A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A7C67FD-F550-9046-BB80-CF73341735A6}">
      <dgm:prSet custT="1"/>
      <dgm:spPr>
        <a:solidFill>
          <a:schemeClr val="bg2"/>
        </a:solidFill>
      </dgm:spPr>
      <dgm:t>
        <a:bodyPr/>
        <a:lstStyle/>
        <a:p>
          <a:r>
            <a:rPr lang="ru-RU" sz="1200" dirty="0" smtClean="0">
              <a:latin typeface="+mj-lt"/>
            </a:rPr>
            <a:t>Геологическое</a:t>
          </a:r>
          <a:r>
            <a:rPr lang="ru-RU" sz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dirty="0">
            <a:latin typeface="+mj-lt"/>
          </a:endParaRPr>
        </a:p>
      </dgm:t>
    </dgm:pt>
    <dgm:pt modelId="{E30B9FAE-F917-5E4C-91F8-3C324F6A4C04}" type="parTrans" cxnId="{B160FE2B-59FF-6A4A-BD68-30639B4B700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6622E2B-5044-4B4B-B42E-DD1A4026B06A}" type="sibTrans" cxnId="{B160FE2B-59FF-6A4A-BD68-30639B4B700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B6862B43-6BE6-CE40-9692-D9C3F5898F6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Оценка запасов подземных вод, государственная экспертиза</a:t>
          </a:r>
          <a:endParaRPr lang="ru-RU" sz="1200" dirty="0">
            <a:latin typeface="+mj-lt"/>
          </a:endParaRPr>
        </a:p>
      </dgm:t>
    </dgm:pt>
    <dgm:pt modelId="{BB86F67E-07B4-414E-BB3D-E06FB733ECFD}" type="parTrans" cxnId="{81EFB5AC-C2FE-4F4C-931E-C24129FAE17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4880E26-18E9-B44D-A013-A8347F3C002F}" type="sibTrans" cxnId="{81EFB5AC-C2FE-4F4C-931E-C24129FAE17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FC847C69-36E6-3F42-B56D-83060E8B8F0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Получение лицензии на добычу</a:t>
          </a:r>
          <a:endParaRPr lang="ru-RU" sz="1200" dirty="0">
            <a:latin typeface="+mj-lt"/>
          </a:endParaRPr>
        </a:p>
      </dgm:t>
    </dgm:pt>
    <dgm:pt modelId="{833749DD-36D2-6543-8929-6A9E5E470420}" type="parTrans" cxnId="{C9A0DE26-315B-9543-89BD-F135EB856E2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97ABCF1-21F3-F340-AFCE-100DBBC0E515}" type="sibTrans" cxnId="{C9A0DE26-315B-9543-89BD-F135EB856E2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86255C4-6884-8D42-AE6A-24DE789DC55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Разработка и </a:t>
          </a:r>
          <a:r>
            <a:rPr lang="ru-RU" sz="1200" baseline="0" dirty="0" smtClean="0">
              <a:latin typeface="+mj-lt"/>
            </a:rPr>
            <a:t> согласование технического проекта водозабора</a:t>
          </a:r>
          <a:endParaRPr lang="ru-RU" sz="1200" dirty="0">
            <a:latin typeface="+mj-lt"/>
          </a:endParaRPr>
        </a:p>
      </dgm:t>
    </dgm:pt>
    <dgm:pt modelId="{CBE7E0E0-D4FD-0A49-BFE0-52C610E07212}" type="parTrans" cxnId="{5A82B490-5D2A-804D-BEEE-56E351BDC2B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EED3CF5-0611-184C-BB52-1579A34F729B}" type="sibTrans" cxnId="{5A82B490-5D2A-804D-BEEE-56E351BDC2B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1276B301-A517-0B43-AC0E-FA114667FE1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Эксплуатация</a:t>
          </a:r>
          <a:r>
            <a:rPr lang="ru-RU" sz="1200" baseline="0" dirty="0" smtClean="0">
              <a:latin typeface="+mj-lt"/>
            </a:rPr>
            <a:t> водозабора</a:t>
          </a:r>
          <a:r>
            <a:rPr lang="ru-RU" sz="1200" dirty="0" smtClean="0">
              <a:latin typeface="+mj-lt"/>
            </a:rPr>
            <a:t>, мониторинг</a:t>
          </a:r>
          <a:endParaRPr lang="ru-RU" sz="1200" dirty="0">
            <a:latin typeface="+mj-lt"/>
          </a:endParaRPr>
        </a:p>
      </dgm:t>
    </dgm:pt>
    <dgm:pt modelId="{39F66D0E-094D-C246-A590-B92A1E1DE436}" type="par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F20EA04-4DB1-9447-AAAB-169A83563318}" type="sib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63B50D3-8BF9-2940-BF42-A8D1F7545DA5}" type="pres">
      <dgm:prSet presAssocID="{8D6A6C75-0601-A848-ABB6-009B4F8EF325}" presName="linearFlow" presStyleCnt="0">
        <dgm:presLayoutVars>
          <dgm:resizeHandles val="exact"/>
        </dgm:presLayoutVars>
      </dgm:prSet>
      <dgm:spPr/>
    </dgm:pt>
    <dgm:pt modelId="{2F9BD9FB-6900-2B4E-9DD6-3A5C60A9EF2A}" type="pres">
      <dgm:prSet presAssocID="{2E2A8CF6-9E28-1445-9E14-F8FC87470961}" presName="node" presStyleLbl="node1" presStyleIdx="0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40EE-7F4F-7F4C-B77D-EB2966F464C8}" type="pres">
      <dgm:prSet presAssocID="{2510C70C-CE0F-1A44-9B73-33888FBE8D4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A3F0CD8-2A07-764B-97A5-54160966AEB0}" type="pres">
      <dgm:prSet presAssocID="{2510C70C-CE0F-1A44-9B73-33888FBE8D4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8133CEC-5403-0646-BBF1-FADF714A6D3A}" type="pres">
      <dgm:prSet presAssocID="{92C5055D-6A20-6644-AA2F-86DD7AB05DC8}" presName="node" presStyleLbl="node1" presStyleIdx="1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B924-BA84-064F-B62F-F20EF1113CB1}" type="pres">
      <dgm:prSet presAssocID="{3DCC404E-50BC-F048-80BC-C299488BD26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95A4DD8-A99C-964E-9BCF-06181EA52F45}" type="pres">
      <dgm:prSet presAssocID="{3DCC404E-50BC-F048-80BC-C299488BD26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F202ABF-F355-A84E-9430-04377DB5C358}" type="pres">
      <dgm:prSet presAssocID="{20DD34F5-C1E2-4A43-822E-70C5C2EBCDE8}" presName="node" presStyleLbl="node1" presStyleIdx="2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5A34A-9011-9C46-9D9D-C0CD0FB63330}" type="pres">
      <dgm:prSet presAssocID="{AE8E583B-C362-4945-89AF-A0E3BB52D05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E1D1900-D1BD-1E45-9B1F-04A4DE41FF72}" type="pres">
      <dgm:prSet presAssocID="{AE8E583B-C362-4945-89AF-A0E3BB52D05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7C9E68C-9050-9A4C-909C-CCC4BAE2C86B}" type="pres">
      <dgm:prSet presAssocID="{EA7C67FD-F550-9046-BB80-CF73341735A6}" presName="node" presStyleLbl="node1" presStyleIdx="3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AC839-9805-EC4E-ADEF-896CD87E40F5}" type="pres">
      <dgm:prSet presAssocID="{46622E2B-5044-4B4B-B42E-DD1A4026B06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B1AF9BD-B32D-0E41-81CB-7714E86347A9}" type="pres">
      <dgm:prSet presAssocID="{46622E2B-5044-4B4B-B42E-DD1A4026B06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2AAA783-6439-474B-A6A1-5E20D834C2D4}" type="pres">
      <dgm:prSet presAssocID="{B6862B43-6BE6-CE40-9692-D9C3F5898F6A}" presName="node" presStyleLbl="node1" presStyleIdx="4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31B7-2C69-224A-AB87-E3BC9C372BD4}" type="pres">
      <dgm:prSet presAssocID="{44880E26-18E9-B44D-A013-A8347F3C002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F329C612-4D61-DF4A-81AC-FD3B809C727D}" type="pres">
      <dgm:prSet presAssocID="{44880E26-18E9-B44D-A013-A8347F3C002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F4E9903-C76F-784C-8B09-B2D66245EFD0}" type="pres">
      <dgm:prSet presAssocID="{FC847C69-36E6-3F42-B56D-83060E8B8F0A}" presName="node" presStyleLbl="node1" presStyleIdx="5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0EAC-8A2C-FE4A-A1B3-DB48DCCF5B66}" type="pres">
      <dgm:prSet presAssocID="{E97ABCF1-21F3-F340-AFCE-100DBBC0E51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8A0A8BF-79E3-F843-B69C-44C6A8668FAB}" type="pres">
      <dgm:prSet presAssocID="{E97ABCF1-21F3-F340-AFCE-100DBBC0E51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13EA3A6-D6E2-A340-8F64-BFE0B02DDA3F}" type="pres">
      <dgm:prSet presAssocID="{E86255C4-6884-8D42-AE6A-24DE789DC55C}" presName="node" presStyleLbl="node1" presStyleIdx="6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B684-7512-1E4C-A531-664393329B80}" type="pres">
      <dgm:prSet presAssocID="{6EED3CF5-0611-184C-BB52-1579A34F729B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40DC316-6B38-FE42-982A-7157F8D8F45A}" type="pres">
      <dgm:prSet presAssocID="{6EED3CF5-0611-184C-BB52-1579A34F729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BA83D8A-8002-064F-B487-DEB32EF3E1EB}" type="pres">
      <dgm:prSet presAssocID="{1276B301-A517-0B43-AC0E-FA114667FE13}" presName="node" presStyleLbl="node1" presStyleIdx="7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99FB-9B4D-4E80-BC93-FC5ABB1E7FD5}" type="presOf" srcId="{92C5055D-6A20-6644-AA2F-86DD7AB05DC8}" destId="{28133CEC-5403-0646-BBF1-FADF714A6D3A}" srcOrd="0" destOrd="0" presId="urn:microsoft.com/office/officeart/2005/8/layout/process2"/>
    <dgm:cxn modelId="{056C9765-9A5C-4C13-8FA2-7FDCB3C8E271}" type="presOf" srcId="{E97ABCF1-21F3-F340-AFCE-100DBBC0E515}" destId="{68A0A8BF-79E3-F843-B69C-44C6A8668FAB}" srcOrd="1" destOrd="0" presId="urn:microsoft.com/office/officeart/2005/8/layout/process2"/>
    <dgm:cxn modelId="{81EFB5AC-C2FE-4F4C-931E-C24129FAE179}" srcId="{8D6A6C75-0601-A848-ABB6-009B4F8EF325}" destId="{B6862B43-6BE6-CE40-9692-D9C3F5898F6A}" srcOrd="4" destOrd="0" parTransId="{BB86F67E-07B4-414E-BB3D-E06FB733ECFD}" sibTransId="{44880E26-18E9-B44D-A013-A8347F3C002F}"/>
    <dgm:cxn modelId="{F759D451-B5E7-4C6F-9BFF-EDD5F81D6961}" type="presOf" srcId="{8D6A6C75-0601-A848-ABB6-009B4F8EF325}" destId="{863B50D3-8BF9-2940-BF42-A8D1F7545DA5}" srcOrd="0" destOrd="0" presId="urn:microsoft.com/office/officeart/2005/8/layout/process2"/>
    <dgm:cxn modelId="{4015FF18-5CB9-448F-93B3-104CF11EF63C}" type="presOf" srcId="{3DCC404E-50BC-F048-80BC-C299488BD268}" destId="{895A4DD8-A99C-964E-9BCF-06181EA52F45}" srcOrd="1" destOrd="0" presId="urn:microsoft.com/office/officeart/2005/8/layout/process2"/>
    <dgm:cxn modelId="{5A82B490-5D2A-804D-BEEE-56E351BDC2B2}" srcId="{8D6A6C75-0601-A848-ABB6-009B4F8EF325}" destId="{E86255C4-6884-8D42-AE6A-24DE789DC55C}" srcOrd="6" destOrd="0" parTransId="{CBE7E0E0-D4FD-0A49-BFE0-52C610E07212}" sibTransId="{6EED3CF5-0611-184C-BB52-1579A34F729B}"/>
    <dgm:cxn modelId="{93AEF938-F3F1-4B33-81DD-72C5DA9B22B5}" type="presOf" srcId="{3DCC404E-50BC-F048-80BC-C299488BD268}" destId="{E12CB924-BA84-064F-B62F-F20EF1113CB1}" srcOrd="0" destOrd="0" presId="urn:microsoft.com/office/officeart/2005/8/layout/process2"/>
    <dgm:cxn modelId="{5F2AA121-5513-45A3-8588-790F8F4C6ADB}" type="presOf" srcId="{44880E26-18E9-B44D-A013-A8347F3C002F}" destId="{54E431B7-2C69-224A-AB87-E3BC9C372BD4}" srcOrd="0" destOrd="0" presId="urn:microsoft.com/office/officeart/2005/8/layout/process2"/>
    <dgm:cxn modelId="{180C450F-FABC-471D-BBAC-9E6A3D5F6180}" type="presOf" srcId="{AE8E583B-C362-4945-89AF-A0E3BB52D051}" destId="{EA55A34A-9011-9C46-9D9D-C0CD0FB63330}" srcOrd="0" destOrd="0" presId="urn:microsoft.com/office/officeart/2005/8/layout/process2"/>
    <dgm:cxn modelId="{26D9CC58-D9E2-4F67-A357-D64CB85A3E6F}" type="presOf" srcId="{20DD34F5-C1E2-4A43-822E-70C5C2EBCDE8}" destId="{8F202ABF-F355-A84E-9430-04377DB5C358}" srcOrd="0" destOrd="0" presId="urn:microsoft.com/office/officeart/2005/8/layout/process2"/>
    <dgm:cxn modelId="{891EEE78-4582-4DC8-8165-5986D3F295A1}" type="presOf" srcId="{FC847C69-36E6-3F42-B56D-83060E8B8F0A}" destId="{0F4E9903-C76F-784C-8B09-B2D66245EFD0}" srcOrd="0" destOrd="0" presId="urn:microsoft.com/office/officeart/2005/8/layout/process2"/>
    <dgm:cxn modelId="{BA01A214-45F2-CE40-B947-91B5F94239FE}" srcId="{8D6A6C75-0601-A848-ABB6-009B4F8EF325}" destId="{1276B301-A517-0B43-AC0E-FA114667FE13}" srcOrd="7" destOrd="0" parTransId="{39F66D0E-094D-C246-A590-B92A1E1DE436}" sibTransId="{4F20EA04-4DB1-9447-AAAB-169A83563318}"/>
    <dgm:cxn modelId="{A3B595F0-9042-433B-96B2-5A93D8372649}" type="presOf" srcId="{B6862B43-6BE6-CE40-9692-D9C3F5898F6A}" destId="{B2AAA783-6439-474B-A6A1-5E20D834C2D4}" srcOrd="0" destOrd="0" presId="urn:microsoft.com/office/officeart/2005/8/layout/process2"/>
    <dgm:cxn modelId="{8731B26B-2610-4733-8687-C030654FBE87}" type="presOf" srcId="{6EED3CF5-0611-184C-BB52-1579A34F729B}" destId="{540DC316-6B38-FE42-982A-7157F8D8F45A}" srcOrd="1" destOrd="0" presId="urn:microsoft.com/office/officeart/2005/8/layout/process2"/>
    <dgm:cxn modelId="{6425926B-3BA3-4C93-850B-5AC19FFDC092}" type="presOf" srcId="{E86255C4-6884-8D42-AE6A-24DE789DC55C}" destId="{F13EA3A6-D6E2-A340-8F64-BFE0B02DDA3F}" srcOrd="0" destOrd="0" presId="urn:microsoft.com/office/officeart/2005/8/layout/process2"/>
    <dgm:cxn modelId="{AC5B3221-288A-498E-BA2E-F8CF5DB3218B}" type="presOf" srcId="{AE8E583B-C362-4945-89AF-A0E3BB52D051}" destId="{6E1D1900-D1BD-1E45-9B1F-04A4DE41FF72}" srcOrd="1" destOrd="0" presId="urn:microsoft.com/office/officeart/2005/8/layout/process2"/>
    <dgm:cxn modelId="{B4D9DFAD-DB8E-8845-B2E6-8F2DDEEB16F5}" srcId="{8D6A6C75-0601-A848-ABB6-009B4F8EF325}" destId="{92C5055D-6A20-6644-AA2F-86DD7AB05DC8}" srcOrd="1" destOrd="0" parTransId="{4C0FADD2-F0FA-FD4A-98C1-392103CEE788}" sibTransId="{3DCC404E-50BC-F048-80BC-C299488BD268}"/>
    <dgm:cxn modelId="{2835E26D-C1CE-4B49-8AB9-6DDBE0578F0A}" type="presOf" srcId="{2510C70C-CE0F-1A44-9B73-33888FBE8D49}" destId="{AA3F0CD8-2A07-764B-97A5-54160966AEB0}" srcOrd="1" destOrd="0" presId="urn:microsoft.com/office/officeart/2005/8/layout/process2"/>
    <dgm:cxn modelId="{AC90943E-5DE1-9A4B-8BAF-17A057D833A9}" srcId="{8D6A6C75-0601-A848-ABB6-009B4F8EF325}" destId="{20DD34F5-C1E2-4A43-822E-70C5C2EBCDE8}" srcOrd="2" destOrd="0" parTransId="{D954EC40-CDE5-3C43-B598-198BD5E55A8D}" sibTransId="{AE8E583B-C362-4945-89AF-A0E3BB52D051}"/>
    <dgm:cxn modelId="{D593A700-FF70-48CF-971D-73A729FE7B80}" type="presOf" srcId="{2E2A8CF6-9E28-1445-9E14-F8FC87470961}" destId="{2F9BD9FB-6900-2B4E-9DD6-3A5C60A9EF2A}" srcOrd="0" destOrd="0" presId="urn:microsoft.com/office/officeart/2005/8/layout/process2"/>
    <dgm:cxn modelId="{B160FE2B-59FF-6A4A-BD68-30639B4B7002}" srcId="{8D6A6C75-0601-A848-ABB6-009B4F8EF325}" destId="{EA7C67FD-F550-9046-BB80-CF73341735A6}" srcOrd="3" destOrd="0" parTransId="{E30B9FAE-F917-5E4C-91F8-3C324F6A4C04}" sibTransId="{46622E2B-5044-4B4B-B42E-DD1A4026B06A}"/>
    <dgm:cxn modelId="{AA1682D9-14C2-442C-A3B1-C30D5B2A620E}" type="presOf" srcId="{6EED3CF5-0611-184C-BB52-1579A34F729B}" destId="{9979B684-7512-1E4C-A531-664393329B80}" srcOrd="0" destOrd="0" presId="urn:microsoft.com/office/officeart/2005/8/layout/process2"/>
    <dgm:cxn modelId="{51C30539-9313-438F-BA1A-1CF3E05A747F}" type="presOf" srcId="{46622E2B-5044-4B4B-B42E-DD1A4026B06A}" destId="{45DAC839-9805-EC4E-ADEF-896CD87E40F5}" srcOrd="0" destOrd="0" presId="urn:microsoft.com/office/officeart/2005/8/layout/process2"/>
    <dgm:cxn modelId="{B6DAF1F5-750B-47EB-86A4-CC952588D936}" type="presOf" srcId="{E97ABCF1-21F3-F340-AFCE-100DBBC0E515}" destId="{FC3F0EAC-8A2C-FE4A-A1B3-DB48DCCF5B66}" srcOrd="0" destOrd="0" presId="urn:microsoft.com/office/officeart/2005/8/layout/process2"/>
    <dgm:cxn modelId="{8A8DC8F7-3F40-4744-8FB3-FDA5227FC6D9}" type="presOf" srcId="{EA7C67FD-F550-9046-BB80-CF73341735A6}" destId="{57C9E68C-9050-9A4C-909C-CCC4BAE2C86B}" srcOrd="0" destOrd="0" presId="urn:microsoft.com/office/officeart/2005/8/layout/process2"/>
    <dgm:cxn modelId="{C9A0DE26-315B-9543-89BD-F135EB856E28}" srcId="{8D6A6C75-0601-A848-ABB6-009B4F8EF325}" destId="{FC847C69-36E6-3F42-B56D-83060E8B8F0A}" srcOrd="5" destOrd="0" parTransId="{833749DD-36D2-6543-8929-6A9E5E470420}" sibTransId="{E97ABCF1-21F3-F340-AFCE-100DBBC0E515}"/>
    <dgm:cxn modelId="{B4F992CE-CF65-49BF-8DAE-63C5A3039393}" type="presOf" srcId="{1276B301-A517-0B43-AC0E-FA114667FE13}" destId="{5BA83D8A-8002-064F-B487-DEB32EF3E1EB}" srcOrd="0" destOrd="0" presId="urn:microsoft.com/office/officeart/2005/8/layout/process2"/>
    <dgm:cxn modelId="{1041EC2C-4D57-425A-9568-0AE8292728EB}" type="presOf" srcId="{46622E2B-5044-4B4B-B42E-DD1A4026B06A}" destId="{CB1AF9BD-B32D-0E41-81CB-7714E86347A9}" srcOrd="1" destOrd="0" presId="urn:microsoft.com/office/officeart/2005/8/layout/process2"/>
    <dgm:cxn modelId="{FAFBF483-0A1C-457E-ADC1-1AAF2A05F3F7}" type="presOf" srcId="{44880E26-18E9-B44D-A013-A8347F3C002F}" destId="{F329C612-4D61-DF4A-81AC-FD3B809C727D}" srcOrd="1" destOrd="0" presId="urn:microsoft.com/office/officeart/2005/8/layout/process2"/>
    <dgm:cxn modelId="{83262BB2-5DD7-48A0-839C-0409D1382C10}" type="presOf" srcId="{2510C70C-CE0F-1A44-9B73-33888FBE8D49}" destId="{F5C440EE-7F4F-7F4C-B77D-EB2966F464C8}" srcOrd="0" destOrd="0" presId="urn:microsoft.com/office/officeart/2005/8/layout/process2"/>
    <dgm:cxn modelId="{DF830BA5-C616-9240-92B6-098B8635C753}" srcId="{8D6A6C75-0601-A848-ABB6-009B4F8EF325}" destId="{2E2A8CF6-9E28-1445-9E14-F8FC87470961}" srcOrd="0" destOrd="0" parTransId="{C5B9183C-4FE8-3945-A060-5F0476FA68CF}" sibTransId="{2510C70C-CE0F-1A44-9B73-33888FBE8D49}"/>
    <dgm:cxn modelId="{51CA357D-8B1B-40BA-87D4-1AAD6290EF43}" type="presParOf" srcId="{863B50D3-8BF9-2940-BF42-A8D1F7545DA5}" destId="{2F9BD9FB-6900-2B4E-9DD6-3A5C60A9EF2A}" srcOrd="0" destOrd="0" presId="urn:microsoft.com/office/officeart/2005/8/layout/process2"/>
    <dgm:cxn modelId="{899FA21F-5FDC-486E-8CDB-43CA7B7E4DF2}" type="presParOf" srcId="{863B50D3-8BF9-2940-BF42-A8D1F7545DA5}" destId="{F5C440EE-7F4F-7F4C-B77D-EB2966F464C8}" srcOrd="1" destOrd="0" presId="urn:microsoft.com/office/officeart/2005/8/layout/process2"/>
    <dgm:cxn modelId="{D2227C8C-0DF9-4143-845A-47F438CEA981}" type="presParOf" srcId="{F5C440EE-7F4F-7F4C-B77D-EB2966F464C8}" destId="{AA3F0CD8-2A07-764B-97A5-54160966AEB0}" srcOrd="0" destOrd="0" presId="urn:microsoft.com/office/officeart/2005/8/layout/process2"/>
    <dgm:cxn modelId="{A0317024-9CBB-44DE-B963-E7DB5B11E6E2}" type="presParOf" srcId="{863B50D3-8BF9-2940-BF42-A8D1F7545DA5}" destId="{28133CEC-5403-0646-BBF1-FADF714A6D3A}" srcOrd="2" destOrd="0" presId="urn:microsoft.com/office/officeart/2005/8/layout/process2"/>
    <dgm:cxn modelId="{3307A228-CDD3-4AE3-B061-8EFA0ED3F596}" type="presParOf" srcId="{863B50D3-8BF9-2940-BF42-A8D1F7545DA5}" destId="{E12CB924-BA84-064F-B62F-F20EF1113CB1}" srcOrd="3" destOrd="0" presId="urn:microsoft.com/office/officeart/2005/8/layout/process2"/>
    <dgm:cxn modelId="{F80886E5-7C19-482F-9C49-6E3D582FD1AE}" type="presParOf" srcId="{E12CB924-BA84-064F-B62F-F20EF1113CB1}" destId="{895A4DD8-A99C-964E-9BCF-06181EA52F45}" srcOrd="0" destOrd="0" presId="urn:microsoft.com/office/officeart/2005/8/layout/process2"/>
    <dgm:cxn modelId="{E7F1986A-1DEE-4C0E-98CF-90AC838CF993}" type="presParOf" srcId="{863B50D3-8BF9-2940-BF42-A8D1F7545DA5}" destId="{8F202ABF-F355-A84E-9430-04377DB5C358}" srcOrd="4" destOrd="0" presId="urn:microsoft.com/office/officeart/2005/8/layout/process2"/>
    <dgm:cxn modelId="{F48FBE47-5749-4C36-B5D8-D3FBB300E05D}" type="presParOf" srcId="{863B50D3-8BF9-2940-BF42-A8D1F7545DA5}" destId="{EA55A34A-9011-9C46-9D9D-C0CD0FB63330}" srcOrd="5" destOrd="0" presId="urn:microsoft.com/office/officeart/2005/8/layout/process2"/>
    <dgm:cxn modelId="{AB9CEB1C-BDB9-4144-BA6E-C74089EF3F5C}" type="presParOf" srcId="{EA55A34A-9011-9C46-9D9D-C0CD0FB63330}" destId="{6E1D1900-D1BD-1E45-9B1F-04A4DE41FF72}" srcOrd="0" destOrd="0" presId="urn:microsoft.com/office/officeart/2005/8/layout/process2"/>
    <dgm:cxn modelId="{EC2FC531-948D-42B3-8627-50622984848E}" type="presParOf" srcId="{863B50D3-8BF9-2940-BF42-A8D1F7545DA5}" destId="{57C9E68C-9050-9A4C-909C-CCC4BAE2C86B}" srcOrd="6" destOrd="0" presId="urn:microsoft.com/office/officeart/2005/8/layout/process2"/>
    <dgm:cxn modelId="{FC314A3A-676B-4BFA-9613-AE381F7A2D5F}" type="presParOf" srcId="{863B50D3-8BF9-2940-BF42-A8D1F7545DA5}" destId="{45DAC839-9805-EC4E-ADEF-896CD87E40F5}" srcOrd="7" destOrd="0" presId="urn:microsoft.com/office/officeart/2005/8/layout/process2"/>
    <dgm:cxn modelId="{D29FC141-6426-49F9-982B-CBF34B4998FD}" type="presParOf" srcId="{45DAC839-9805-EC4E-ADEF-896CD87E40F5}" destId="{CB1AF9BD-B32D-0E41-81CB-7714E86347A9}" srcOrd="0" destOrd="0" presId="urn:microsoft.com/office/officeart/2005/8/layout/process2"/>
    <dgm:cxn modelId="{1C34255F-4304-448E-9027-4405CA958A70}" type="presParOf" srcId="{863B50D3-8BF9-2940-BF42-A8D1F7545DA5}" destId="{B2AAA783-6439-474B-A6A1-5E20D834C2D4}" srcOrd="8" destOrd="0" presId="urn:microsoft.com/office/officeart/2005/8/layout/process2"/>
    <dgm:cxn modelId="{9B7EEC16-C6F1-4AA5-8A96-A90E9C650C9C}" type="presParOf" srcId="{863B50D3-8BF9-2940-BF42-A8D1F7545DA5}" destId="{54E431B7-2C69-224A-AB87-E3BC9C372BD4}" srcOrd="9" destOrd="0" presId="urn:microsoft.com/office/officeart/2005/8/layout/process2"/>
    <dgm:cxn modelId="{030A908C-3379-4C19-9F1F-52407F94C3B7}" type="presParOf" srcId="{54E431B7-2C69-224A-AB87-E3BC9C372BD4}" destId="{F329C612-4D61-DF4A-81AC-FD3B809C727D}" srcOrd="0" destOrd="0" presId="urn:microsoft.com/office/officeart/2005/8/layout/process2"/>
    <dgm:cxn modelId="{D2929A9D-6597-4456-939D-6136A4230179}" type="presParOf" srcId="{863B50D3-8BF9-2940-BF42-A8D1F7545DA5}" destId="{0F4E9903-C76F-784C-8B09-B2D66245EFD0}" srcOrd="10" destOrd="0" presId="urn:microsoft.com/office/officeart/2005/8/layout/process2"/>
    <dgm:cxn modelId="{47FF9A15-E873-4BE6-A977-AE62CEB43205}" type="presParOf" srcId="{863B50D3-8BF9-2940-BF42-A8D1F7545DA5}" destId="{FC3F0EAC-8A2C-FE4A-A1B3-DB48DCCF5B66}" srcOrd="11" destOrd="0" presId="urn:microsoft.com/office/officeart/2005/8/layout/process2"/>
    <dgm:cxn modelId="{259F0457-8B66-4FFC-ACB4-B349A1603523}" type="presParOf" srcId="{FC3F0EAC-8A2C-FE4A-A1B3-DB48DCCF5B66}" destId="{68A0A8BF-79E3-F843-B69C-44C6A8668FAB}" srcOrd="0" destOrd="0" presId="urn:microsoft.com/office/officeart/2005/8/layout/process2"/>
    <dgm:cxn modelId="{EF60A488-3CE3-49A4-A0B3-25FE5DBE5162}" type="presParOf" srcId="{863B50D3-8BF9-2940-BF42-A8D1F7545DA5}" destId="{F13EA3A6-D6E2-A340-8F64-BFE0B02DDA3F}" srcOrd="12" destOrd="0" presId="urn:microsoft.com/office/officeart/2005/8/layout/process2"/>
    <dgm:cxn modelId="{C662B0F0-43FD-417B-B1E3-898619F00957}" type="presParOf" srcId="{863B50D3-8BF9-2940-BF42-A8D1F7545DA5}" destId="{9979B684-7512-1E4C-A531-664393329B80}" srcOrd="13" destOrd="0" presId="urn:microsoft.com/office/officeart/2005/8/layout/process2"/>
    <dgm:cxn modelId="{59EE55A2-4199-43B2-BA45-E41D4191DC62}" type="presParOf" srcId="{9979B684-7512-1E4C-A531-664393329B80}" destId="{540DC316-6B38-FE42-982A-7157F8D8F45A}" srcOrd="0" destOrd="0" presId="urn:microsoft.com/office/officeart/2005/8/layout/process2"/>
    <dgm:cxn modelId="{E0DFF9D1-F33B-48B9-A7B0-8EFC8A473014}" type="presParOf" srcId="{863B50D3-8BF9-2940-BF42-A8D1F7545DA5}" destId="{5BA83D8A-8002-064F-B487-DEB32EF3E1E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A6C75-0601-A848-ABB6-009B4F8EF325}" type="doc">
      <dgm:prSet loTypeId="urn:microsoft.com/office/officeart/2005/8/layout/process2" loCatId="" qsTypeId="urn:microsoft.com/office/officeart/2005/8/quickstyle/simple3" qsCatId="simple" csTypeId="urn:microsoft.com/office/officeart/2005/8/colors/accent2_2" csCatId="accent2" phldr="1"/>
      <dgm:spPr/>
    </dgm:pt>
    <dgm:pt modelId="{2E2A8CF6-9E28-1445-9E14-F8FC8747096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Оформление лицензии на геологическое изучение и добычу</a:t>
          </a:r>
          <a:endParaRPr lang="ru-RU" sz="1200" dirty="0">
            <a:latin typeface="+mj-lt"/>
          </a:endParaRPr>
        </a:p>
      </dgm:t>
    </dgm:pt>
    <dgm:pt modelId="{C5B9183C-4FE8-3945-A060-5F0476FA68CF}" type="parTrans" cxnId="{DF830BA5-C616-9240-92B6-098B8635C753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510C70C-CE0F-1A44-9B73-33888FBE8D49}" type="sibTrans" cxnId="{DF830BA5-C616-9240-92B6-098B8635C7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92C5055D-6A20-6644-AA2F-86DD7AB05DC8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4C0FADD2-F0FA-FD4A-98C1-392103CEE788}" type="parTrans" cxnId="{B4D9DFAD-DB8E-8845-B2E6-8F2DDEEB16F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3DCC404E-50BC-F048-80BC-C299488BD268}" type="sibTrans" cxnId="{B4D9DFAD-DB8E-8845-B2E6-8F2DDEEB16F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20DD34F5-C1E2-4A43-822E-70C5C2EBCDE8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D954EC40-CDE5-3C43-B598-198BD5E55A8D}" type="parTrans" cxnId="{AC90943E-5DE1-9A4B-8BAF-17A057D833A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E8E583B-C362-4945-89AF-A0E3BB52D051}" type="sibTrans" cxnId="{AC90943E-5DE1-9A4B-8BAF-17A057D833A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A7C67FD-F550-9046-BB80-CF73341735A6}">
      <dgm:prSet custT="1"/>
      <dgm:spPr>
        <a:solidFill>
          <a:schemeClr val="bg2"/>
        </a:solidFill>
      </dgm:spPr>
      <dgm:t>
        <a:bodyPr/>
        <a:lstStyle/>
        <a:p>
          <a:r>
            <a:rPr lang="ru-RU" sz="1200" dirty="0" smtClean="0">
              <a:latin typeface="+mj-lt"/>
            </a:rPr>
            <a:t>Геологическое</a:t>
          </a:r>
          <a:r>
            <a:rPr lang="ru-RU" sz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dirty="0">
            <a:latin typeface="+mj-lt"/>
          </a:endParaRPr>
        </a:p>
      </dgm:t>
    </dgm:pt>
    <dgm:pt modelId="{E30B9FAE-F917-5E4C-91F8-3C324F6A4C04}" type="parTrans" cxnId="{B160FE2B-59FF-6A4A-BD68-30639B4B700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6622E2B-5044-4B4B-B42E-DD1A4026B06A}" type="sibTrans" cxnId="{B160FE2B-59FF-6A4A-BD68-30639B4B700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B6862B43-6BE6-CE40-9692-D9C3F5898F6A}">
      <dgm:prSet custT="1"/>
      <dgm:spPr>
        <a:solidFill>
          <a:schemeClr val="bg1"/>
        </a:solidFill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BB86F67E-07B4-414E-BB3D-E06FB733ECFD}" type="parTrans" cxnId="{81EFB5AC-C2FE-4F4C-931E-C24129FAE17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4880E26-18E9-B44D-A013-A8347F3C002F}" type="sibTrans" cxnId="{81EFB5AC-C2FE-4F4C-931E-C24129FAE17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FC847C69-36E6-3F42-B56D-83060E8B8F0A}">
      <dgm:prSet custT="1"/>
      <dgm:spPr>
        <a:solidFill>
          <a:schemeClr val="bg1"/>
        </a:solidFill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833749DD-36D2-6543-8929-6A9E5E470420}" type="parTrans" cxnId="{C9A0DE26-315B-9543-89BD-F135EB856E2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97ABCF1-21F3-F340-AFCE-100DBBC0E515}" type="sibTrans" cxnId="{C9A0DE26-315B-9543-89BD-F135EB856E2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E86255C4-6884-8D42-AE6A-24DE789DC55C}">
      <dgm:prSet custT="1"/>
      <dgm:spPr>
        <a:solidFill>
          <a:schemeClr val="bg1"/>
        </a:solidFill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CBE7E0E0-D4FD-0A49-BFE0-52C610E07212}" type="parTrans" cxnId="{5A82B490-5D2A-804D-BEEE-56E351BDC2B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EED3CF5-0611-184C-BB52-1579A34F729B}" type="sibTrans" cxnId="{5A82B490-5D2A-804D-BEEE-56E351BDC2B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200">
            <a:latin typeface="+mj-lt"/>
          </a:endParaRPr>
        </a:p>
      </dgm:t>
    </dgm:pt>
    <dgm:pt modelId="{1276B301-A517-0B43-AC0E-FA114667FE1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latin typeface="+mj-lt"/>
            </a:rPr>
            <a:t>Эксплуатация</a:t>
          </a:r>
          <a:r>
            <a:rPr lang="ru-RU" sz="1200" baseline="0" dirty="0" smtClean="0">
              <a:latin typeface="+mj-lt"/>
            </a:rPr>
            <a:t> водозабора</a:t>
          </a:r>
          <a:r>
            <a:rPr lang="ru-RU" sz="1200" dirty="0" smtClean="0">
              <a:latin typeface="+mj-lt"/>
            </a:rPr>
            <a:t>, мониторинг</a:t>
          </a:r>
          <a:endParaRPr lang="ru-RU" sz="1200" dirty="0">
            <a:latin typeface="+mj-lt"/>
          </a:endParaRPr>
        </a:p>
      </dgm:t>
    </dgm:pt>
    <dgm:pt modelId="{39F66D0E-094D-C246-A590-B92A1E1DE436}" type="par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F20EA04-4DB1-9447-AAAB-169A83563318}" type="sibTrans" cxnId="{BA01A214-45F2-CE40-B947-91B5F94239F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63B50D3-8BF9-2940-BF42-A8D1F7545DA5}" type="pres">
      <dgm:prSet presAssocID="{8D6A6C75-0601-A848-ABB6-009B4F8EF325}" presName="linearFlow" presStyleCnt="0">
        <dgm:presLayoutVars>
          <dgm:resizeHandles val="exact"/>
        </dgm:presLayoutVars>
      </dgm:prSet>
      <dgm:spPr/>
    </dgm:pt>
    <dgm:pt modelId="{2F9BD9FB-6900-2B4E-9DD6-3A5C60A9EF2A}" type="pres">
      <dgm:prSet presAssocID="{2E2A8CF6-9E28-1445-9E14-F8FC87470961}" presName="node" presStyleLbl="node1" presStyleIdx="0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40EE-7F4F-7F4C-B77D-EB2966F464C8}" type="pres">
      <dgm:prSet presAssocID="{2510C70C-CE0F-1A44-9B73-33888FBE8D4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A3F0CD8-2A07-764B-97A5-54160966AEB0}" type="pres">
      <dgm:prSet presAssocID="{2510C70C-CE0F-1A44-9B73-33888FBE8D4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8133CEC-5403-0646-BBF1-FADF714A6D3A}" type="pres">
      <dgm:prSet presAssocID="{92C5055D-6A20-6644-AA2F-86DD7AB05DC8}" presName="node" presStyleLbl="node1" presStyleIdx="1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B924-BA84-064F-B62F-F20EF1113CB1}" type="pres">
      <dgm:prSet presAssocID="{3DCC404E-50BC-F048-80BC-C299488BD26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95A4DD8-A99C-964E-9BCF-06181EA52F45}" type="pres">
      <dgm:prSet presAssocID="{3DCC404E-50BC-F048-80BC-C299488BD26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F202ABF-F355-A84E-9430-04377DB5C358}" type="pres">
      <dgm:prSet presAssocID="{20DD34F5-C1E2-4A43-822E-70C5C2EBCDE8}" presName="node" presStyleLbl="node1" presStyleIdx="2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5A34A-9011-9C46-9D9D-C0CD0FB63330}" type="pres">
      <dgm:prSet presAssocID="{AE8E583B-C362-4945-89AF-A0E3BB52D05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E1D1900-D1BD-1E45-9B1F-04A4DE41FF72}" type="pres">
      <dgm:prSet presAssocID="{AE8E583B-C362-4945-89AF-A0E3BB52D05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7C9E68C-9050-9A4C-909C-CCC4BAE2C86B}" type="pres">
      <dgm:prSet presAssocID="{EA7C67FD-F550-9046-BB80-CF73341735A6}" presName="node" presStyleLbl="node1" presStyleIdx="3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AC839-9805-EC4E-ADEF-896CD87E40F5}" type="pres">
      <dgm:prSet presAssocID="{46622E2B-5044-4B4B-B42E-DD1A4026B06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B1AF9BD-B32D-0E41-81CB-7714E86347A9}" type="pres">
      <dgm:prSet presAssocID="{46622E2B-5044-4B4B-B42E-DD1A4026B06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2AAA783-6439-474B-A6A1-5E20D834C2D4}" type="pres">
      <dgm:prSet presAssocID="{B6862B43-6BE6-CE40-9692-D9C3F5898F6A}" presName="node" presStyleLbl="node1" presStyleIdx="4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31B7-2C69-224A-AB87-E3BC9C372BD4}" type="pres">
      <dgm:prSet presAssocID="{44880E26-18E9-B44D-A013-A8347F3C002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F329C612-4D61-DF4A-81AC-FD3B809C727D}" type="pres">
      <dgm:prSet presAssocID="{44880E26-18E9-B44D-A013-A8347F3C002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F4E9903-C76F-784C-8B09-B2D66245EFD0}" type="pres">
      <dgm:prSet presAssocID="{FC847C69-36E6-3F42-B56D-83060E8B8F0A}" presName="node" presStyleLbl="node1" presStyleIdx="5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0EAC-8A2C-FE4A-A1B3-DB48DCCF5B66}" type="pres">
      <dgm:prSet presAssocID="{E97ABCF1-21F3-F340-AFCE-100DBBC0E51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8A0A8BF-79E3-F843-B69C-44C6A8668FAB}" type="pres">
      <dgm:prSet presAssocID="{E97ABCF1-21F3-F340-AFCE-100DBBC0E51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13EA3A6-D6E2-A340-8F64-BFE0B02DDA3F}" type="pres">
      <dgm:prSet presAssocID="{E86255C4-6884-8D42-AE6A-24DE789DC55C}" presName="node" presStyleLbl="node1" presStyleIdx="6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B684-7512-1E4C-A531-664393329B80}" type="pres">
      <dgm:prSet presAssocID="{6EED3CF5-0611-184C-BB52-1579A34F729B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40DC316-6B38-FE42-982A-7157F8D8F45A}" type="pres">
      <dgm:prSet presAssocID="{6EED3CF5-0611-184C-BB52-1579A34F729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BA83D8A-8002-064F-B487-DEB32EF3E1EB}" type="pres">
      <dgm:prSet presAssocID="{1276B301-A517-0B43-AC0E-FA114667FE13}" presName="node" presStyleLbl="node1" presStyleIdx="7" presStyleCnt="8" custScaleX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DF2C6-FA36-4356-AD05-A730D2366FA6}" type="presOf" srcId="{92C5055D-6A20-6644-AA2F-86DD7AB05DC8}" destId="{28133CEC-5403-0646-BBF1-FADF714A6D3A}" srcOrd="0" destOrd="0" presId="urn:microsoft.com/office/officeart/2005/8/layout/process2"/>
    <dgm:cxn modelId="{9DE031A2-10BF-4123-81D7-42FF017973B3}" type="presOf" srcId="{46622E2B-5044-4B4B-B42E-DD1A4026B06A}" destId="{CB1AF9BD-B32D-0E41-81CB-7714E86347A9}" srcOrd="1" destOrd="0" presId="urn:microsoft.com/office/officeart/2005/8/layout/process2"/>
    <dgm:cxn modelId="{81EFB5AC-C2FE-4F4C-931E-C24129FAE179}" srcId="{8D6A6C75-0601-A848-ABB6-009B4F8EF325}" destId="{B6862B43-6BE6-CE40-9692-D9C3F5898F6A}" srcOrd="4" destOrd="0" parTransId="{BB86F67E-07B4-414E-BB3D-E06FB733ECFD}" sibTransId="{44880E26-18E9-B44D-A013-A8347F3C002F}"/>
    <dgm:cxn modelId="{D95A5B8E-8DE6-409B-A1E6-0B6662AE9611}" type="presOf" srcId="{2510C70C-CE0F-1A44-9B73-33888FBE8D49}" destId="{AA3F0CD8-2A07-764B-97A5-54160966AEB0}" srcOrd="1" destOrd="0" presId="urn:microsoft.com/office/officeart/2005/8/layout/process2"/>
    <dgm:cxn modelId="{1D0B5821-382A-491B-9CC1-39DC999C6FE7}" type="presOf" srcId="{FC847C69-36E6-3F42-B56D-83060E8B8F0A}" destId="{0F4E9903-C76F-784C-8B09-B2D66245EFD0}" srcOrd="0" destOrd="0" presId="urn:microsoft.com/office/officeart/2005/8/layout/process2"/>
    <dgm:cxn modelId="{5A82B490-5D2A-804D-BEEE-56E351BDC2B2}" srcId="{8D6A6C75-0601-A848-ABB6-009B4F8EF325}" destId="{E86255C4-6884-8D42-AE6A-24DE789DC55C}" srcOrd="6" destOrd="0" parTransId="{CBE7E0E0-D4FD-0A49-BFE0-52C610E07212}" sibTransId="{6EED3CF5-0611-184C-BB52-1579A34F729B}"/>
    <dgm:cxn modelId="{7DDD2F6B-C9EB-4F2E-B8E5-1F6F94A826F5}" type="presOf" srcId="{8D6A6C75-0601-A848-ABB6-009B4F8EF325}" destId="{863B50D3-8BF9-2940-BF42-A8D1F7545DA5}" srcOrd="0" destOrd="0" presId="urn:microsoft.com/office/officeart/2005/8/layout/process2"/>
    <dgm:cxn modelId="{5D2E6573-84EA-497E-BCF4-74DDAC8C31D1}" type="presOf" srcId="{AE8E583B-C362-4945-89AF-A0E3BB52D051}" destId="{6E1D1900-D1BD-1E45-9B1F-04A4DE41FF72}" srcOrd="1" destOrd="0" presId="urn:microsoft.com/office/officeart/2005/8/layout/process2"/>
    <dgm:cxn modelId="{ABD9561C-59C7-4BCF-9F3B-67BEC3E27CEE}" type="presOf" srcId="{E97ABCF1-21F3-F340-AFCE-100DBBC0E515}" destId="{FC3F0EAC-8A2C-FE4A-A1B3-DB48DCCF5B66}" srcOrd="0" destOrd="0" presId="urn:microsoft.com/office/officeart/2005/8/layout/process2"/>
    <dgm:cxn modelId="{9B0F3053-B464-4800-96E4-9608A7EF5472}" type="presOf" srcId="{B6862B43-6BE6-CE40-9692-D9C3F5898F6A}" destId="{B2AAA783-6439-474B-A6A1-5E20D834C2D4}" srcOrd="0" destOrd="0" presId="urn:microsoft.com/office/officeart/2005/8/layout/process2"/>
    <dgm:cxn modelId="{BA01A214-45F2-CE40-B947-91B5F94239FE}" srcId="{8D6A6C75-0601-A848-ABB6-009B4F8EF325}" destId="{1276B301-A517-0B43-AC0E-FA114667FE13}" srcOrd="7" destOrd="0" parTransId="{39F66D0E-094D-C246-A590-B92A1E1DE436}" sibTransId="{4F20EA04-4DB1-9447-AAAB-169A83563318}"/>
    <dgm:cxn modelId="{CB5F1867-E287-417A-9DBA-55D4A763649B}" type="presOf" srcId="{E97ABCF1-21F3-F340-AFCE-100DBBC0E515}" destId="{68A0A8BF-79E3-F843-B69C-44C6A8668FAB}" srcOrd="1" destOrd="0" presId="urn:microsoft.com/office/officeart/2005/8/layout/process2"/>
    <dgm:cxn modelId="{3427AB46-4FC7-4311-80D3-4AC5378CAF2F}" type="presOf" srcId="{EA7C67FD-F550-9046-BB80-CF73341735A6}" destId="{57C9E68C-9050-9A4C-909C-CCC4BAE2C86B}" srcOrd="0" destOrd="0" presId="urn:microsoft.com/office/officeart/2005/8/layout/process2"/>
    <dgm:cxn modelId="{79779F3A-20CC-4E4E-A25D-7027157A735A}" type="presOf" srcId="{2E2A8CF6-9E28-1445-9E14-F8FC87470961}" destId="{2F9BD9FB-6900-2B4E-9DD6-3A5C60A9EF2A}" srcOrd="0" destOrd="0" presId="urn:microsoft.com/office/officeart/2005/8/layout/process2"/>
    <dgm:cxn modelId="{B4D9DFAD-DB8E-8845-B2E6-8F2DDEEB16F5}" srcId="{8D6A6C75-0601-A848-ABB6-009B4F8EF325}" destId="{92C5055D-6A20-6644-AA2F-86DD7AB05DC8}" srcOrd="1" destOrd="0" parTransId="{4C0FADD2-F0FA-FD4A-98C1-392103CEE788}" sibTransId="{3DCC404E-50BC-F048-80BC-C299488BD268}"/>
    <dgm:cxn modelId="{ECAEF7B8-AD79-46EF-8C31-A21F82CDB025}" type="presOf" srcId="{3DCC404E-50BC-F048-80BC-C299488BD268}" destId="{895A4DD8-A99C-964E-9BCF-06181EA52F45}" srcOrd="1" destOrd="0" presId="urn:microsoft.com/office/officeart/2005/8/layout/process2"/>
    <dgm:cxn modelId="{AC90943E-5DE1-9A4B-8BAF-17A057D833A9}" srcId="{8D6A6C75-0601-A848-ABB6-009B4F8EF325}" destId="{20DD34F5-C1E2-4A43-822E-70C5C2EBCDE8}" srcOrd="2" destOrd="0" parTransId="{D954EC40-CDE5-3C43-B598-198BD5E55A8D}" sibTransId="{AE8E583B-C362-4945-89AF-A0E3BB52D051}"/>
    <dgm:cxn modelId="{B8B03884-E1E3-4E2D-A66D-57EE10E8C224}" type="presOf" srcId="{6EED3CF5-0611-184C-BB52-1579A34F729B}" destId="{540DC316-6B38-FE42-982A-7157F8D8F45A}" srcOrd="1" destOrd="0" presId="urn:microsoft.com/office/officeart/2005/8/layout/process2"/>
    <dgm:cxn modelId="{AC3BB45D-8D12-4E2E-AD72-1B4AF332C34F}" type="presOf" srcId="{44880E26-18E9-B44D-A013-A8347F3C002F}" destId="{54E431B7-2C69-224A-AB87-E3BC9C372BD4}" srcOrd="0" destOrd="0" presId="urn:microsoft.com/office/officeart/2005/8/layout/process2"/>
    <dgm:cxn modelId="{B2EB4ADF-E8C0-43F0-A608-9867BD758D27}" type="presOf" srcId="{3DCC404E-50BC-F048-80BC-C299488BD268}" destId="{E12CB924-BA84-064F-B62F-F20EF1113CB1}" srcOrd="0" destOrd="0" presId="urn:microsoft.com/office/officeart/2005/8/layout/process2"/>
    <dgm:cxn modelId="{B160FE2B-59FF-6A4A-BD68-30639B4B7002}" srcId="{8D6A6C75-0601-A848-ABB6-009B4F8EF325}" destId="{EA7C67FD-F550-9046-BB80-CF73341735A6}" srcOrd="3" destOrd="0" parTransId="{E30B9FAE-F917-5E4C-91F8-3C324F6A4C04}" sibTransId="{46622E2B-5044-4B4B-B42E-DD1A4026B06A}"/>
    <dgm:cxn modelId="{BC0C0A54-BE1F-4EF0-912A-E6E706C1567C}" type="presOf" srcId="{AE8E583B-C362-4945-89AF-A0E3BB52D051}" destId="{EA55A34A-9011-9C46-9D9D-C0CD0FB63330}" srcOrd="0" destOrd="0" presId="urn:microsoft.com/office/officeart/2005/8/layout/process2"/>
    <dgm:cxn modelId="{EC5077B2-0247-407D-B2F6-36FE3FF1BC47}" type="presOf" srcId="{44880E26-18E9-B44D-A013-A8347F3C002F}" destId="{F329C612-4D61-DF4A-81AC-FD3B809C727D}" srcOrd="1" destOrd="0" presId="urn:microsoft.com/office/officeart/2005/8/layout/process2"/>
    <dgm:cxn modelId="{7CC2BFC0-08E4-4F7F-91CB-5A26A6355506}" type="presOf" srcId="{2510C70C-CE0F-1A44-9B73-33888FBE8D49}" destId="{F5C440EE-7F4F-7F4C-B77D-EB2966F464C8}" srcOrd="0" destOrd="0" presId="urn:microsoft.com/office/officeart/2005/8/layout/process2"/>
    <dgm:cxn modelId="{D2ADF8C4-1558-40A4-9481-83AC8A55677D}" type="presOf" srcId="{46622E2B-5044-4B4B-B42E-DD1A4026B06A}" destId="{45DAC839-9805-EC4E-ADEF-896CD87E40F5}" srcOrd="0" destOrd="0" presId="urn:microsoft.com/office/officeart/2005/8/layout/process2"/>
    <dgm:cxn modelId="{C9A0DE26-315B-9543-89BD-F135EB856E28}" srcId="{8D6A6C75-0601-A848-ABB6-009B4F8EF325}" destId="{FC847C69-36E6-3F42-B56D-83060E8B8F0A}" srcOrd="5" destOrd="0" parTransId="{833749DD-36D2-6543-8929-6A9E5E470420}" sibTransId="{E97ABCF1-21F3-F340-AFCE-100DBBC0E515}"/>
    <dgm:cxn modelId="{795EED1D-1BFE-439C-ABA6-8FE99D6CA2C7}" type="presOf" srcId="{1276B301-A517-0B43-AC0E-FA114667FE13}" destId="{5BA83D8A-8002-064F-B487-DEB32EF3E1EB}" srcOrd="0" destOrd="0" presId="urn:microsoft.com/office/officeart/2005/8/layout/process2"/>
    <dgm:cxn modelId="{B126349D-70A4-4E8B-B037-913ED0EB4041}" type="presOf" srcId="{6EED3CF5-0611-184C-BB52-1579A34F729B}" destId="{9979B684-7512-1E4C-A531-664393329B80}" srcOrd="0" destOrd="0" presId="urn:microsoft.com/office/officeart/2005/8/layout/process2"/>
    <dgm:cxn modelId="{DF830BA5-C616-9240-92B6-098B8635C753}" srcId="{8D6A6C75-0601-A848-ABB6-009B4F8EF325}" destId="{2E2A8CF6-9E28-1445-9E14-F8FC87470961}" srcOrd="0" destOrd="0" parTransId="{C5B9183C-4FE8-3945-A060-5F0476FA68CF}" sibTransId="{2510C70C-CE0F-1A44-9B73-33888FBE8D49}"/>
    <dgm:cxn modelId="{0E8E8D7F-4736-4CAC-B016-331EABFD7A41}" type="presOf" srcId="{20DD34F5-C1E2-4A43-822E-70C5C2EBCDE8}" destId="{8F202ABF-F355-A84E-9430-04377DB5C358}" srcOrd="0" destOrd="0" presId="urn:microsoft.com/office/officeart/2005/8/layout/process2"/>
    <dgm:cxn modelId="{B305A23A-EA19-4035-8DDB-06268A92E938}" type="presOf" srcId="{E86255C4-6884-8D42-AE6A-24DE789DC55C}" destId="{F13EA3A6-D6E2-A340-8F64-BFE0B02DDA3F}" srcOrd="0" destOrd="0" presId="urn:microsoft.com/office/officeart/2005/8/layout/process2"/>
    <dgm:cxn modelId="{196672BB-BC08-490A-B6FC-B5F013307EA1}" type="presParOf" srcId="{863B50D3-8BF9-2940-BF42-A8D1F7545DA5}" destId="{2F9BD9FB-6900-2B4E-9DD6-3A5C60A9EF2A}" srcOrd="0" destOrd="0" presId="urn:microsoft.com/office/officeart/2005/8/layout/process2"/>
    <dgm:cxn modelId="{99AA360D-F13D-4A70-A1D9-F59ABBCE0797}" type="presParOf" srcId="{863B50D3-8BF9-2940-BF42-A8D1F7545DA5}" destId="{F5C440EE-7F4F-7F4C-B77D-EB2966F464C8}" srcOrd="1" destOrd="0" presId="urn:microsoft.com/office/officeart/2005/8/layout/process2"/>
    <dgm:cxn modelId="{8BC7AFE4-B701-4234-98E6-F72F376DA8EB}" type="presParOf" srcId="{F5C440EE-7F4F-7F4C-B77D-EB2966F464C8}" destId="{AA3F0CD8-2A07-764B-97A5-54160966AEB0}" srcOrd="0" destOrd="0" presId="urn:microsoft.com/office/officeart/2005/8/layout/process2"/>
    <dgm:cxn modelId="{A02E9038-6AAB-4820-90BF-316DD24AACE1}" type="presParOf" srcId="{863B50D3-8BF9-2940-BF42-A8D1F7545DA5}" destId="{28133CEC-5403-0646-BBF1-FADF714A6D3A}" srcOrd="2" destOrd="0" presId="urn:microsoft.com/office/officeart/2005/8/layout/process2"/>
    <dgm:cxn modelId="{56FDA4A7-A0AC-4A40-8626-F9A18D5BF02E}" type="presParOf" srcId="{863B50D3-8BF9-2940-BF42-A8D1F7545DA5}" destId="{E12CB924-BA84-064F-B62F-F20EF1113CB1}" srcOrd="3" destOrd="0" presId="urn:microsoft.com/office/officeart/2005/8/layout/process2"/>
    <dgm:cxn modelId="{C787ED25-3B9A-492D-809F-E8B2B19BCEBC}" type="presParOf" srcId="{E12CB924-BA84-064F-B62F-F20EF1113CB1}" destId="{895A4DD8-A99C-964E-9BCF-06181EA52F45}" srcOrd="0" destOrd="0" presId="urn:microsoft.com/office/officeart/2005/8/layout/process2"/>
    <dgm:cxn modelId="{A3F37524-2027-440B-BD4B-AD2E6BDB85D2}" type="presParOf" srcId="{863B50D3-8BF9-2940-BF42-A8D1F7545DA5}" destId="{8F202ABF-F355-A84E-9430-04377DB5C358}" srcOrd="4" destOrd="0" presId="urn:microsoft.com/office/officeart/2005/8/layout/process2"/>
    <dgm:cxn modelId="{9F6950E8-94DC-4D3B-9AE9-9A8826082ACB}" type="presParOf" srcId="{863B50D3-8BF9-2940-BF42-A8D1F7545DA5}" destId="{EA55A34A-9011-9C46-9D9D-C0CD0FB63330}" srcOrd="5" destOrd="0" presId="urn:microsoft.com/office/officeart/2005/8/layout/process2"/>
    <dgm:cxn modelId="{86895A48-652B-4550-8797-893EACD8A113}" type="presParOf" srcId="{EA55A34A-9011-9C46-9D9D-C0CD0FB63330}" destId="{6E1D1900-D1BD-1E45-9B1F-04A4DE41FF72}" srcOrd="0" destOrd="0" presId="urn:microsoft.com/office/officeart/2005/8/layout/process2"/>
    <dgm:cxn modelId="{968F4BD1-86E6-4379-8FEE-E1B1C0C8D6B4}" type="presParOf" srcId="{863B50D3-8BF9-2940-BF42-A8D1F7545DA5}" destId="{57C9E68C-9050-9A4C-909C-CCC4BAE2C86B}" srcOrd="6" destOrd="0" presId="urn:microsoft.com/office/officeart/2005/8/layout/process2"/>
    <dgm:cxn modelId="{D6D47E9A-1ACB-4A03-9181-8C9A10653F4D}" type="presParOf" srcId="{863B50D3-8BF9-2940-BF42-A8D1F7545DA5}" destId="{45DAC839-9805-EC4E-ADEF-896CD87E40F5}" srcOrd="7" destOrd="0" presId="urn:microsoft.com/office/officeart/2005/8/layout/process2"/>
    <dgm:cxn modelId="{AB96A76B-D3C1-4CF6-BA54-EA0A53A2681F}" type="presParOf" srcId="{45DAC839-9805-EC4E-ADEF-896CD87E40F5}" destId="{CB1AF9BD-B32D-0E41-81CB-7714E86347A9}" srcOrd="0" destOrd="0" presId="urn:microsoft.com/office/officeart/2005/8/layout/process2"/>
    <dgm:cxn modelId="{B929DE21-337B-489F-AB7C-6AE8057CCAD0}" type="presParOf" srcId="{863B50D3-8BF9-2940-BF42-A8D1F7545DA5}" destId="{B2AAA783-6439-474B-A6A1-5E20D834C2D4}" srcOrd="8" destOrd="0" presId="urn:microsoft.com/office/officeart/2005/8/layout/process2"/>
    <dgm:cxn modelId="{9A07357F-8357-49C7-AB9B-E6020B32FFFA}" type="presParOf" srcId="{863B50D3-8BF9-2940-BF42-A8D1F7545DA5}" destId="{54E431B7-2C69-224A-AB87-E3BC9C372BD4}" srcOrd="9" destOrd="0" presId="urn:microsoft.com/office/officeart/2005/8/layout/process2"/>
    <dgm:cxn modelId="{8385BDDA-9243-4D9B-B36E-D8B68FF9BEA9}" type="presParOf" srcId="{54E431B7-2C69-224A-AB87-E3BC9C372BD4}" destId="{F329C612-4D61-DF4A-81AC-FD3B809C727D}" srcOrd="0" destOrd="0" presId="urn:microsoft.com/office/officeart/2005/8/layout/process2"/>
    <dgm:cxn modelId="{F70EA73D-0B4C-4C7E-A38B-42AF680161EE}" type="presParOf" srcId="{863B50D3-8BF9-2940-BF42-A8D1F7545DA5}" destId="{0F4E9903-C76F-784C-8B09-B2D66245EFD0}" srcOrd="10" destOrd="0" presId="urn:microsoft.com/office/officeart/2005/8/layout/process2"/>
    <dgm:cxn modelId="{90D6C45A-F677-4756-9A4E-B74C25B5EE90}" type="presParOf" srcId="{863B50D3-8BF9-2940-BF42-A8D1F7545DA5}" destId="{FC3F0EAC-8A2C-FE4A-A1B3-DB48DCCF5B66}" srcOrd="11" destOrd="0" presId="urn:microsoft.com/office/officeart/2005/8/layout/process2"/>
    <dgm:cxn modelId="{0C0CD10C-4100-4DD1-8199-3C3C046AD30D}" type="presParOf" srcId="{FC3F0EAC-8A2C-FE4A-A1B3-DB48DCCF5B66}" destId="{68A0A8BF-79E3-F843-B69C-44C6A8668FAB}" srcOrd="0" destOrd="0" presId="urn:microsoft.com/office/officeart/2005/8/layout/process2"/>
    <dgm:cxn modelId="{00036771-3157-47AD-81EA-AB5ABE0610F4}" type="presParOf" srcId="{863B50D3-8BF9-2940-BF42-A8D1F7545DA5}" destId="{F13EA3A6-D6E2-A340-8F64-BFE0B02DDA3F}" srcOrd="12" destOrd="0" presId="urn:microsoft.com/office/officeart/2005/8/layout/process2"/>
    <dgm:cxn modelId="{F1BA9C7E-BDE8-444B-BDA4-E6709BA52375}" type="presParOf" srcId="{863B50D3-8BF9-2940-BF42-A8D1F7545DA5}" destId="{9979B684-7512-1E4C-A531-664393329B80}" srcOrd="13" destOrd="0" presId="urn:microsoft.com/office/officeart/2005/8/layout/process2"/>
    <dgm:cxn modelId="{C2835285-4C9D-440E-95F9-270D193ECDB1}" type="presParOf" srcId="{9979B684-7512-1E4C-A531-664393329B80}" destId="{540DC316-6B38-FE42-982A-7157F8D8F45A}" srcOrd="0" destOrd="0" presId="urn:microsoft.com/office/officeart/2005/8/layout/process2"/>
    <dgm:cxn modelId="{A93C5515-F8D4-4A3C-8D57-6CE84980A517}" type="presParOf" srcId="{863B50D3-8BF9-2940-BF42-A8D1F7545DA5}" destId="{5BA83D8A-8002-064F-B487-DEB32EF3E1E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9BA7C-61A6-C646-BAEC-7B6D566E6B73}" type="doc">
      <dgm:prSet loTypeId="urn:microsoft.com/office/officeart/2005/8/layout/vList3#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8118F-6FB3-414A-8644-5C280527AF4C}">
      <dgm:prSet phldrT="[Текст]" custT="1"/>
      <dgm:spPr/>
      <dgm:t>
        <a:bodyPr/>
        <a:lstStyle/>
        <a:p>
          <a:pPr algn="just"/>
          <a:r>
            <a:rPr lang="ru-RU" sz="2400" b="0" dirty="0" smtClean="0">
              <a:latin typeface="+mj-lt"/>
            </a:rPr>
            <a:t>«Проблема неравномерного водоотбора». </a:t>
          </a:r>
        </a:p>
        <a:p>
          <a:pPr algn="just"/>
          <a:r>
            <a:rPr lang="ru-RU" sz="2400" b="0" dirty="0" smtClean="0">
              <a:latin typeface="+mj-lt"/>
            </a:rPr>
            <a:t>Лицензии выдаются по максимальному суточному водоотбору, запасы считаются – по среднегодовому.  </a:t>
          </a:r>
          <a:endParaRPr lang="ru-RU" sz="2400" b="0" dirty="0"/>
        </a:p>
      </dgm:t>
    </dgm:pt>
    <dgm:pt modelId="{CE9EE647-C6D1-694E-A970-A71D5453FF70}" type="parTrans" cxnId="{DD0A5291-472D-9E40-8020-9550B37D6CAD}">
      <dgm:prSet/>
      <dgm:spPr/>
      <dgm:t>
        <a:bodyPr/>
        <a:lstStyle/>
        <a:p>
          <a:endParaRPr lang="ru-RU"/>
        </a:p>
      </dgm:t>
    </dgm:pt>
    <dgm:pt modelId="{1548A0D6-C3D6-CF48-B3FF-185CB9E79BBC}" type="sibTrans" cxnId="{DD0A5291-472D-9E40-8020-9550B37D6CAD}">
      <dgm:prSet/>
      <dgm:spPr/>
      <dgm:t>
        <a:bodyPr/>
        <a:lstStyle/>
        <a:p>
          <a:endParaRPr lang="ru-RU"/>
        </a:p>
      </dgm:t>
    </dgm:pt>
    <dgm:pt modelId="{45B00C16-F496-274C-8134-DC4EA7FCDD09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+mj-lt"/>
            </a:rPr>
            <a:t>Не контролируется, в некоторых случаях даже не предписывается в лицензиях отчётность недропользователей, условия ведения мониторинга.</a:t>
          </a:r>
          <a:endParaRPr lang="ru-RU" sz="2400" b="1" dirty="0"/>
        </a:p>
      </dgm:t>
    </dgm:pt>
    <dgm:pt modelId="{3FAC53A8-EA5B-024F-A54E-882A3870B89E}" type="parTrans" cxnId="{A73E4CA4-5EB8-044B-851B-426CC6F145C0}">
      <dgm:prSet/>
      <dgm:spPr/>
      <dgm:t>
        <a:bodyPr/>
        <a:lstStyle/>
        <a:p>
          <a:endParaRPr lang="ru-RU"/>
        </a:p>
      </dgm:t>
    </dgm:pt>
    <dgm:pt modelId="{AF33C171-DD76-6E45-B249-C395C6583C4F}" type="sibTrans" cxnId="{A73E4CA4-5EB8-044B-851B-426CC6F145C0}">
      <dgm:prSet/>
      <dgm:spPr/>
      <dgm:t>
        <a:bodyPr/>
        <a:lstStyle/>
        <a:p>
          <a:endParaRPr lang="ru-RU"/>
        </a:p>
      </dgm:t>
    </dgm:pt>
    <dgm:pt modelId="{078AB0C4-76CF-C140-8DDA-29789CE4B872}">
      <dgm:prSet phldrT="[Текст]" custT="1"/>
      <dgm:spPr/>
      <dgm:t>
        <a:bodyPr/>
        <a:lstStyle/>
        <a:p>
          <a:pPr algn="l"/>
          <a:r>
            <a:rPr lang="ru-RU" sz="2400" b="0" dirty="0" smtClean="0">
              <a:latin typeface="+mj-lt"/>
            </a:rPr>
            <a:t>«Проблема границ участков недр». </a:t>
          </a:r>
        </a:p>
        <a:p>
          <a:pPr algn="l"/>
          <a:r>
            <a:rPr lang="ru-RU" sz="2400" b="0" dirty="0" smtClean="0">
              <a:latin typeface="+mj-lt"/>
            </a:rPr>
            <a:t>Какое расстояние должно быть между скважинами, чтобы их считать одним участком недр?  </a:t>
          </a:r>
          <a:endParaRPr lang="ru-RU" sz="2400" b="0" dirty="0"/>
        </a:p>
      </dgm:t>
    </dgm:pt>
    <dgm:pt modelId="{8CD1B8D2-B268-724D-90D1-0127AA55C713}" type="parTrans" cxnId="{DBE32B38-9C52-2C4C-B3CF-78F208879130}">
      <dgm:prSet/>
      <dgm:spPr/>
      <dgm:t>
        <a:bodyPr/>
        <a:lstStyle/>
        <a:p>
          <a:endParaRPr lang="ru-RU"/>
        </a:p>
      </dgm:t>
    </dgm:pt>
    <dgm:pt modelId="{1C985EFF-A952-A344-BCB9-0FDABE78F416}" type="sibTrans" cxnId="{DBE32B38-9C52-2C4C-B3CF-78F208879130}">
      <dgm:prSet/>
      <dgm:spPr/>
      <dgm:t>
        <a:bodyPr/>
        <a:lstStyle/>
        <a:p>
          <a:endParaRPr lang="ru-RU"/>
        </a:p>
      </dgm:t>
    </dgm:pt>
    <dgm:pt modelId="{8C9DD878-A854-6745-8855-08E591ACB0B1}" type="pres">
      <dgm:prSet presAssocID="{5CD9BA7C-61A6-C646-BAEC-7B6D566E6B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010E7-ADFC-6D4A-B209-0EB81BF0EC38}" type="pres">
      <dgm:prSet presAssocID="{6AA8118F-6FB3-414A-8644-5C280527AF4C}" presName="composite" presStyleCnt="0"/>
      <dgm:spPr/>
      <dgm:t>
        <a:bodyPr/>
        <a:lstStyle/>
        <a:p>
          <a:endParaRPr lang="ru-RU"/>
        </a:p>
      </dgm:t>
    </dgm:pt>
    <dgm:pt modelId="{DB76B11B-64A6-1245-841F-E8B46782419F}" type="pres">
      <dgm:prSet presAssocID="{6AA8118F-6FB3-414A-8644-5C280527AF4C}" presName="imgShp" presStyleLbl="fgImgPlace1" presStyleIdx="0" presStyleCnt="3" custLinFactX="-44657" custLinFactNeighborX="-100000" custLinFactNeighborY="-325"/>
      <dgm:spPr/>
      <dgm:t>
        <a:bodyPr/>
        <a:lstStyle/>
        <a:p>
          <a:endParaRPr lang="ru-RU"/>
        </a:p>
      </dgm:t>
    </dgm:pt>
    <dgm:pt modelId="{78FA37CA-2D9E-4348-8A86-62F227345478}" type="pres">
      <dgm:prSet presAssocID="{6AA8118F-6FB3-414A-8644-5C280527AF4C}" presName="txShp" presStyleLbl="node1" presStyleIdx="0" presStyleCnt="3" custScaleX="139480" custLinFactNeighborX="5448" custLinFactNeighborY="-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6CE35-E912-954D-B64D-CA33DD1806C3}" type="pres">
      <dgm:prSet presAssocID="{1548A0D6-C3D6-CF48-B3FF-185CB9E79BBC}" presName="spacing" presStyleCnt="0"/>
      <dgm:spPr/>
      <dgm:t>
        <a:bodyPr/>
        <a:lstStyle/>
        <a:p>
          <a:endParaRPr lang="ru-RU"/>
        </a:p>
      </dgm:t>
    </dgm:pt>
    <dgm:pt modelId="{6AAAC153-6EEE-1443-8F64-01B8E2FA77E1}" type="pres">
      <dgm:prSet presAssocID="{078AB0C4-76CF-C140-8DDA-29789CE4B872}" presName="composite" presStyleCnt="0"/>
      <dgm:spPr/>
    </dgm:pt>
    <dgm:pt modelId="{C3E5A503-7D01-8E4E-8531-B23464AE0D4B}" type="pres">
      <dgm:prSet presAssocID="{078AB0C4-76CF-C140-8DDA-29789CE4B872}" presName="imgShp" presStyleLbl="fgImgPlace1" presStyleIdx="1" presStyleCnt="3" custLinFactX="-44733" custLinFactNeighborX="-100000" custLinFactNeighborY="-5078"/>
      <dgm:spPr/>
    </dgm:pt>
    <dgm:pt modelId="{A31D63E8-E664-3C44-A0B8-93593180A3BF}" type="pres">
      <dgm:prSet presAssocID="{078AB0C4-76CF-C140-8DDA-29789CE4B872}" presName="txShp" presStyleLbl="node1" presStyleIdx="1" presStyleCnt="3" custScaleX="136141" custLinFactNeighborX="5448" custLinFactNeighborY="-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4229-B802-1A4E-B8B9-81594C854F55}" type="pres">
      <dgm:prSet presAssocID="{1C985EFF-A952-A344-BCB9-0FDABE78F416}" presName="spacing" presStyleCnt="0"/>
      <dgm:spPr/>
    </dgm:pt>
    <dgm:pt modelId="{FAE47CDD-60A6-D342-A0F7-362EF7DA0306}" type="pres">
      <dgm:prSet presAssocID="{45B00C16-F496-274C-8134-DC4EA7FCDD09}" presName="composite" presStyleCnt="0"/>
      <dgm:spPr/>
      <dgm:t>
        <a:bodyPr/>
        <a:lstStyle/>
        <a:p>
          <a:endParaRPr lang="ru-RU"/>
        </a:p>
      </dgm:t>
    </dgm:pt>
    <dgm:pt modelId="{B1021B3B-B154-824B-88C7-718498B19B7C}" type="pres">
      <dgm:prSet presAssocID="{45B00C16-F496-274C-8134-DC4EA7FCDD09}" presName="imgShp" presStyleLbl="fgImgPlace1" presStyleIdx="2" presStyleCnt="3" custLinFactX="-44657" custLinFactNeighborX="-100000" custLinFactNeighborY="-325"/>
      <dgm:spPr/>
      <dgm:t>
        <a:bodyPr/>
        <a:lstStyle/>
        <a:p>
          <a:endParaRPr lang="ru-RU"/>
        </a:p>
      </dgm:t>
    </dgm:pt>
    <dgm:pt modelId="{5B235B2B-AC60-A744-A5CF-EBCF61F20467}" type="pres">
      <dgm:prSet presAssocID="{45B00C16-F496-274C-8134-DC4EA7FCDD09}" presName="txShp" presStyleLbl="node1" presStyleIdx="2" presStyleCnt="3" custScaleX="136141" custLinFactNeighborX="5448" custLinFactNeighborY="-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D8285-A74E-4EEA-B9E0-43D0279AF4C8}" type="presOf" srcId="{45B00C16-F496-274C-8134-DC4EA7FCDD09}" destId="{5B235B2B-AC60-A744-A5CF-EBCF61F20467}" srcOrd="0" destOrd="0" presId="urn:microsoft.com/office/officeart/2005/8/layout/vList3#2"/>
    <dgm:cxn modelId="{6FDE4D9E-01A6-4973-8AF7-ADB8E44C9539}" type="presOf" srcId="{5CD9BA7C-61A6-C646-BAEC-7B6D566E6B73}" destId="{8C9DD878-A854-6745-8855-08E591ACB0B1}" srcOrd="0" destOrd="0" presId="urn:microsoft.com/office/officeart/2005/8/layout/vList3#2"/>
    <dgm:cxn modelId="{DD0A5291-472D-9E40-8020-9550B37D6CAD}" srcId="{5CD9BA7C-61A6-C646-BAEC-7B6D566E6B73}" destId="{6AA8118F-6FB3-414A-8644-5C280527AF4C}" srcOrd="0" destOrd="0" parTransId="{CE9EE647-C6D1-694E-A970-A71D5453FF70}" sibTransId="{1548A0D6-C3D6-CF48-B3FF-185CB9E79BBC}"/>
    <dgm:cxn modelId="{A73E4CA4-5EB8-044B-851B-426CC6F145C0}" srcId="{5CD9BA7C-61A6-C646-BAEC-7B6D566E6B73}" destId="{45B00C16-F496-274C-8134-DC4EA7FCDD09}" srcOrd="2" destOrd="0" parTransId="{3FAC53A8-EA5B-024F-A54E-882A3870B89E}" sibTransId="{AF33C171-DD76-6E45-B249-C395C6583C4F}"/>
    <dgm:cxn modelId="{6E24D527-24FC-4ACD-A736-810EA8E09E80}" type="presOf" srcId="{6AA8118F-6FB3-414A-8644-5C280527AF4C}" destId="{78FA37CA-2D9E-4348-8A86-62F227345478}" srcOrd="0" destOrd="0" presId="urn:microsoft.com/office/officeart/2005/8/layout/vList3#2"/>
    <dgm:cxn modelId="{BAAB3903-621A-4D3A-BC09-AB828A5D45B5}" type="presOf" srcId="{078AB0C4-76CF-C140-8DDA-29789CE4B872}" destId="{A31D63E8-E664-3C44-A0B8-93593180A3BF}" srcOrd="0" destOrd="0" presId="urn:microsoft.com/office/officeart/2005/8/layout/vList3#2"/>
    <dgm:cxn modelId="{DBE32B38-9C52-2C4C-B3CF-78F208879130}" srcId="{5CD9BA7C-61A6-C646-BAEC-7B6D566E6B73}" destId="{078AB0C4-76CF-C140-8DDA-29789CE4B872}" srcOrd="1" destOrd="0" parTransId="{8CD1B8D2-B268-724D-90D1-0127AA55C713}" sibTransId="{1C985EFF-A952-A344-BCB9-0FDABE78F416}"/>
    <dgm:cxn modelId="{7CE8F789-74B6-41A1-BE96-9BF3AFEA37E6}" type="presParOf" srcId="{8C9DD878-A854-6745-8855-08E591ACB0B1}" destId="{9D4010E7-ADFC-6D4A-B209-0EB81BF0EC38}" srcOrd="0" destOrd="0" presId="urn:microsoft.com/office/officeart/2005/8/layout/vList3#2"/>
    <dgm:cxn modelId="{AA943CDB-85FB-4960-9850-004CD092A39C}" type="presParOf" srcId="{9D4010E7-ADFC-6D4A-B209-0EB81BF0EC38}" destId="{DB76B11B-64A6-1245-841F-E8B46782419F}" srcOrd="0" destOrd="0" presId="urn:microsoft.com/office/officeart/2005/8/layout/vList3#2"/>
    <dgm:cxn modelId="{E9643677-8294-4411-8751-E88E1D1BB17B}" type="presParOf" srcId="{9D4010E7-ADFC-6D4A-B209-0EB81BF0EC38}" destId="{78FA37CA-2D9E-4348-8A86-62F227345478}" srcOrd="1" destOrd="0" presId="urn:microsoft.com/office/officeart/2005/8/layout/vList3#2"/>
    <dgm:cxn modelId="{BEBF47F4-B047-49DA-BF26-390F82E65D4B}" type="presParOf" srcId="{8C9DD878-A854-6745-8855-08E591ACB0B1}" destId="{DE26CE35-E912-954D-B64D-CA33DD1806C3}" srcOrd="1" destOrd="0" presId="urn:microsoft.com/office/officeart/2005/8/layout/vList3#2"/>
    <dgm:cxn modelId="{DD264116-1A12-411E-BCA9-226F228533C8}" type="presParOf" srcId="{8C9DD878-A854-6745-8855-08E591ACB0B1}" destId="{6AAAC153-6EEE-1443-8F64-01B8E2FA77E1}" srcOrd="2" destOrd="0" presId="urn:microsoft.com/office/officeart/2005/8/layout/vList3#2"/>
    <dgm:cxn modelId="{0D828C69-5A98-447B-BA3E-7EEB76C1ABA7}" type="presParOf" srcId="{6AAAC153-6EEE-1443-8F64-01B8E2FA77E1}" destId="{C3E5A503-7D01-8E4E-8531-B23464AE0D4B}" srcOrd="0" destOrd="0" presId="urn:microsoft.com/office/officeart/2005/8/layout/vList3#2"/>
    <dgm:cxn modelId="{EF8A7AFD-192B-407E-BF64-0C6991EA46A6}" type="presParOf" srcId="{6AAAC153-6EEE-1443-8F64-01B8E2FA77E1}" destId="{A31D63E8-E664-3C44-A0B8-93593180A3BF}" srcOrd="1" destOrd="0" presId="urn:microsoft.com/office/officeart/2005/8/layout/vList3#2"/>
    <dgm:cxn modelId="{D3137BCF-3DA8-4109-BAF3-5F76FFADA7EA}" type="presParOf" srcId="{8C9DD878-A854-6745-8855-08E591ACB0B1}" destId="{36744229-B802-1A4E-B8B9-81594C854F55}" srcOrd="3" destOrd="0" presId="urn:microsoft.com/office/officeart/2005/8/layout/vList3#2"/>
    <dgm:cxn modelId="{E8446F38-32B3-42E1-BB29-B3430325E8A2}" type="presParOf" srcId="{8C9DD878-A854-6745-8855-08E591ACB0B1}" destId="{FAE47CDD-60A6-D342-A0F7-362EF7DA0306}" srcOrd="4" destOrd="0" presId="urn:microsoft.com/office/officeart/2005/8/layout/vList3#2"/>
    <dgm:cxn modelId="{145450DE-076E-4A14-B292-072B438E42F3}" type="presParOf" srcId="{FAE47CDD-60A6-D342-A0F7-362EF7DA0306}" destId="{B1021B3B-B154-824B-88C7-718498B19B7C}" srcOrd="0" destOrd="0" presId="urn:microsoft.com/office/officeart/2005/8/layout/vList3#2"/>
    <dgm:cxn modelId="{1B130C31-0207-48D0-9263-4F1DCAAB9C27}" type="presParOf" srcId="{FAE47CDD-60A6-D342-A0F7-362EF7DA0306}" destId="{5B235B2B-AC60-A744-A5CF-EBCF61F2046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BD9FB-6900-2B4E-9DD6-3A5C60A9EF2A}">
      <dsp:nvSpPr>
        <dsp:cNvPr id="0" name=""/>
        <dsp:cNvSpPr/>
      </dsp:nvSpPr>
      <dsp:spPr>
        <a:xfrm>
          <a:off x="0" y="3389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Оформление лицензии на геологическое изучение</a:t>
          </a:r>
          <a:endParaRPr lang="ru-RU" sz="1200" kern="1200" dirty="0">
            <a:latin typeface="+mj-lt"/>
          </a:endParaRPr>
        </a:p>
      </dsp:txBody>
      <dsp:txXfrm>
        <a:off x="0" y="3389"/>
        <a:ext cx="2109458" cy="401906"/>
      </dsp:txXfrm>
    </dsp:sp>
    <dsp:sp modelId="{F5C440EE-7F4F-7F4C-B77D-EB2966F464C8}">
      <dsp:nvSpPr>
        <dsp:cNvPr id="0" name=""/>
        <dsp:cNvSpPr/>
      </dsp:nvSpPr>
      <dsp:spPr>
        <a:xfrm rot="5400000">
          <a:off x="979372" y="41534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15342"/>
        <a:ext cx="150714" cy="180857"/>
      </dsp:txXfrm>
    </dsp:sp>
    <dsp:sp modelId="{28133CEC-5403-0646-BBF1-FADF714A6D3A}">
      <dsp:nvSpPr>
        <dsp:cNvPr id="0" name=""/>
        <dsp:cNvSpPr/>
      </dsp:nvSpPr>
      <dsp:spPr>
        <a:xfrm>
          <a:off x="0" y="606248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Составление проекта</a:t>
          </a:r>
          <a:r>
            <a:rPr lang="ru-RU" sz="1200" kern="1200" baseline="0" dirty="0" smtClean="0">
              <a:latin typeface="+mj-lt"/>
            </a:rPr>
            <a:t> геологического изучения,</a:t>
          </a:r>
          <a:r>
            <a:rPr lang="ru-RU" sz="1200" kern="1200" dirty="0" smtClean="0">
              <a:latin typeface="+mj-lt"/>
            </a:rPr>
            <a:t> государственная экспертиза</a:t>
          </a:r>
          <a:endParaRPr lang="ru-RU" sz="1200" kern="1200" dirty="0">
            <a:latin typeface="+mj-lt"/>
          </a:endParaRPr>
        </a:p>
      </dsp:txBody>
      <dsp:txXfrm>
        <a:off x="0" y="606248"/>
        <a:ext cx="2109458" cy="401906"/>
      </dsp:txXfrm>
    </dsp:sp>
    <dsp:sp modelId="{E12CB924-BA84-064F-B62F-F20EF1113CB1}">
      <dsp:nvSpPr>
        <dsp:cNvPr id="0" name=""/>
        <dsp:cNvSpPr/>
      </dsp:nvSpPr>
      <dsp:spPr>
        <a:xfrm rot="5400000">
          <a:off x="979372" y="101820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018202"/>
        <a:ext cx="150714" cy="180857"/>
      </dsp:txXfrm>
    </dsp:sp>
    <dsp:sp modelId="{8F202ABF-F355-A84E-9430-04377DB5C358}">
      <dsp:nvSpPr>
        <dsp:cNvPr id="0" name=""/>
        <dsp:cNvSpPr/>
      </dsp:nvSpPr>
      <dsp:spPr>
        <a:xfrm>
          <a:off x="0" y="1209107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Регистрация работ</a:t>
          </a:r>
          <a:endParaRPr lang="ru-RU" sz="1200" kern="1200" dirty="0">
            <a:latin typeface="+mj-lt"/>
          </a:endParaRPr>
        </a:p>
      </dsp:txBody>
      <dsp:txXfrm>
        <a:off x="0" y="1209107"/>
        <a:ext cx="2109458" cy="401906"/>
      </dsp:txXfrm>
    </dsp:sp>
    <dsp:sp modelId="{EA55A34A-9011-9C46-9D9D-C0CD0FB63330}">
      <dsp:nvSpPr>
        <dsp:cNvPr id="0" name=""/>
        <dsp:cNvSpPr/>
      </dsp:nvSpPr>
      <dsp:spPr>
        <a:xfrm rot="5400000">
          <a:off x="979372" y="162106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621061"/>
        <a:ext cx="150714" cy="180857"/>
      </dsp:txXfrm>
    </dsp:sp>
    <dsp:sp modelId="{57C9E68C-9050-9A4C-909C-CCC4BAE2C86B}">
      <dsp:nvSpPr>
        <dsp:cNvPr id="0" name=""/>
        <dsp:cNvSpPr/>
      </dsp:nvSpPr>
      <dsp:spPr>
        <a:xfrm>
          <a:off x="0" y="1811967"/>
          <a:ext cx="2109458" cy="40190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Геологическое</a:t>
          </a:r>
          <a:r>
            <a:rPr lang="ru-RU" sz="1200" kern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kern="1200" dirty="0">
            <a:latin typeface="+mj-lt"/>
          </a:endParaRPr>
        </a:p>
      </dsp:txBody>
      <dsp:txXfrm>
        <a:off x="0" y="1811967"/>
        <a:ext cx="2109458" cy="401906"/>
      </dsp:txXfrm>
    </dsp:sp>
    <dsp:sp modelId="{45DAC839-9805-EC4E-ADEF-896CD87E40F5}">
      <dsp:nvSpPr>
        <dsp:cNvPr id="0" name=""/>
        <dsp:cNvSpPr/>
      </dsp:nvSpPr>
      <dsp:spPr>
        <a:xfrm rot="5400000">
          <a:off x="979372" y="222392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223921"/>
        <a:ext cx="150714" cy="180857"/>
      </dsp:txXfrm>
    </dsp:sp>
    <dsp:sp modelId="{B2AAA783-6439-474B-A6A1-5E20D834C2D4}">
      <dsp:nvSpPr>
        <dsp:cNvPr id="0" name=""/>
        <dsp:cNvSpPr/>
      </dsp:nvSpPr>
      <dsp:spPr>
        <a:xfrm>
          <a:off x="0" y="2414826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Оценка запасов подземных вод, государственная экспертиза</a:t>
          </a:r>
          <a:endParaRPr lang="ru-RU" sz="1200" kern="1200" dirty="0">
            <a:latin typeface="+mj-lt"/>
          </a:endParaRPr>
        </a:p>
      </dsp:txBody>
      <dsp:txXfrm>
        <a:off x="0" y="2414826"/>
        <a:ext cx="2109458" cy="401906"/>
      </dsp:txXfrm>
    </dsp:sp>
    <dsp:sp modelId="{54E431B7-2C69-224A-AB87-E3BC9C372BD4}">
      <dsp:nvSpPr>
        <dsp:cNvPr id="0" name=""/>
        <dsp:cNvSpPr/>
      </dsp:nvSpPr>
      <dsp:spPr>
        <a:xfrm rot="5400000">
          <a:off x="979372" y="2826780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826780"/>
        <a:ext cx="150714" cy="180857"/>
      </dsp:txXfrm>
    </dsp:sp>
    <dsp:sp modelId="{0F4E9903-C76F-784C-8B09-B2D66245EFD0}">
      <dsp:nvSpPr>
        <dsp:cNvPr id="0" name=""/>
        <dsp:cNvSpPr/>
      </dsp:nvSpPr>
      <dsp:spPr>
        <a:xfrm>
          <a:off x="0" y="3017685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Получение лицензии на добычу</a:t>
          </a:r>
          <a:endParaRPr lang="ru-RU" sz="1200" kern="1200" dirty="0">
            <a:latin typeface="+mj-lt"/>
          </a:endParaRPr>
        </a:p>
      </dsp:txBody>
      <dsp:txXfrm>
        <a:off x="0" y="3017685"/>
        <a:ext cx="2109458" cy="401906"/>
      </dsp:txXfrm>
    </dsp:sp>
    <dsp:sp modelId="{FC3F0EAC-8A2C-FE4A-A1B3-DB48DCCF5B66}">
      <dsp:nvSpPr>
        <dsp:cNvPr id="0" name=""/>
        <dsp:cNvSpPr/>
      </dsp:nvSpPr>
      <dsp:spPr>
        <a:xfrm rot="5400000">
          <a:off x="979372" y="342963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3429639"/>
        <a:ext cx="150714" cy="180857"/>
      </dsp:txXfrm>
    </dsp:sp>
    <dsp:sp modelId="{F13EA3A6-D6E2-A340-8F64-BFE0B02DDA3F}">
      <dsp:nvSpPr>
        <dsp:cNvPr id="0" name=""/>
        <dsp:cNvSpPr/>
      </dsp:nvSpPr>
      <dsp:spPr>
        <a:xfrm>
          <a:off x="0" y="3620545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Разработка и </a:t>
          </a:r>
          <a:r>
            <a:rPr lang="ru-RU" sz="1200" kern="1200" baseline="0" dirty="0" smtClean="0">
              <a:latin typeface="+mj-lt"/>
            </a:rPr>
            <a:t> согласование технического проекта водозабора</a:t>
          </a:r>
          <a:endParaRPr lang="ru-RU" sz="1200" kern="1200" dirty="0">
            <a:latin typeface="+mj-lt"/>
          </a:endParaRPr>
        </a:p>
      </dsp:txBody>
      <dsp:txXfrm>
        <a:off x="0" y="3620545"/>
        <a:ext cx="2109458" cy="401906"/>
      </dsp:txXfrm>
    </dsp:sp>
    <dsp:sp modelId="{9979B684-7512-1E4C-A531-664393329B80}">
      <dsp:nvSpPr>
        <dsp:cNvPr id="0" name=""/>
        <dsp:cNvSpPr/>
      </dsp:nvSpPr>
      <dsp:spPr>
        <a:xfrm rot="5400000">
          <a:off x="979372" y="403249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032499"/>
        <a:ext cx="150714" cy="180857"/>
      </dsp:txXfrm>
    </dsp:sp>
    <dsp:sp modelId="{5BA83D8A-8002-064F-B487-DEB32EF3E1EB}">
      <dsp:nvSpPr>
        <dsp:cNvPr id="0" name=""/>
        <dsp:cNvSpPr/>
      </dsp:nvSpPr>
      <dsp:spPr>
        <a:xfrm>
          <a:off x="0" y="4223404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Эксплуатация</a:t>
          </a:r>
          <a:r>
            <a:rPr lang="ru-RU" sz="1200" kern="1200" baseline="0" dirty="0" smtClean="0">
              <a:latin typeface="+mj-lt"/>
            </a:rPr>
            <a:t> водозабора</a:t>
          </a:r>
          <a:r>
            <a:rPr lang="ru-RU" sz="1200" kern="1200" dirty="0" smtClean="0">
              <a:latin typeface="+mj-lt"/>
            </a:rPr>
            <a:t>, мониторинг</a:t>
          </a:r>
          <a:endParaRPr lang="ru-RU" sz="1200" kern="1200" dirty="0">
            <a:latin typeface="+mj-lt"/>
          </a:endParaRPr>
        </a:p>
      </dsp:txBody>
      <dsp:txXfrm>
        <a:off x="0" y="4223404"/>
        <a:ext cx="2109458" cy="401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BD9FB-6900-2B4E-9DD6-3A5C60A9EF2A}">
      <dsp:nvSpPr>
        <dsp:cNvPr id="0" name=""/>
        <dsp:cNvSpPr/>
      </dsp:nvSpPr>
      <dsp:spPr>
        <a:xfrm>
          <a:off x="0" y="3389"/>
          <a:ext cx="2109458" cy="40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Оформление лицензии на геологическое изучение</a:t>
          </a:r>
          <a:endParaRPr lang="ru-RU" sz="1200" kern="1200" dirty="0">
            <a:latin typeface="+mj-lt"/>
          </a:endParaRPr>
        </a:p>
      </dsp:txBody>
      <dsp:txXfrm>
        <a:off x="0" y="3389"/>
        <a:ext cx="2109458" cy="401906"/>
      </dsp:txXfrm>
    </dsp:sp>
    <dsp:sp modelId="{F5C440EE-7F4F-7F4C-B77D-EB2966F464C8}">
      <dsp:nvSpPr>
        <dsp:cNvPr id="0" name=""/>
        <dsp:cNvSpPr/>
      </dsp:nvSpPr>
      <dsp:spPr>
        <a:xfrm rot="5400000">
          <a:off x="979372" y="41534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15342"/>
        <a:ext cx="150714" cy="180857"/>
      </dsp:txXfrm>
    </dsp:sp>
    <dsp:sp modelId="{28133CEC-5403-0646-BBF1-FADF714A6D3A}">
      <dsp:nvSpPr>
        <dsp:cNvPr id="0" name=""/>
        <dsp:cNvSpPr/>
      </dsp:nvSpPr>
      <dsp:spPr>
        <a:xfrm>
          <a:off x="0" y="606248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Составление проекта</a:t>
          </a:r>
          <a:r>
            <a:rPr lang="ru-RU" sz="1200" kern="1200" baseline="0" dirty="0" smtClean="0">
              <a:latin typeface="+mj-lt"/>
            </a:rPr>
            <a:t> геологического изучения,</a:t>
          </a:r>
          <a:r>
            <a:rPr lang="ru-RU" sz="1200" kern="1200" dirty="0" smtClean="0">
              <a:latin typeface="+mj-lt"/>
            </a:rPr>
            <a:t> государственная экспертиза</a:t>
          </a:r>
          <a:endParaRPr lang="ru-RU" sz="1200" kern="1200" dirty="0">
            <a:latin typeface="+mj-lt"/>
          </a:endParaRPr>
        </a:p>
      </dsp:txBody>
      <dsp:txXfrm>
        <a:off x="0" y="606248"/>
        <a:ext cx="2109458" cy="401906"/>
      </dsp:txXfrm>
    </dsp:sp>
    <dsp:sp modelId="{E12CB924-BA84-064F-B62F-F20EF1113CB1}">
      <dsp:nvSpPr>
        <dsp:cNvPr id="0" name=""/>
        <dsp:cNvSpPr/>
      </dsp:nvSpPr>
      <dsp:spPr>
        <a:xfrm rot="5400000">
          <a:off x="979372" y="101820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018202"/>
        <a:ext cx="150714" cy="180857"/>
      </dsp:txXfrm>
    </dsp:sp>
    <dsp:sp modelId="{8F202ABF-F355-A84E-9430-04377DB5C358}">
      <dsp:nvSpPr>
        <dsp:cNvPr id="0" name=""/>
        <dsp:cNvSpPr/>
      </dsp:nvSpPr>
      <dsp:spPr>
        <a:xfrm>
          <a:off x="0" y="1209107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Регистрация работ</a:t>
          </a:r>
          <a:endParaRPr lang="ru-RU" sz="1200" kern="1200" dirty="0">
            <a:latin typeface="+mj-lt"/>
          </a:endParaRPr>
        </a:p>
      </dsp:txBody>
      <dsp:txXfrm>
        <a:off x="0" y="1209107"/>
        <a:ext cx="2109458" cy="401906"/>
      </dsp:txXfrm>
    </dsp:sp>
    <dsp:sp modelId="{EA55A34A-9011-9C46-9D9D-C0CD0FB63330}">
      <dsp:nvSpPr>
        <dsp:cNvPr id="0" name=""/>
        <dsp:cNvSpPr/>
      </dsp:nvSpPr>
      <dsp:spPr>
        <a:xfrm rot="5400000">
          <a:off x="979372" y="162106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621061"/>
        <a:ext cx="150714" cy="180857"/>
      </dsp:txXfrm>
    </dsp:sp>
    <dsp:sp modelId="{57C9E68C-9050-9A4C-909C-CCC4BAE2C86B}">
      <dsp:nvSpPr>
        <dsp:cNvPr id="0" name=""/>
        <dsp:cNvSpPr/>
      </dsp:nvSpPr>
      <dsp:spPr>
        <a:xfrm>
          <a:off x="0" y="1811967"/>
          <a:ext cx="2109458" cy="40190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Геологическое</a:t>
          </a:r>
          <a:r>
            <a:rPr lang="ru-RU" sz="1200" kern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kern="1200" dirty="0">
            <a:latin typeface="+mj-lt"/>
          </a:endParaRPr>
        </a:p>
      </dsp:txBody>
      <dsp:txXfrm>
        <a:off x="0" y="1811967"/>
        <a:ext cx="2109458" cy="401906"/>
      </dsp:txXfrm>
    </dsp:sp>
    <dsp:sp modelId="{45DAC839-9805-EC4E-ADEF-896CD87E40F5}">
      <dsp:nvSpPr>
        <dsp:cNvPr id="0" name=""/>
        <dsp:cNvSpPr/>
      </dsp:nvSpPr>
      <dsp:spPr>
        <a:xfrm rot="5400000">
          <a:off x="979372" y="222392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223921"/>
        <a:ext cx="150714" cy="180857"/>
      </dsp:txXfrm>
    </dsp:sp>
    <dsp:sp modelId="{B2AAA783-6439-474B-A6A1-5E20D834C2D4}">
      <dsp:nvSpPr>
        <dsp:cNvPr id="0" name=""/>
        <dsp:cNvSpPr/>
      </dsp:nvSpPr>
      <dsp:spPr>
        <a:xfrm>
          <a:off x="0" y="2414826"/>
          <a:ext cx="2109458" cy="40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Оценка запасов подземных вод, государственная экспертиза</a:t>
          </a:r>
          <a:endParaRPr lang="ru-RU" sz="1200" kern="1200" dirty="0">
            <a:latin typeface="+mj-lt"/>
          </a:endParaRPr>
        </a:p>
      </dsp:txBody>
      <dsp:txXfrm>
        <a:off x="0" y="2414826"/>
        <a:ext cx="2109458" cy="401906"/>
      </dsp:txXfrm>
    </dsp:sp>
    <dsp:sp modelId="{54E431B7-2C69-224A-AB87-E3BC9C372BD4}">
      <dsp:nvSpPr>
        <dsp:cNvPr id="0" name=""/>
        <dsp:cNvSpPr/>
      </dsp:nvSpPr>
      <dsp:spPr>
        <a:xfrm rot="5400000">
          <a:off x="979372" y="2826780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826780"/>
        <a:ext cx="150714" cy="180857"/>
      </dsp:txXfrm>
    </dsp:sp>
    <dsp:sp modelId="{0F4E9903-C76F-784C-8B09-B2D66245EFD0}">
      <dsp:nvSpPr>
        <dsp:cNvPr id="0" name=""/>
        <dsp:cNvSpPr/>
      </dsp:nvSpPr>
      <dsp:spPr>
        <a:xfrm>
          <a:off x="0" y="3017685"/>
          <a:ext cx="2109458" cy="40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Получение лицензии на добычу</a:t>
          </a:r>
          <a:endParaRPr lang="ru-RU" sz="1200" kern="1200" dirty="0">
            <a:latin typeface="+mj-lt"/>
          </a:endParaRPr>
        </a:p>
      </dsp:txBody>
      <dsp:txXfrm>
        <a:off x="0" y="3017685"/>
        <a:ext cx="2109458" cy="401906"/>
      </dsp:txXfrm>
    </dsp:sp>
    <dsp:sp modelId="{FC3F0EAC-8A2C-FE4A-A1B3-DB48DCCF5B66}">
      <dsp:nvSpPr>
        <dsp:cNvPr id="0" name=""/>
        <dsp:cNvSpPr/>
      </dsp:nvSpPr>
      <dsp:spPr>
        <a:xfrm rot="5400000">
          <a:off x="979372" y="342963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3429639"/>
        <a:ext cx="150714" cy="180857"/>
      </dsp:txXfrm>
    </dsp:sp>
    <dsp:sp modelId="{F13EA3A6-D6E2-A340-8F64-BFE0B02DDA3F}">
      <dsp:nvSpPr>
        <dsp:cNvPr id="0" name=""/>
        <dsp:cNvSpPr/>
      </dsp:nvSpPr>
      <dsp:spPr>
        <a:xfrm>
          <a:off x="0" y="3620545"/>
          <a:ext cx="2109458" cy="40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Разработка и </a:t>
          </a:r>
          <a:r>
            <a:rPr lang="ru-RU" sz="1200" kern="1200" baseline="0" dirty="0" smtClean="0">
              <a:latin typeface="+mj-lt"/>
            </a:rPr>
            <a:t> согласование технического проекта водозабора</a:t>
          </a:r>
          <a:endParaRPr lang="ru-RU" sz="1200" kern="1200" dirty="0">
            <a:latin typeface="+mj-lt"/>
          </a:endParaRPr>
        </a:p>
      </dsp:txBody>
      <dsp:txXfrm>
        <a:off x="0" y="3620545"/>
        <a:ext cx="2109458" cy="401906"/>
      </dsp:txXfrm>
    </dsp:sp>
    <dsp:sp modelId="{9979B684-7512-1E4C-A531-664393329B80}">
      <dsp:nvSpPr>
        <dsp:cNvPr id="0" name=""/>
        <dsp:cNvSpPr/>
      </dsp:nvSpPr>
      <dsp:spPr>
        <a:xfrm rot="5400000">
          <a:off x="979372" y="403249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032499"/>
        <a:ext cx="150714" cy="180857"/>
      </dsp:txXfrm>
    </dsp:sp>
    <dsp:sp modelId="{5BA83D8A-8002-064F-B487-DEB32EF3E1EB}">
      <dsp:nvSpPr>
        <dsp:cNvPr id="0" name=""/>
        <dsp:cNvSpPr/>
      </dsp:nvSpPr>
      <dsp:spPr>
        <a:xfrm>
          <a:off x="0" y="4223404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Эксплуатация</a:t>
          </a:r>
          <a:r>
            <a:rPr lang="ru-RU" sz="1200" kern="1200" baseline="0" dirty="0" smtClean="0">
              <a:latin typeface="+mj-lt"/>
            </a:rPr>
            <a:t> водозабора</a:t>
          </a:r>
          <a:r>
            <a:rPr lang="ru-RU" sz="1200" kern="1200" dirty="0" smtClean="0">
              <a:latin typeface="+mj-lt"/>
            </a:rPr>
            <a:t>, мониторинг</a:t>
          </a:r>
          <a:endParaRPr lang="ru-RU" sz="1200" kern="1200" dirty="0">
            <a:latin typeface="+mj-lt"/>
          </a:endParaRPr>
        </a:p>
      </dsp:txBody>
      <dsp:txXfrm>
        <a:off x="0" y="4223404"/>
        <a:ext cx="2109458" cy="4019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BD9FB-6900-2B4E-9DD6-3A5C60A9EF2A}">
      <dsp:nvSpPr>
        <dsp:cNvPr id="0" name=""/>
        <dsp:cNvSpPr/>
      </dsp:nvSpPr>
      <dsp:spPr>
        <a:xfrm>
          <a:off x="0" y="3389"/>
          <a:ext cx="2109458" cy="40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Оформление лицензии на геологическое изучение и добычу</a:t>
          </a:r>
          <a:endParaRPr lang="ru-RU" sz="1200" kern="1200" dirty="0">
            <a:latin typeface="+mj-lt"/>
          </a:endParaRPr>
        </a:p>
      </dsp:txBody>
      <dsp:txXfrm>
        <a:off x="0" y="3389"/>
        <a:ext cx="2109458" cy="401906"/>
      </dsp:txXfrm>
    </dsp:sp>
    <dsp:sp modelId="{F5C440EE-7F4F-7F4C-B77D-EB2966F464C8}">
      <dsp:nvSpPr>
        <dsp:cNvPr id="0" name=""/>
        <dsp:cNvSpPr/>
      </dsp:nvSpPr>
      <dsp:spPr>
        <a:xfrm rot="5400000">
          <a:off x="979372" y="41534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15342"/>
        <a:ext cx="150714" cy="180857"/>
      </dsp:txXfrm>
    </dsp:sp>
    <dsp:sp modelId="{28133CEC-5403-0646-BBF1-FADF714A6D3A}">
      <dsp:nvSpPr>
        <dsp:cNvPr id="0" name=""/>
        <dsp:cNvSpPr/>
      </dsp:nvSpPr>
      <dsp:spPr>
        <a:xfrm>
          <a:off x="0" y="606248"/>
          <a:ext cx="2109458" cy="4019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>
        <a:off x="0" y="606248"/>
        <a:ext cx="2109458" cy="401906"/>
      </dsp:txXfrm>
    </dsp:sp>
    <dsp:sp modelId="{E12CB924-BA84-064F-B62F-F20EF1113CB1}">
      <dsp:nvSpPr>
        <dsp:cNvPr id="0" name=""/>
        <dsp:cNvSpPr/>
      </dsp:nvSpPr>
      <dsp:spPr>
        <a:xfrm rot="5400000">
          <a:off x="979372" y="1018202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018202"/>
        <a:ext cx="150714" cy="180857"/>
      </dsp:txXfrm>
    </dsp:sp>
    <dsp:sp modelId="{8F202ABF-F355-A84E-9430-04377DB5C358}">
      <dsp:nvSpPr>
        <dsp:cNvPr id="0" name=""/>
        <dsp:cNvSpPr/>
      </dsp:nvSpPr>
      <dsp:spPr>
        <a:xfrm>
          <a:off x="0" y="1209107"/>
          <a:ext cx="2109458" cy="4019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>
        <a:off x="0" y="1209107"/>
        <a:ext cx="2109458" cy="401906"/>
      </dsp:txXfrm>
    </dsp:sp>
    <dsp:sp modelId="{EA55A34A-9011-9C46-9D9D-C0CD0FB63330}">
      <dsp:nvSpPr>
        <dsp:cNvPr id="0" name=""/>
        <dsp:cNvSpPr/>
      </dsp:nvSpPr>
      <dsp:spPr>
        <a:xfrm rot="5400000">
          <a:off x="979372" y="162106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1621061"/>
        <a:ext cx="150714" cy="180857"/>
      </dsp:txXfrm>
    </dsp:sp>
    <dsp:sp modelId="{57C9E68C-9050-9A4C-909C-CCC4BAE2C86B}">
      <dsp:nvSpPr>
        <dsp:cNvPr id="0" name=""/>
        <dsp:cNvSpPr/>
      </dsp:nvSpPr>
      <dsp:spPr>
        <a:xfrm>
          <a:off x="0" y="1811967"/>
          <a:ext cx="2109458" cy="40190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Геологическое</a:t>
          </a:r>
          <a:r>
            <a:rPr lang="ru-RU" sz="1200" kern="1200" baseline="0" dirty="0" smtClean="0">
              <a:latin typeface="+mj-lt"/>
            </a:rPr>
            <a:t> изучение (бурение скважин, опытные, лабораторные работы и др.)</a:t>
          </a:r>
          <a:endParaRPr lang="ru-RU" sz="1200" kern="1200" dirty="0">
            <a:latin typeface="+mj-lt"/>
          </a:endParaRPr>
        </a:p>
      </dsp:txBody>
      <dsp:txXfrm>
        <a:off x="0" y="1811967"/>
        <a:ext cx="2109458" cy="401906"/>
      </dsp:txXfrm>
    </dsp:sp>
    <dsp:sp modelId="{45DAC839-9805-EC4E-ADEF-896CD87E40F5}">
      <dsp:nvSpPr>
        <dsp:cNvPr id="0" name=""/>
        <dsp:cNvSpPr/>
      </dsp:nvSpPr>
      <dsp:spPr>
        <a:xfrm rot="5400000">
          <a:off x="979372" y="2223921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223921"/>
        <a:ext cx="150714" cy="180857"/>
      </dsp:txXfrm>
    </dsp:sp>
    <dsp:sp modelId="{B2AAA783-6439-474B-A6A1-5E20D834C2D4}">
      <dsp:nvSpPr>
        <dsp:cNvPr id="0" name=""/>
        <dsp:cNvSpPr/>
      </dsp:nvSpPr>
      <dsp:spPr>
        <a:xfrm>
          <a:off x="0" y="2414826"/>
          <a:ext cx="2109458" cy="4019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>
        <a:off x="0" y="2414826"/>
        <a:ext cx="2109458" cy="401906"/>
      </dsp:txXfrm>
    </dsp:sp>
    <dsp:sp modelId="{54E431B7-2C69-224A-AB87-E3BC9C372BD4}">
      <dsp:nvSpPr>
        <dsp:cNvPr id="0" name=""/>
        <dsp:cNvSpPr/>
      </dsp:nvSpPr>
      <dsp:spPr>
        <a:xfrm rot="5400000">
          <a:off x="979372" y="2826780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2826780"/>
        <a:ext cx="150714" cy="180857"/>
      </dsp:txXfrm>
    </dsp:sp>
    <dsp:sp modelId="{0F4E9903-C76F-784C-8B09-B2D66245EFD0}">
      <dsp:nvSpPr>
        <dsp:cNvPr id="0" name=""/>
        <dsp:cNvSpPr/>
      </dsp:nvSpPr>
      <dsp:spPr>
        <a:xfrm>
          <a:off x="0" y="3017685"/>
          <a:ext cx="2109458" cy="4019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>
        <a:off x="0" y="3017685"/>
        <a:ext cx="2109458" cy="401906"/>
      </dsp:txXfrm>
    </dsp:sp>
    <dsp:sp modelId="{FC3F0EAC-8A2C-FE4A-A1B3-DB48DCCF5B66}">
      <dsp:nvSpPr>
        <dsp:cNvPr id="0" name=""/>
        <dsp:cNvSpPr/>
      </dsp:nvSpPr>
      <dsp:spPr>
        <a:xfrm rot="5400000">
          <a:off x="979372" y="342963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3429639"/>
        <a:ext cx="150714" cy="180857"/>
      </dsp:txXfrm>
    </dsp:sp>
    <dsp:sp modelId="{F13EA3A6-D6E2-A340-8F64-BFE0B02DDA3F}">
      <dsp:nvSpPr>
        <dsp:cNvPr id="0" name=""/>
        <dsp:cNvSpPr/>
      </dsp:nvSpPr>
      <dsp:spPr>
        <a:xfrm>
          <a:off x="0" y="3620545"/>
          <a:ext cx="2109458" cy="4019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>
        <a:off x="0" y="3620545"/>
        <a:ext cx="2109458" cy="401906"/>
      </dsp:txXfrm>
    </dsp:sp>
    <dsp:sp modelId="{9979B684-7512-1E4C-A531-664393329B80}">
      <dsp:nvSpPr>
        <dsp:cNvPr id="0" name=""/>
        <dsp:cNvSpPr/>
      </dsp:nvSpPr>
      <dsp:spPr>
        <a:xfrm rot="5400000">
          <a:off x="979372" y="4032499"/>
          <a:ext cx="150714" cy="18085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</a:endParaRPr>
        </a:p>
      </dsp:txBody>
      <dsp:txXfrm rot="5400000">
        <a:off x="979372" y="4032499"/>
        <a:ext cx="150714" cy="180857"/>
      </dsp:txXfrm>
    </dsp:sp>
    <dsp:sp modelId="{5BA83D8A-8002-064F-B487-DEB32EF3E1EB}">
      <dsp:nvSpPr>
        <dsp:cNvPr id="0" name=""/>
        <dsp:cNvSpPr/>
      </dsp:nvSpPr>
      <dsp:spPr>
        <a:xfrm>
          <a:off x="0" y="4223404"/>
          <a:ext cx="2109458" cy="40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Эксплуатация</a:t>
          </a:r>
          <a:r>
            <a:rPr lang="ru-RU" sz="1200" kern="1200" baseline="0" dirty="0" smtClean="0">
              <a:latin typeface="+mj-lt"/>
            </a:rPr>
            <a:t> водозабора</a:t>
          </a:r>
          <a:r>
            <a:rPr lang="ru-RU" sz="1200" kern="1200" dirty="0" smtClean="0">
              <a:latin typeface="+mj-lt"/>
            </a:rPr>
            <a:t>, мониторинг</a:t>
          </a:r>
          <a:endParaRPr lang="ru-RU" sz="1200" kern="1200" dirty="0">
            <a:latin typeface="+mj-lt"/>
          </a:endParaRPr>
        </a:p>
      </dsp:txBody>
      <dsp:txXfrm>
        <a:off x="0" y="4223404"/>
        <a:ext cx="2109458" cy="4019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FA37CA-2D9E-4348-8A86-62F227345478}">
      <dsp:nvSpPr>
        <dsp:cNvPr id="0" name=""/>
        <dsp:cNvSpPr/>
      </dsp:nvSpPr>
      <dsp:spPr>
        <a:xfrm rot="10800000">
          <a:off x="649548" y="0"/>
          <a:ext cx="8314939" cy="14399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4984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+mj-lt"/>
            </a:rPr>
            <a:t>«Проблема неравномерного водоотбора».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+mj-lt"/>
            </a:rPr>
            <a:t>Лицензии выдаются по максимальному суточному водоотбору, запасы считаются – по среднегодовому.  </a:t>
          </a:r>
          <a:endParaRPr lang="ru-RU" sz="2400" b="0" kern="1200" dirty="0"/>
        </a:p>
      </dsp:txBody>
      <dsp:txXfrm rot="10800000">
        <a:off x="649548" y="0"/>
        <a:ext cx="8314939" cy="1439964"/>
      </dsp:txXfrm>
    </dsp:sp>
    <dsp:sp modelId="{DB76B11B-64A6-1245-841F-E8B46782419F}">
      <dsp:nvSpPr>
        <dsp:cNvPr id="0" name=""/>
        <dsp:cNvSpPr/>
      </dsp:nvSpPr>
      <dsp:spPr>
        <a:xfrm>
          <a:off x="0" y="0"/>
          <a:ext cx="1439964" cy="143996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D63E8-E664-3C44-A0B8-93593180A3BF}">
      <dsp:nvSpPr>
        <dsp:cNvPr id="0" name=""/>
        <dsp:cNvSpPr/>
      </dsp:nvSpPr>
      <dsp:spPr>
        <a:xfrm rot="10800000">
          <a:off x="749075" y="1865314"/>
          <a:ext cx="8115888" cy="1439964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498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+mj-lt"/>
            </a:rPr>
            <a:t>«Проблема границ участков недр».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+mj-lt"/>
            </a:rPr>
            <a:t>Какое расстояние должно быть между скважинами, чтобы их считать одним участком недр?  </a:t>
          </a:r>
          <a:endParaRPr lang="ru-RU" sz="2400" b="0" kern="1200" dirty="0"/>
        </a:p>
      </dsp:txBody>
      <dsp:txXfrm rot="10800000">
        <a:off x="749075" y="1865314"/>
        <a:ext cx="8115888" cy="1439964"/>
      </dsp:txXfrm>
    </dsp:sp>
    <dsp:sp modelId="{C3E5A503-7D01-8E4E-8531-B23464AE0D4B}">
      <dsp:nvSpPr>
        <dsp:cNvPr id="0" name=""/>
        <dsp:cNvSpPr/>
      </dsp:nvSpPr>
      <dsp:spPr>
        <a:xfrm>
          <a:off x="0" y="1796873"/>
          <a:ext cx="1439964" cy="1439964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235B2B-AC60-A744-A5CF-EBCF61F20467}">
      <dsp:nvSpPr>
        <dsp:cNvPr id="0" name=""/>
        <dsp:cNvSpPr/>
      </dsp:nvSpPr>
      <dsp:spPr>
        <a:xfrm rot="10800000">
          <a:off x="749075" y="3735119"/>
          <a:ext cx="8115888" cy="1439964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4984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Не контролируется, в некоторых случаях даже не предписывается в лицензиях отчётность недропользователей, условия ведения мониторинга.</a:t>
          </a:r>
          <a:endParaRPr lang="ru-RU" sz="2400" b="1" kern="1200" dirty="0"/>
        </a:p>
      </dsp:txBody>
      <dsp:txXfrm rot="10800000">
        <a:off x="749075" y="3735119"/>
        <a:ext cx="8115888" cy="1439964"/>
      </dsp:txXfrm>
    </dsp:sp>
    <dsp:sp modelId="{B1021B3B-B154-824B-88C7-718498B19B7C}">
      <dsp:nvSpPr>
        <dsp:cNvPr id="0" name=""/>
        <dsp:cNvSpPr/>
      </dsp:nvSpPr>
      <dsp:spPr>
        <a:xfrm>
          <a:off x="0" y="3735119"/>
          <a:ext cx="1439964" cy="1439964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7FE4-3C6B-4B72-AD20-8DE0333AAD33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5659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3107"/>
            <a:ext cx="2945659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E47F-04C6-48A8-B834-D958B365C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9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625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1C28-036E-405B-90CD-DE798B1C1A43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E82B-98A8-4FFF-A74F-3DAF0B636EF1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533D-1432-4082-AA2A-C405A0DAF35F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40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4326-F61B-4839-9E12-28BC8C3919C3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850C-639B-459B-BE31-257B16A3E28D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25B-A17C-4708-BCCB-21592FC2DF4C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F80D-7154-40C6-9376-15B70765D93A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5A4D-11BE-4BE7-8DEC-118C3C4A325D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C3EE-09D9-4EE1-BF24-7F8FFB1EDA01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3B85-4F86-487F-90A7-E1818A4DC351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7AD6-6AD5-4BA8-9B27-C6D32421D7EA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CAD5-DDAF-4D64-84A7-7EEE0EB5EC4C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2B37-9217-4644-9AB2-A70DE559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KapranovaDA\Desktop\107326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21088"/>
            <a:ext cx="9144000" cy="2636912"/>
          </a:xfrm>
          <a:solidFill>
            <a:schemeClr val="bg1">
              <a:alpha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подпрограммы «Чистая вода» Государственной программы Московской области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на 2014-2018 годы»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рациональному использованию подземных вод в целях обеспечения населения качественной питьевой водой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Исполнительный директор Гафарова Светлана Анатольевна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14284" y="497600"/>
            <a:ext cx="2349604" cy="823467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1005213" cy="11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28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0649"/>
            <a:ext cx="5112567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Качество подземных вод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908720"/>
            <a:ext cx="2664296" cy="3384376"/>
          </a:xfrm>
          <a:prstGeom prst="roundRect">
            <a:avLst>
              <a:gd name="adj" fmla="val 20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Природное качество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Жёсткость,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Железо,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Фтор,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Стронций,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Литий,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Барий,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Кремний,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Альфа-радиоактивность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908720"/>
            <a:ext cx="2592288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Загрязнение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Нефтепродукты,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Нитраты, 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Аммоний,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Хлориды,</a:t>
            </a:r>
          </a:p>
          <a:p>
            <a:r>
              <a:rPr lang="ru-RU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Органические соединения</a:t>
            </a:r>
          </a:p>
          <a:p>
            <a:endParaRPr lang="ru-RU" b="1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2132856"/>
            <a:ext cx="2880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+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Государственное регулирование геологического изучения и добычи подземных вод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56176" y="476672"/>
            <a:ext cx="2315083" cy="5184576"/>
            <a:chOff x="36677" y="4243852"/>
            <a:chExt cx="2950737" cy="40385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8506" y="4255680"/>
              <a:ext cx="2927082" cy="3794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менее 100 м</a:t>
              </a:r>
              <a:r>
                <a:rPr lang="ru-RU" sz="1600" baseline="30000" dirty="0"/>
                <a:t>3</a:t>
              </a:r>
              <a:r>
                <a:rPr lang="ru-RU" sz="1600" dirty="0"/>
                <a:t>/сут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03848" y="476672"/>
            <a:ext cx="2318141" cy="5203828"/>
            <a:chOff x="36677" y="4243852"/>
            <a:chExt cx="2950737" cy="40385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506" y="4255680"/>
              <a:ext cx="2927082" cy="3794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от 100 до 500 м</a:t>
              </a:r>
              <a:r>
                <a:rPr lang="ru-RU" sz="1600" baseline="30000" dirty="0"/>
                <a:t>3</a:t>
              </a:r>
              <a:r>
                <a:rPr lang="ru-RU" sz="1600" dirty="0"/>
                <a:t>/сут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496321"/>
            <a:ext cx="2771800" cy="5203828"/>
            <a:chOff x="36677" y="4243852"/>
            <a:chExt cx="2950737" cy="40385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506" y="4255680"/>
              <a:ext cx="2927082" cy="3794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свыше 500 м</a:t>
              </a:r>
              <a:r>
                <a:rPr lang="ru-RU" sz="1600" kern="1200" baseline="30000" dirty="0" smtClean="0"/>
                <a:t>3</a:t>
              </a:r>
              <a:r>
                <a:rPr lang="ru-RU" sz="1600" kern="1200" dirty="0" smtClean="0"/>
                <a:t>/сут</a:t>
              </a:r>
              <a:endParaRPr lang="ru-RU" sz="1600" kern="1200" dirty="0"/>
            </a:p>
          </p:txBody>
        </p:sp>
      </p:grpSp>
      <p:graphicFrame>
        <p:nvGraphicFramePr>
          <p:cNvPr id="13" name="Схема 12"/>
          <p:cNvGraphicFramePr/>
          <p:nvPr/>
        </p:nvGraphicFramePr>
        <p:xfrm>
          <a:off x="467544" y="908720"/>
          <a:ext cx="2109459" cy="46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425225" y="967573"/>
          <a:ext cx="2109459" cy="46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300192" y="908720"/>
          <a:ext cx="2109459" cy="46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763688" y="5877272"/>
            <a:ext cx="1198237" cy="648072"/>
            <a:chOff x="36677" y="4243852"/>
            <a:chExt cx="2950737" cy="403852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507" y="4340973"/>
              <a:ext cx="2927082" cy="294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+mj-lt"/>
                </a:rPr>
                <a:t>Федеральные органы власти</a:t>
              </a:r>
              <a:endParaRPr lang="ru-RU" sz="1200" kern="1200" dirty="0"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23928" y="5949280"/>
            <a:ext cx="1198237" cy="576064"/>
            <a:chOff x="36677" y="4243852"/>
            <a:chExt cx="2950737" cy="403852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8505" y="4255680"/>
              <a:ext cx="2927081" cy="3801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+mj-lt"/>
                </a:rPr>
                <a:t>Органы власти субъектов Федерации</a:t>
              </a:r>
              <a:endParaRPr lang="ru-RU" sz="1200" kern="1200" dirty="0"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16216" y="6021290"/>
            <a:ext cx="1198237" cy="576063"/>
            <a:chOff x="36677" y="4243852"/>
            <a:chExt cx="2950737" cy="578852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6677" y="4243852"/>
              <a:ext cx="2950737" cy="40385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8505" y="4255679"/>
              <a:ext cx="2927082" cy="56702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+mj-lt"/>
                </a:rPr>
                <a:t>Никто</a:t>
              </a:r>
              <a:endParaRPr lang="ru-RU" sz="1200" kern="1200" dirty="0">
                <a:latin typeface="+mj-lt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-355576" y="5997031"/>
            <a:ext cx="22085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Регулирование осуществляют: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-324544" y="2780928"/>
            <a:ext cx="9468544" cy="491108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252536" y="5085184"/>
            <a:ext cx="9396536" cy="491108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проблемы при реализации новых полномочий субъектов Федерации</a:t>
            </a:r>
          </a:p>
          <a:p>
            <a:pPr algn="ctr"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 сфере охраны и использования подземных вод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60306826"/>
              </p:ext>
            </p:extLst>
          </p:nvPr>
        </p:nvGraphicFramePr>
        <p:xfrm>
          <a:off x="179512" y="1196752"/>
          <a:ext cx="8964488" cy="517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1" y="1"/>
            <a:ext cx="2808312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Предложения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1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/>
              <a:t>Организовать контроль за бурением скважин на воду</a:t>
            </a:r>
            <a:r>
              <a:rPr lang="ru-RU" dirty="0" smtClean="0"/>
              <a:t> при взаимодействии </a:t>
            </a:r>
            <a:r>
              <a:rPr lang="ru-RU" dirty="0" err="1" smtClean="0"/>
              <a:t>Ростехнадзора</a:t>
            </a:r>
            <a:r>
              <a:rPr lang="ru-RU" dirty="0" smtClean="0"/>
              <a:t> и Минэкологии субъектов РФ. </a:t>
            </a:r>
          </a:p>
          <a:p>
            <a:pPr lvl="0" algn="just"/>
            <a:r>
              <a:rPr lang="ru-RU" b="1" dirty="0" smtClean="0"/>
              <a:t>Провести инвентаризацию скважин на воду, ликвидацию бесхозных скважин.</a:t>
            </a:r>
            <a:r>
              <a:rPr lang="ru-RU" dirty="0" smtClean="0"/>
              <a:t> 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Внести изменения в Положение о порядке осуществления государственного мониторинга состояния недр Российской̆ Федерации п. 7 б (Приказ МПР РФ от 21.05.2001 г. № 433): </a:t>
            </a:r>
            <a:r>
              <a:rPr lang="ru-RU" b="1" dirty="0" smtClean="0"/>
              <a:t>На территориальном </a:t>
            </a:r>
            <a:r>
              <a:rPr lang="ru-RU" dirty="0" smtClean="0"/>
              <a:t>(административно-территориальном) у</a:t>
            </a:r>
            <a:r>
              <a:rPr lang="ru-RU" b="1" dirty="0" smtClean="0"/>
              <a:t>ровне ведение ГМСН обеспечивают специально уполномоченные органы</a:t>
            </a:r>
            <a:r>
              <a:rPr lang="ru-RU" dirty="0" smtClean="0"/>
              <a:t> в области охраны окружающей̆ природной̆ среды и природопользования </a:t>
            </a:r>
            <a:r>
              <a:rPr lang="ru-RU" b="1" dirty="0" smtClean="0"/>
              <a:t>субъектов Российской̆ Федерации</a:t>
            </a:r>
            <a:r>
              <a:rPr lang="ru-RU" dirty="0" smtClean="0"/>
              <a:t> во взаимодействии с территориальными органами Минприроды России.</a:t>
            </a:r>
          </a:p>
          <a:p>
            <a:pPr algn="just"/>
            <a:endParaRPr lang="ru-RU" dirty="0" smtClean="0"/>
          </a:p>
          <a:p>
            <a:pPr lvl="0" algn="just"/>
            <a:r>
              <a:rPr lang="ru-RU" dirty="0" smtClean="0"/>
              <a:t>Внести изменения в ФЗ «О Недрах» ст. 9. </a:t>
            </a:r>
            <a:r>
              <a:rPr lang="ru-RU" b="1" dirty="0" smtClean="0"/>
              <a:t>Пользователями недр могут быть граждане Российской Федерации,</a:t>
            </a:r>
            <a:r>
              <a:rPr lang="ru-RU" dirty="0" smtClean="0"/>
              <a:t> субъекты предпринимательской деятельности, в том числе участники простого товарищества, иностранные граждане, юридические лица, если иное не установлено федеральными законами. </a:t>
            </a:r>
          </a:p>
          <a:p>
            <a:pPr algn="just"/>
            <a:endParaRPr lang="ru-RU" dirty="0" smtClean="0"/>
          </a:p>
          <a:p>
            <a:pPr lvl="0" algn="just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908622288"/>
              </p:ext>
            </p:extLst>
          </p:nvPr>
        </p:nvGraphicFramePr>
        <p:xfrm>
          <a:off x="-612576" y="3356992"/>
          <a:ext cx="9756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6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188640"/>
            <a:ext cx="7920880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ОБЕСПЕЧЕННОСТЬ НАСЕЛЕНИЯ МОСКОВСКОЙ ОБЛАСТИ ДОБРОКАЧЕСТВЕННОЙ ПИТЬЕВОЙ ВОДОЙ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584" y="4077072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ru-RU" sz="1200" dirty="0" smtClean="0"/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204288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Росстата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7 112 974 чел. (2015)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обеспеченного централизованным водоснабжением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6 922 072 чел. </a:t>
            </a:r>
          </a:p>
          <a:p>
            <a:pPr algn="just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Московской области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68 муниципальных образований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358775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Муниципальных районов – 29</a:t>
            </a:r>
          </a:p>
          <a:p>
            <a:pPr marL="358775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Городских округов – 39</a:t>
            </a:r>
          </a:p>
          <a:p>
            <a:pPr marL="31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процент обеспеченности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чистой водой 85,6%</a:t>
            </a:r>
          </a:p>
          <a:p>
            <a:pPr marL="31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процент обеспеченности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доброкачественной питьевой водой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централизованных источников по данным Роспотребнадзора на начало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86,8 %</a:t>
            </a:r>
          </a:p>
          <a:p>
            <a:pPr marL="358775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005213" cy="11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5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640" y="188640"/>
            <a:ext cx="7560840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ИСТОЧНИКИ ЗАГРЯЗНЕНИЯ ПИТЬЕВОЙ ВОДЫ МОСКОВСКОЙ ОБЛАСТИ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584" y="4077072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ru-RU" sz="1200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167637" y="1698756"/>
            <a:ext cx="8784976" cy="1247664"/>
            <a:chOff x="167637" y="1698756"/>
            <a:chExt cx="8784976" cy="1247664"/>
          </a:xfrm>
        </p:grpSpPr>
        <p:sp>
          <p:nvSpPr>
            <p:cNvPr id="10" name="TextBox 9"/>
            <p:cNvSpPr txBox="1"/>
            <p:nvPr/>
          </p:nvSpPr>
          <p:spPr>
            <a:xfrm>
              <a:off x="299778" y="1866300"/>
              <a:ext cx="3024336" cy="923330"/>
            </a:xfrm>
            <a:prstGeom prst="rect">
              <a:avLst/>
            </a:prstGeom>
            <a:noFill/>
            <a:ln w="635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МУТНОСТЬ ВОДЫ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содержание</a:t>
              </a:r>
              <a:r>
                <a:rPr lang="ru-RU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ЖЕЛЕЗА, ФТОРА И ДР.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7637" y="1698756"/>
              <a:ext cx="8784976" cy="1247664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5" y="2010316"/>
              <a:ext cx="4043564" cy="646331"/>
            </a:xfrm>
            <a:prstGeom prst="rect">
              <a:avLst/>
            </a:prstGeom>
            <a:noFill/>
            <a:ln w="6350">
              <a:solidFill>
                <a:srgbClr val="005400"/>
              </a:solidFill>
              <a:prstDash val="sysDot"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Установка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5400"/>
                  </a:solidFill>
                  <a:latin typeface="Times New Roman" pitchFamily="18" charset="0"/>
                  <a:cs typeface="Times New Roman" pitchFamily="18" charset="0"/>
                </a:rPr>
                <a:t>СТАНЦИЙ ВОДОПОДГОТОВКИ</a:t>
              </a:r>
              <a:endParaRPr lang="ru-RU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54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0" name="Picture 6" descr="C:\Users\KapranovaDA\Desktop\arrow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91880" y="2060848"/>
              <a:ext cx="1296144" cy="549664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167637" y="3329452"/>
            <a:ext cx="8784976" cy="1247664"/>
            <a:chOff x="167637" y="3329452"/>
            <a:chExt cx="8784976" cy="1247664"/>
          </a:xfrm>
        </p:grpSpPr>
        <p:sp>
          <p:nvSpPr>
            <p:cNvPr id="19" name="TextBox 18"/>
            <p:cNvSpPr txBox="1"/>
            <p:nvPr/>
          </p:nvSpPr>
          <p:spPr>
            <a:xfrm>
              <a:off x="299778" y="3509093"/>
              <a:ext cx="3024336" cy="923330"/>
            </a:xfrm>
            <a:prstGeom prst="rect">
              <a:avLst/>
            </a:prstGeom>
            <a:noFill/>
            <a:ln w="635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ТЯЖЕЛЫЕ МЕТАЛЛЫ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стронций, кадмий, марганец и др.)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7637" y="3329452"/>
              <a:ext cx="8784976" cy="1247664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6149" y="3472710"/>
              <a:ext cx="4032448" cy="923330"/>
            </a:xfrm>
            <a:prstGeom prst="rect">
              <a:avLst/>
            </a:prstGeom>
            <a:noFill/>
            <a:ln w="6350">
              <a:solidFill>
                <a:srgbClr val="0054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Установка станций водоподготовки/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5400"/>
                  </a:solidFill>
                  <a:latin typeface="Times New Roman" pitchFamily="18" charset="0"/>
                  <a:cs typeface="Times New Roman" pitchFamily="18" charset="0"/>
                </a:rPr>
                <a:t>ЗАМЕШИВАНИЕ ВОДЫ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из разных источников (горизонтов)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Picture 6" descr="C:\Users\KapranovaDA\Desktop\arrow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02997" y="3705157"/>
              <a:ext cx="1296144" cy="549664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179512" y="4995995"/>
            <a:ext cx="8784976" cy="1247664"/>
            <a:chOff x="179512" y="4995995"/>
            <a:chExt cx="8784976" cy="1247664"/>
          </a:xfrm>
        </p:grpSpPr>
        <p:sp>
          <p:nvSpPr>
            <p:cNvPr id="27" name="TextBox 26"/>
            <p:cNvSpPr txBox="1"/>
            <p:nvPr/>
          </p:nvSpPr>
          <p:spPr>
            <a:xfrm>
              <a:off x="311653" y="5140011"/>
              <a:ext cx="3024336" cy="923330"/>
            </a:xfrm>
            <a:prstGeom prst="rect">
              <a:avLst/>
            </a:prstGeom>
            <a:noFill/>
            <a:ln w="6350"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ВТОРИЧНОЕ ЗАГРЯЗНЕНИЕ 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(хлороформ, железо, мутность, микробиология)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4995995"/>
              <a:ext cx="8784976" cy="1247664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88024" y="5139253"/>
              <a:ext cx="4032448" cy="923330"/>
            </a:xfrm>
            <a:prstGeom prst="rect">
              <a:avLst/>
            </a:prstGeom>
            <a:noFill/>
            <a:ln w="6350">
              <a:solidFill>
                <a:srgbClr val="0054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5400"/>
                  </a:solidFill>
                  <a:latin typeface="Times New Roman" pitchFamily="18" charset="0"/>
                  <a:cs typeface="Times New Roman" pitchFamily="18" charset="0"/>
                </a:rPr>
                <a:t>СВОЕВРЕМЕННАЯ ПРОМЫВКА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внешних сетей и внутренних систем МКД, зданий и др..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6" descr="C:\Users\KapranovaDA\Desktop\arrow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91880" y="5373216"/>
              <a:ext cx="1296144" cy="549664"/>
            </a:xfrm>
            <a:prstGeom prst="rect">
              <a:avLst/>
            </a:prstGeom>
            <a:noFill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2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213" cy="11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5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640" y="188640"/>
            <a:ext cx="7560840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ОБЕСПЕЧЕННОСТЬ НАСЕЛЕНИЯ МОСКОВСКОЙ ОБЛАСТИ ДОБРОКАЧЕСТВЕННОЙ ПИТЬЕВОЙ ВОДОЙ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584" y="4077072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ru-RU" sz="1200" dirty="0" smtClean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9512" y="1700050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 КАЧЕСТВА ПИТЬЕВОЙ ВОДЫ ОБУСЛОВЛЕН:</a:t>
            </a:r>
            <a:endParaRPr lang="ru-RU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2396380"/>
            <a:ext cx="7704856" cy="707886"/>
          </a:xfrm>
          <a:prstGeom prst="rect">
            <a:avLst/>
          </a:prstGeom>
          <a:noFill/>
          <a:ln w="19050" cmpd="dbl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Фактическим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СОСТОЯНИЕМ ИСТОЧНИКОВ ВОДОСНАБЖЕНИЯ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0842" y="3820875"/>
            <a:ext cx="7705614" cy="707886"/>
          </a:xfrm>
          <a:prstGeom prst="rect">
            <a:avLst/>
          </a:prstGeom>
          <a:noFill/>
          <a:ln w="19050" cmpd="dbl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ВЫСОКИМ % ИЗНОСА СИСТЕМ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водоснабжения, фильтров водоподготовки, отсутствием насосов с частотным регулированием.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578" y="5142285"/>
            <a:ext cx="7706877" cy="1292662"/>
          </a:xfrm>
          <a:prstGeom prst="rect">
            <a:avLst/>
          </a:prstGeom>
          <a:noFill/>
          <a:ln w="19050" cmpd="dbl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НЕВЫПОЛНЕНИЕМ УПРАВЛЯЮЩИМИ КОМПАНИЯМИ ПОСТАВЛЕННЫХ ЗАДАЧ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подготовке жилого фонда в полном объеме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промывка систем холодного, горячего водоснабжения и теплоснабжения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3" name="Овал 32"/>
          <p:cNvSpPr/>
          <p:nvPr/>
        </p:nvSpPr>
        <p:spPr>
          <a:xfrm>
            <a:off x="132012" y="2374146"/>
            <a:ext cx="720080" cy="720080"/>
          </a:xfrm>
          <a:prstGeom prst="ellipse">
            <a:avLst/>
          </a:prstGeom>
          <a:noFill/>
          <a:ln w="19050"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0137" y="3789040"/>
            <a:ext cx="720080" cy="720080"/>
          </a:xfrm>
          <a:prstGeom prst="ellipse">
            <a:avLst/>
          </a:prstGeom>
          <a:noFill/>
          <a:ln w="19050"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32012" y="5229200"/>
            <a:ext cx="720080" cy="720080"/>
          </a:xfrm>
          <a:prstGeom prst="ellipse">
            <a:avLst/>
          </a:prstGeom>
          <a:noFill/>
          <a:ln w="19050"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75557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5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KapranovaDA\Desktop\Russia_Moscow_oblast_location_map.svg (10)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44557"/>
            <a:ext cx="5940152" cy="5613444"/>
          </a:xfrm>
          <a:prstGeom prst="rect">
            <a:avLst/>
          </a:prstGeom>
          <a:noFill/>
        </p:spPr>
      </p:pic>
      <p:pic>
        <p:nvPicPr>
          <p:cNvPr id="30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255" name="Text Box 4"/>
          <p:cNvSpPr txBox="1">
            <a:spLocks noChangeArrowheads="1"/>
          </p:cNvSpPr>
          <p:nvPr/>
        </p:nvSpPr>
        <p:spPr bwMode="auto">
          <a:xfrm>
            <a:off x="911467" y="205612"/>
            <a:ext cx="8136904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РЕЙТИНГ ТЕРРИТОРИЙ ПО ОБЕСПЕЧЕНННОСТИ ДОБРОКАЧЕСТВЕННОЙ ПИТЬЕВОЙ ВОДОЙ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196752"/>
            <a:ext cx="4923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ПИТЬЕВОЙ ВОДЫ В ПОДМОСКОВЬЕ*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280" y="1468792"/>
            <a:ext cx="4163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Источник: Управление Роспотребнадзора по Московской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5274416"/>
            <a:ext cx="6336705" cy="756660"/>
            <a:chOff x="251520" y="6093296"/>
            <a:chExt cx="6336705" cy="75666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51520" y="6165304"/>
              <a:ext cx="504056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576" y="6093296"/>
              <a:ext cx="3577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- ЗАТО данных по обеспеченности нет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585" y="6326736"/>
              <a:ext cx="57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г.о.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Власиха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г.о. Звездный городок,  г.о. Восход, 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г.о. Краснознаменск,  г.о. Молодежный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4606584"/>
            <a:ext cx="3163802" cy="338554"/>
            <a:chOff x="251520" y="5425464"/>
            <a:chExt cx="3163802" cy="33855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51520" y="5483824"/>
              <a:ext cx="504056" cy="216024"/>
            </a:xfrm>
            <a:prstGeom prst="rect">
              <a:avLst/>
            </a:prstGeom>
            <a:solidFill>
              <a:srgbClr val="CA020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9464" y="5425464"/>
              <a:ext cx="26658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- Обеспеченность ниже 70%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5288" y="3923680"/>
            <a:ext cx="2946273" cy="584775"/>
            <a:chOff x="255288" y="4742560"/>
            <a:chExt cx="2946273" cy="58477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55288" y="4815992"/>
              <a:ext cx="504056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5696" y="4742560"/>
              <a:ext cx="24558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Обеспеченность от 70% 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до 90%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7752" y="3217248"/>
            <a:ext cx="2936393" cy="584775"/>
            <a:chOff x="247752" y="4036128"/>
            <a:chExt cx="2936393" cy="58477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7752" y="4117096"/>
              <a:ext cx="504056" cy="216024"/>
            </a:xfrm>
            <a:prstGeom prst="rect">
              <a:avLst/>
            </a:prstGeom>
            <a:solidFill>
              <a:srgbClr val="006C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8280" y="4036128"/>
              <a:ext cx="24558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Обеспеченность от 90% 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до 100%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4"/>
            <a:ext cx="1099079" cy="1204821"/>
          </a:xfrm>
          <a:prstGeom prst="rect">
            <a:avLst/>
          </a:prstGeom>
          <a:effectLst>
            <a:outerShdw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4" name="Изображени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755575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KapranovaDA\Desktop\Капранова Д.А\Конгрессно-выставочная деятельность\Презентации в работе\Картинк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75" y="2330278"/>
            <a:ext cx="4708525" cy="384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188640"/>
            <a:ext cx="7380312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ЗНАЧИТЕЛЬНО УЛУЧШИВШИЕ СВОИ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4767040"/>
              </p:ext>
            </p:extLst>
          </p:nvPr>
        </p:nvGraphicFramePr>
        <p:xfrm>
          <a:off x="323528" y="1844825"/>
          <a:ext cx="5328592" cy="4245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634"/>
                <a:gridCol w="1721748"/>
                <a:gridCol w="878946"/>
                <a:gridCol w="1080120"/>
                <a:gridCol w="1296144"/>
              </a:tblGrid>
              <a:tr h="1149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численности населения, получившего доброкачественную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воду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433546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383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Жуковский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40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Егорьевский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67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Балашиха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(Железнодорожный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84 394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426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Павлово-Посадский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83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Луховицкий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83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Дмитровский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48 324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28184" y="1844824"/>
            <a:ext cx="2266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 smtClean="0">
                <a:ln w="9000" cmpd="sng">
                  <a:solidFill>
                    <a:srgbClr val="AC0000"/>
                  </a:solidFill>
                  <a:prstDash val="solid"/>
                </a:ln>
                <a:solidFill>
                  <a:srgbClr val="AC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2015 ГОДУ</a:t>
            </a:r>
            <a:endParaRPr lang="ru-RU" sz="2800" cap="all" dirty="0">
              <a:ln w="9000" cmpd="sng">
                <a:solidFill>
                  <a:srgbClr val="AC0000"/>
                </a:solidFill>
                <a:prstDash val="solid"/>
              </a:ln>
              <a:solidFill>
                <a:srgbClr val="A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9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pranovaDA\Desktop\Russia_Moscow_oblast_location_map.svg (10)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4067944" cy="3844207"/>
          </a:xfrm>
          <a:prstGeom prst="rect">
            <a:avLst/>
          </a:prstGeom>
          <a:noFill/>
        </p:spPr>
      </p:pic>
      <p:pic>
        <p:nvPicPr>
          <p:cNvPr id="16" name="Picture 2" descr="C:\Users\KapranovaDA\Desktop\Капранова Д.А\Конгрессно-выставочная деятельность\Презентации в работе\Картинки для презентаций\Рисунок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212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43608" y="188640"/>
            <a:ext cx="7560840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ПЛАНЫ ПО УЛУЧШЕНИЮ ПОКАЗАТЕЛЕЙ ПО ТЕРРИТОРИЯМ С ОБЕСПЕЧЕННОСТЬЮ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 70% НА 2016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087288"/>
              </p:ext>
            </p:extLst>
          </p:nvPr>
        </p:nvGraphicFramePr>
        <p:xfrm>
          <a:off x="323528" y="2636912"/>
          <a:ext cx="4752526" cy="35402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54325"/>
                <a:gridCol w="1761899"/>
                <a:gridCol w="792088"/>
                <a:gridCol w="756083"/>
                <a:gridCol w="1188131"/>
              </a:tblGrid>
              <a:tr h="108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численности населения, получившего доброкачественную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воду</a:t>
                      </a: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Можайский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570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Талдомский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570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Наро-Фоминский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288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Поручение Губернатора Московской области А.Ю. Воробьёва от 28 января 2016 г.  ПР-09/03-02-03 по итогам Обращения Губернатора Московской области «Наше Подмосковье»</a:t>
            </a:r>
          </a:p>
          <a:p>
            <a:pPr algn="just"/>
            <a:endParaRPr lang="ru-RU" cap="all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9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3919" y="188641"/>
            <a:ext cx="2836161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Московский регион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5616623" cy="4016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4168" y="1305342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Times New Roman" charset="0"/>
                <a:cs typeface="Times New Roman" charset="0"/>
              </a:rPr>
              <a:t>Площадь</a:t>
            </a:r>
            <a:endParaRPr lang="ru-RU" dirty="0" smtClean="0"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ea typeface="Times New Roman" charset="0"/>
                <a:cs typeface="Times New Roman" charset="0"/>
              </a:rPr>
              <a:t>46,9 тыс. км</a:t>
            </a:r>
            <a:r>
              <a:rPr lang="ru-RU" baseline="30000" dirty="0" smtClean="0">
                <a:ea typeface="Times New Roman" charset="0"/>
                <a:cs typeface="Times New Roman" charset="0"/>
              </a:rPr>
              <a:t>2</a:t>
            </a:r>
            <a:r>
              <a:rPr lang="ru-RU" dirty="0" smtClean="0">
                <a:ea typeface="Times New Roman" charset="0"/>
                <a:cs typeface="Times New Roman" charset="0"/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0,3 </a:t>
            </a:r>
            <a:r>
              <a:rPr lang="ru-RU" dirty="0" smtClean="0">
                <a:ea typeface="Times New Roman" charset="0"/>
                <a:cs typeface="Times New Roman" charset="0"/>
              </a:rPr>
              <a:t>% площади РФ</a:t>
            </a:r>
          </a:p>
          <a:p>
            <a:endParaRPr lang="ru-RU" dirty="0" smtClean="0"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ea typeface="Times New Roman" charset="0"/>
                <a:cs typeface="Times New Roman" charset="0"/>
              </a:rPr>
              <a:t>Население</a:t>
            </a:r>
          </a:p>
          <a:p>
            <a:r>
              <a:rPr lang="ru-RU" dirty="0" smtClean="0">
                <a:ea typeface="Times New Roman" charset="0"/>
                <a:cs typeface="Times New Roman" charset="0"/>
              </a:rPr>
              <a:t>19,4 </a:t>
            </a:r>
            <a:r>
              <a:rPr lang="ru-RU" dirty="0" err="1" smtClean="0">
                <a:ea typeface="Times New Roman" charset="0"/>
                <a:cs typeface="Times New Roman" charset="0"/>
              </a:rPr>
              <a:t>млн</a:t>
            </a:r>
            <a:r>
              <a:rPr lang="ru-RU" dirty="0" smtClean="0">
                <a:ea typeface="Times New Roman" charset="0"/>
                <a:cs typeface="Times New Roman" charset="0"/>
              </a:rPr>
              <a:t> чел. </a:t>
            </a:r>
          </a:p>
          <a:p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13 </a:t>
            </a:r>
            <a:r>
              <a:rPr lang="ru-RU" dirty="0" smtClean="0">
                <a:ea typeface="Times New Roman" charset="0"/>
                <a:cs typeface="Times New Roman" charset="0"/>
              </a:rPr>
              <a:t>% населения РФ</a:t>
            </a:r>
          </a:p>
          <a:p>
            <a:endParaRPr lang="ru-RU" dirty="0" smtClean="0"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ea typeface="Times New Roman" charset="0"/>
                <a:cs typeface="Times New Roman" charset="0"/>
              </a:rPr>
              <a:t>Запасы подземных вод</a:t>
            </a:r>
          </a:p>
          <a:p>
            <a:r>
              <a:rPr lang="ru-RU" dirty="0" smtClean="0">
                <a:ea typeface="Times New Roman" charset="0"/>
                <a:cs typeface="Times New Roman" charset="0"/>
              </a:rPr>
              <a:t>10,3 </a:t>
            </a:r>
            <a:r>
              <a:rPr lang="ru-RU" dirty="0" err="1" smtClean="0">
                <a:ea typeface="Times New Roman" charset="0"/>
                <a:cs typeface="Times New Roman" charset="0"/>
              </a:rPr>
              <a:t>млн</a:t>
            </a:r>
            <a:r>
              <a:rPr lang="ru-RU" dirty="0" smtClean="0">
                <a:ea typeface="Times New Roman" charset="0"/>
                <a:cs typeface="Times New Roman" charset="0"/>
              </a:rPr>
              <a:t> м</a:t>
            </a:r>
            <a:r>
              <a:rPr lang="ru-RU" baseline="30000" dirty="0" smtClean="0">
                <a:ea typeface="Times New Roman" charset="0"/>
                <a:cs typeface="Times New Roman" charset="0"/>
              </a:rPr>
              <a:t>3</a:t>
            </a:r>
            <a:r>
              <a:rPr lang="ru-RU" dirty="0" smtClean="0">
                <a:ea typeface="Times New Roman" charset="0"/>
                <a:cs typeface="Times New Roman" charset="0"/>
              </a:rPr>
              <a:t>/</a:t>
            </a:r>
            <a:r>
              <a:rPr lang="ru-RU" dirty="0" err="1" smtClean="0">
                <a:ea typeface="Times New Roman" charset="0"/>
                <a:cs typeface="Times New Roman" charset="0"/>
              </a:rPr>
              <a:t>сут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2</a:t>
            </a:r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ea typeface="Times New Roman" charset="0"/>
                <a:cs typeface="Times New Roman" charset="0"/>
              </a:rPr>
              <a:t>% запасов РФ</a:t>
            </a:r>
          </a:p>
          <a:p>
            <a:endParaRPr lang="ru-RU" dirty="0" smtClean="0"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ea typeface="Times New Roman" charset="0"/>
                <a:cs typeface="Times New Roman" charset="0"/>
              </a:rPr>
              <a:t>Добыча подземных вод</a:t>
            </a:r>
          </a:p>
          <a:p>
            <a:r>
              <a:rPr lang="ru-RU" dirty="0" smtClean="0">
                <a:ea typeface="Times New Roman" charset="0"/>
                <a:cs typeface="Times New Roman" charset="0"/>
              </a:rPr>
              <a:t>2,6 </a:t>
            </a:r>
            <a:r>
              <a:rPr lang="ru-RU" dirty="0" err="1" smtClean="0">
                <a:ea typeface="Times New Roman" charset="0"/>
                <a:cs typeface="Times New Roman" charset="0"/>
              </a:rPr>
              <a:t>млн</a:t>
            </a:r>
            <a:r>
              <a:rPr lang="ru-RU" dirty="0" smtClean="0">
                <a:ea typeface="Times New Roman" charset="0"/>
                <a:cs typeface="Times New Roman" charset="0"/>
              </a:rPr>
              <a:t> м</a:t>
            </a:r>
            <a:r>
              <a:rPr lang="ru-RU" baseline="30000" dirty="0" smtClean="0">
                <a:ea typeface="Times New Roman" charset="0"/>
                <a:cs typeface="Times New Roman" charset="0"/>
              </a:rPr>
              <a:t>3</a:t>
            </a:r>
            <a:r>
              <a:rPr lang="ru-RU" dirty="0" smtClean="0">
                <a:ea typeface="Times New Roman" charset="0"/>
                <a:cs typeface="Times New Roman" charset="0"/>
              </a:rPr>
              <a:t>/</a:t>
            </a:r>
            <a:r>
              <a:rPr lang="ru-RU" dirty="0" err="1" smtClean="0">
                <a:ea typeface="Times New Roman" charset="0"/>
                <a:cs typeface="Times New Roman" charset="0"/>
              </a:rPr>
              <a:t>сут</a:t>
            </a:r>
            <a:r>
              <a:rPr lang="ru-RU" dirty="0" smtClean="0">
                <a:ea typeface="Times New Roman" charset="0"/>
                <a:cs typeface="Times New Roman" charset="0"/>
              </a:rPr>
              <a:t> 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0</a:t>
            </a:r>
            <a:r>
              <a:rPr lang="ru-RU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ea typeface="Times New Roman" charset="0"/>
                <a:cs typeface="Times New Roman" charset="0"/>
              </a:rPr>
              <a:t>% добычи в РФ</a:t>
            </a:r>
            <a:endParaRPr lang="ru-RU" dirty="0">
              <a:ea typeface="Times New Roman" charset="0"/>
              <a:cs typeface="Times New Roman" charset="0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37-9217-4644-9AB2-A70DE559312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90321" y="260649"/>
            <a:ext cx="3363357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28" b="0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Добыча подземных вод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 descr="Мосрегион-скважины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12776"/>
            <a:ext cx="44644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3" y="98072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charset="0"/>
                <a:cs typeface="Times New Roman" charset="0"/>
              </a:rPr>
              <a:t>Более 6,5 тысяч водозаборов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42297"/>
              </p:ext>
            </p:extLst>
          </p:nvPr>
        </p:nvGraphicFramePr>
        <p:xfrm>
          <a:off x="179513" y="2564904"/>
          <a:ext cx="42484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764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846</Words>
  <Application>Microsoft Office PowerPoint</Application>
  <PresentationFormat>Экран (4:3)</PresentationFormat>
  <Paragraphs>222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Реализация подпрограммы «Чистая вода» Государственной программы Московской области «Развитие жилищно-коммунального хозяйства на 2014-2018 годы»  Рекомендации по рациональному использованию подземных вод в целях обеспечения населения качественной питьевой водой  Исполнительный директор Гафарова Светлана Анатольевна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и требования по разработке инвестиционных программ организаций, осуществляющих регулируемые виды деятельности в сфере теплоснабжения, водоснабжения и водоотведения</dc:title>
  <dc:creator>KapranovaDA</dc:creator>
  <cp:lastModifiedBy>Светлана</cp:lastModifiedBy>
  <cp:revision>377</cp:revision>
  <cp:lastPrinted>2016-06-30T13:22:12Z</cp:lastPrinted>
  <dcterms:created xsi:type="dcterms:W3CDTF">2015-11-30T07:25:57Z</dcterms:created>
  <dcterms:modified xsi:type="dcterms:W3CDTF">2016-10-18T20:32:32Z</dcterms:modified>
</cp:coreProperties>
</file>