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6" r:id="rId2"/>
    <p:sldId id="332" r:id="rId3"/>
    <p:sldId id="348" r:id="rId4"/>
    <p:sldId id="333" r:id="rId5"/>
    <p:sldId id="334" r:id="rId6"/>
    <p:sldId id="335" r:id="rId7"/>
    <p:sldId id="336" r:id="rId8"/>
    <p:sldId id="337" r:id="rId9"/>
    <p:sldId id="338" r:id="rId10"/>
    <p:sldId id="339" r:id="rId11"/>
    <p:sldId id="340" r:id="rId12"/>
    <p:sldId id="341" r:id="rId13"/>
    <p:sldId id="342" r:id="rId14"/>
    <p:sldId id="343" r:id="rId15"/>
    <p:sldId id="344" r:id="rId16"/>
    <p:sldId id="349" r:id="rId17"/>
    <p:sldId id="350" r:id="rId18"/>
    <p:sldId id="302" r:id="rId19"/>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256D84"/>
    <a:srgbClr val="C01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E46AEFED-1348-DC4E-8939-3BB3D6616740}" type="datetimeFigureOut">
              <a:rPr lang="ru-RU" smtClean="0"/>
              <a:pPr/>
              <a:t>22.11.2016</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7A7044D-A4B6-DC49-974C-0E6397CBE2A9}" type="slidenum">
              <a:rPr lang="ru-RU" smtClean="0"/>
              <a:pPr/>
              <a:t>‹#›</a:t>
            </a:fld>
            <a:endParaRPr lang="ru-RU"/>
          </a:p>
        </p:txBody>
      </p:sp>
    </p:spTree>
    <p:extLst>
      <p:ext uri="{BB962C8B-B14F-4D97-AF65-F5344CB8AC3E}">
        <p14:creationId xmlns:p14="http://schemas.microsoft.com/office/powerpoint/2010/main" val="1723021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7A7044D-A4B6-DC49-974C-0E6397CBE2A9}" type="slidenum">
              <a:rPr lang="ru-RU" smtClean="0"/>
              <a:pPr/>
              <a:t>1</a:t>
            </a:fld>
            <a:endParaRPr lang="ru-RU"/>
          </a:p>
        </p:txBody>
      </p:sp>
    </p:spTree>
    <p:extLst>
      <p:ext uri="{BB962C8B-B14F-4D97-AF65-F5344CB8AC3E}">
        <p14:creationId xmlns:p14="http://schemas.microsoft.com/office/powerpoint/2010/main" val="313081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midova\Desktop\лого_жкх_р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0" y="44624"/>
            <a:ext cx="2040509" cy="1046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0" y="980728"/>
            <a:ext cx="9144000" cy="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3688" y="188637"/>
            <a:ext cx="6768752" cy="720081"/>
          </a:xfrm>
          <a:prstGeom prst="rect">
            <a:avLst/>
          </a:prstGeom>
        </p:spPr>
        <p:txBody>
          <a:bodyPr vert="horz" lIns="91440" tIns="45720" rIns="91440" bIns="45720" rtlCol="0" anchor="ctr">
            <a:noAutofit/>
          </a:bodyPr>
          <a:lstStyle>
            <a:lvl1pPr>
              <a:spcBef>
                <a:spcPct val="0"/>
              </a:spcBef>
              <a:buNone/>
              <a:defRPr sz="2800">
                <a:solidFill>
                  <a:srgbClr val="002060"/>
                </a:solidFill>
                <a:latin typeface="Calibri"/>
                <a:ea typeface="ＭＳ Ｐゴシック" charset="0"/>
                <a:cs typeface="Calibri"/>
              </a:defRPr>
            </a:lvl1pPr>
          </a:lstStyle>
          <a:p>
            <a:pPr algn="ctr"/>
            <a:r>
              <a:rPr lang="ru-RU" sz="2400" b="1" dirty="0">
                <a:solidFill>
                  <a:schemeClr val="accent1">
                    <a:lumMod val="50000"/>
                  </a:schemeClr>
                </a:solidFill>
              </a:rPr>
              <a:t>Ассоциация ЖКХ </a:t>
            </a:r>
            <a:r>
              <a:rPr lang="ru-RU" sz="2400" b="1" dirty="0">
                <a:solidFill>
                  <a:schemeClr val="accent1">
                    <a:lumMod val="50000"/>
                  </a:schemeClr>
                </a:solidFill>
                <a:latin typeface="+mn-lt"/>
                <a:ea typeface="+mn-ea"/>
                <a:cs typeface="+mn-cs"/>
              </a:rPr>
              <a:t>«Развитие»</a:t>
            </a:r>
          </a:p>
        </p:txBody>
      </p:sp>
      <p:sp>
        <p:nvSpPr>
          <p:cNvPr id="7" name="Прямоугольник 6"/>
          <p:cNvSpPr/>
          <p:nvPr/>
        </p:nvSpPr>
        <p:spPr>
          <a:xfrm>
            <a:off x="179512" y="1057557"/>
            <a:ext cx="8856984" cy="1323439"/>
          </a:xfrm>
          <a:prstGeom prst="rect">
            <a:avLst/>
          </a:prstGeom>
        </p:spPr>
        <p:txBody>
          <a:bodyPr wrap="square">
            <a:spAutoFit/>
          </a:bodyPr>
          <a:lstStyle/>
          <a:p>
            <a:pPr algn="ctr"/>
            <a:r>
              <a:rPr lang="ru-RU" sz="2000" b="1" dirty="0"/>
              <a:t>«Планируемые изменения в Правила холодного водоснабжения и водоотведения (постановление Правительства РФ от 29.07.2013 № 644): изменение порядка расчета платы за негативное воздействие на работу централизованной системы водоотведения</a:t>
            </a:r>
            <a:r>
              <a:rPr lang="ru-RU" sz="2000" dirty="0"/>
              <a:t>»</a:t>
            </a:r>
            <a:endParaRPr lang="ru-RU" sz="2000" b="1" dirty="0">
              <a:solidFill>
                <a:srgbClr val="002060"/>
              </a:solidFill>
            </a:endParaRPr>
          </a:p>
        </p:txBody>
      </p:sp>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a:stretch>
            <a:fillRect/>
          </a:stretch>
        </p:blipFill>
        <p:spPr bwMode="auto">
          <a:xfrm>
            <a:off x="431540" y="2534885"/>
            <a:ext cx="8280920" cy="3596761"/>
          </a:xfrm>
          <a:prstGeom prst="rect">
            <a:avLst/>
          </a:prstGeom>
          <a:ln w="3175" cap="sq">
            <a:noFill/>
            <a:prstDash val="solid"/>
            <a:miter lim="800000"/>
          </a:ln>
          <a:effectLst>
            <a:outerShdw blurRad="50800" dist="38100" dir="2700000" algn="tl" rotWithShape="0">
              <a:srgbClr val="000000">
                <a:alpha val="43000"/>
              </a:srgbClr>
            </a:outerShdw>
          </a:effectLst>
          <a:extLst/>
        </p:spPr>
      </p:pic>
      <p:sp>
        <p:nvSpPr>
          <p:cNvPr id="2" name="Прямоугольник 1"/>
          <p:cNvSpPr/>
          <p:nvPr/>
        </p:nvSpPr>
        <p:spPr>
          <a:xfrm>
            <a:off x="755576" y="6381328"/>
            <a:ext cx="76328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rPr>
              <a:t>г. Екатеринбург, 19.10.2016 </a:t>
            </a:r>
          </a:p>
        </p:txBody>
      </p:sp>
    </p:spTree>
    <p:extLst>
      <p:ext uri="{BB962C8B-B14F-4D97-AF65-F5344CB8AC3E}">
        <p14:creationId xmlns:p14="http://schemas.microsoft.com/office/powerpoint/2010/main" val="288244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a:solidFill>
                  <a:schemeClr val="accent1">
                    <a:lumMod val="75000"/>
                  </a:schemeClr>
                </a:solidFill>
              </a:rPr>
              <a:t>жилых домов.</a:t>
            </a:r>
            <a:endParaRPr lang="ru-RU" sz="26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15520308"/>
              </p:ext>
            </p:extLst>
          </p:nvPr>
        </p:nvGraphicFramePr>
        <p:xfrm>
          <a:off x="160128" y="970193"/>
          <a:ext cx="8660343" cy="5642126"/>
        </p:xfrm>
        <a:graphic>
          <a:graphicData uri="http://schemas.openxmlformats.org/drawingml/2006/table">
            <a:tbl>
              <a:tblPr>
                <a:tableStyleId>{5C22544A-7EE6-4342-B048-85BDC9FD1C3A}</a:tableStyleId>
              </a:tblPr>
              <a:tblGrid>
                <a:gridCol w="1675568">
                  <a:extLst>
                    <a:ext uri="{9D8B030D-6E8A-4147-A177-3AD203B41FA5}">
                      <a16:colId xmlns:a16="http://schemas.microsoft.com/office/drawing/2014/main" val="20000"/>
                    </a:ext>
                  </a:extLst>
                </a:gridCol>
                <a:gridCol w="1070232">
                  <a:extLst>
                    <a:ext uri="{9D8B030D-6E8A-4147-A177-3AD203B41FA5}">
                      <a16:colId xmlns:a16="http://schemas.microsoft.com/office/drawing/2014/main" val="20001"/>
                    </a:ext>
                  </a:extLst>
                </a:gridCol>
                <a:gridCol w="2026112">
                  <a:extLst>
                    <a:ext uri="{9D8B030D-6E8A-4147-A177-3AD203B41FA5}">
                      <a16:colId xmlns:a16="http://schemas.microsoft.com/office/drawing/2014/main" val="20002"/>
                    </a:ext>
                  </a:extLst>
                </a:gridCol>
                <a:gridCol w="542523">
                  <a:extLst>
                    <a:ext uri="{9D8B030D-6E8A-4147-A177-3AD203B41FA5}">
                      <a16:colId xmlns:a16="http://schemas.microsoft.com/office/drawing/2014/main" val="20003"/>
                    </a:ext>
                  </a:extLst>
                </a:gridCol>
                <a:gridCol w="1933192">
                  <a:extLst>
                    <a:ext uri="{9D8B030D-6E8A-4147-A177-3AD203B41FA5}">
                      <a16:colId xmlns:a16="http://schemas.microsoft.com/office/drawing/2014/main" val="20004"/>
                    </a:ext>
                  </a:extLst>
                </a:gridCol>
                <a:gridCol w="1412716">
                  <a:extLst>
                    <a:ext uri="{9D8B030D-6E8A-4147-A177-3AD203B41FA5}">
                      <a16:colId xmlns:a16="http://schemas.microsoft.com/office/drawing/2014/main" val="20005"/>
                    </a:ext>
                  </a:extLst>
                </a:gridCol>
              </a:tblGrid>
              <a:tr h="1676400">
                <a:tc>
                  <a:txBody>
                    <a:bodyPr/>
                    <a:lstStyle/>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вещества </a:t>
                      </a:r>
                    </a:p>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(показателя)</a:t>
                      </a:r>
                    </a:p>
                  </a:txBody>
                  <a:tcPr marL="47625" marR="47625" marT="0" marB="0" anchor="ctr"/>
                </a:tc>
                <a:tc>
                  <a:txBody>
                    <a:bodyPr/>
                    <a:lstStyle/>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Единица измере­ния</a:t>
                      </a:r>
                    </a:p>
                  </a:txBody>
                  <a:tcPr marL="47625" marR="47625" marT="0" marB="0" anchor="ctr"/>
                </a:tc>
                <a:tc>
                  <a:txBody>
                    <a:bodyPr/>
                    <a:lstStyle/>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Максимальное допустимое значение показателя </a:t>
                      </a:r>
                      <a:b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и (или) концентрации (по валовому содержанию в натуральной пробе сточных вод)</a:t>
                      </a:r>
                    </a:p>
                  </a:txBody>
                  <a:tcPr marL="47625" marR="47625" marT="0" marB="0" anchor="ctr"/>
                </a:tc>
                <a:tc>
                  <a:txBody>
                    <a:bodyPr/>
                    <a:lstStyle/>
                    <a:p>
                      <a:pPr algn="ctr">
                        <a:lnSpc>
                          <a:spcPts val="1200"/>
                        </a:lnSpc>
                        <a:spcAft>
                          <a:spcPts val="0"/>
                        </a:spcAft>
                      </a:pP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Груп</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­-па</a:t>
                      </a:r>
                    </a:p>
                  </a:txBody>
                  <a:tcPr marL="47625" marR="47625" marT="0" marB="0" anchor="ctr"/>
                </a:tc>
                <a:tc>
                  <a:txBody>
                    <a:bodyPr/>
                    <a:lstStyle/>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Коэффициент воздействия  загрязняющего вещества или показателя свойств сточных вод на централизованные системы водоотведения</a:t>
                      </a:r>
                    </a:p>
                  </a:txBody>
                  <a:tcPr marL="47625" marR="47625" marT="0" marB="0" anchor="ctr"/>
                </a:tc>
                <a:tc>
                  <a:txBody>
                    <a:bodyPr/>
                    <a:lstStyle/>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ФКi</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к ДКi</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или значение показателя, при котором превышение является</a:t>
                      </a:r>
                    </a:p>
                    <a:p>
                      <a:pPr algn="ctr">
                        <a:lnSpc>
                          <a:spcPts val="12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грубым</a:t>
                      </a:r>
                    </a:p>
                  </a:txBody>
                  <a:tcPr marL="47625" marR="47625" marT="0" marB="0" anchor="ctr"/>
                </a:tc>
                <a:extLst>
                  <a:ext uri="{0D108BD9-81ED-4DB2-BD59-A6C34878D82A}">
                    <a16:rowId xmlns:a16="http://schemas.microsoft.com/office/drawing/2014/main" val="10000"/>
                  </a:ext>
                </a:extLst>
              </a:tr>
              <a:tr h="395773">
                <a:tc>
                  <a:txBody>
                    <a:bodyPr/>
                    <a:lstStyle/>
                    <a:p>
                      <a:pPr algn="l">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Взвешенные вещества</a:t>
                      </a:r>
                    </a:p>
                  </a:txBody>
                  <a:tcPr marL="47625" marR="47625" marT="0" marB="0" anchor="ctr"/>
                </a:tc>
                <a:tc>
                  <a:txBody>
                    <a:bodyPr/>
                    <a:lstStyle/>
                    <a:p>
                      <a:pPr algn="just">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мг/дм</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300</a:t>
                      </a:r>
                    </a:p>
                  </a:txBody>
                  <a:tcPr marL="47625" marR="47625" marT="0" marB="0" anchor="ctr"/>
                </a:tc>
                <a:tc>
                  <a:txBody>
                    <a:bodyPr/>
                    <a:lstStyle/>
                    <a:p>
                      <a:pPr algn="ctr">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0" marB="0" anchor="ctr"/>
                </a:tc>
                <a:tc>
                  <a:txBody>
                    <a:bodyPr/>
                    <a:lstStyle/>
                    <a:p>
                      <a:pPr algn="ctr">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0,7</a:t>
                      </a:r>
                      <a:r>
                        <a:rPr lang="ru-RU"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7625" marR="47625" marT="0" marB="0" anchor="ctr"/>
                </a:tc>
                <a:extLst>
                  <a:ext uri="{0D108BD9-81ED-4DB2-BD59-A6C34878D82A}">
                    <a16:rowId xmlns:a16="http://schemas.microsoft.com/office/drawing/2014/main" val="10001"/>
                  </a:ext>
                </a:extLst>
              </a:tr>
              <a:tr h="201404">
                <a:tc>
                  <a:txBody>
                    <a:bodyPr/>
                    <a:lstStyle/>
                    <a:p>
                      <a:pPr algn="l">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БПК5</a:t>
                      </a:r>
                    </a:p>
                  </a:txBody>
                  <a:tcPr marL="47625" marR="47625" marT="0" marB="0" anchor="ctr"/>
                </a:tc>
                <a:tc>
                  <a:txBody>
                    <a:bodyPr/>
                    <a:lstStyle/>
                    <a:p>
                      <a:pPr algn="just">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мг/дм</a:t>
                      </a:r>
                      <a:r>
                        <a:rPr lang="ru-RU"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300 (500</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0" marB="0" anchor="ctr"/>
                </a:tc>
                <a:tc>
                  <a:txBody>
                    <a:bodyPr/>
                    <a:lstStyle/>
                    <a:p>
                      <a:pPr algn="ctr">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0,7</a:t>
                      </a:r>
                      <a:r>
                        <a:rPr lang="ru-RU"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7625" marR="47625" marT="0" marB="0" anchor="ctr"/>
                </a:tc>
                <a:extLst>
                  <a:ext uri="{0D108BD9-81ED-4DB2-BD59-A6C34878D82A}">
                    <a16:rowId xmlns:a16="http://schemas.microsoft.com/office/drawing/2014/main" val="10002"/>
                  </a:ext>
                </a:extLst>
              </a:tr>
              <a:tr h="497012">
                <a:tc>
                  <a:txBody>
                    <a:bodyPr/>
                    <a:lstStyle/>
                    <a:p>
                      <a:pPr algn="l">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Алюминий </a:t>
                      </a:r>
                    </a:p>
                  </a:txBody>
                  <a:tcPr marL="47625" marR="47625" marT="0" marB="0" anchor="ctr"/>
                </a:tc>
                <a:tc>
                  <a:txBody>
                    <a:bodyPr/>
                    <a:lstStyle/>
                    <a:p>
                      <a:pPr algn="just">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мг/дм</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7625" marR="47625" marT="0" marB="0" anchor="ctr"/>
                </a:tc>
                <a:extLst>
                  <a:ext uri="{0D108BD9-81ED-4DB2-BD59-A6C34878D82A}">
                    <a16:rowId xmlns:a16="http://schemas.microsoft.com/office/drawing/2014/main" val="10003"/>
                  </a:ext>
                </a:extLst>
              </a:tr>
              <a:tr h="1143861">
                <a:tc>
                  <a:txBody>
                    <a:bodyPr/>
                    <a:lstStyle/>
                    <a:p>
                      <a:pPr algn="l">
                        <a:lnSpc>
                          <a:spcPts val="1200"/>
                        </a:lnSpc>
                        <a:spcAft>
                          <a:spcPts val="60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Водородный показатель (pH)</a:t>
                      </a:r>
                    </a:p>
                  </a:txBody>
                  <a:tcPr marL="47625" marR="47625" marT="0" marB="0" anchor="ctr"/>
                </a:tc>
                <a:tc>
                  <a:txBody>
                    <a:bodyPr/>
                    <a:lstStyle/>
                    <a:p>
                      <a:pPr algn="just">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6 - 9,</a:t>
                      </a:r>
                      <a:r>
                        <a:rPr lang="ru-RU"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1 (при 5,5&lt;</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pH</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&lt;6 и 9&lt;</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pH</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&lt;10), 2 (при 10≤pH&lt;11), 3 (при 5&lt;pH≤5,5 и 11≤pH≤12), 5 (при 4,5≤pH≤5)</a:t>
                      </a:r>
                    </a:p>
                  </a:txBody>
                  <a:tcPr marL="47625" marR="47625" marT="0" marB="0" anchor="ctr"/>
                </a:tc>
                <a:tc>
                  <a:txBody>
                    <a:bodyPr/>
                    <a:lstStyle/>
                    <a:p>
                      <a:pPr algn="ctr">
                        <a:lnSpc>
                          <a:spcPts val="1200"/>
                        </a:lnSpc>
                        <a:spcAft>
                          <a:spcPts val="6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значения показателя менее 5 и более 11</a:t>
                      </a:r>
                    </a:p>
                  </a:txBody>
                  <a:tcPr marL="47625" marR="47625" marT="0" marB="0" anchor="ctr"/>
                </a:tc>
                <a:extLst>
                  <a:ext uri="{0D108BD9-81ED-4DB2-BD59-A6C34878D82A}">
                    <a16:rowId xmlns:a16="http://schemas.microsoft.com/office/drawing/2014/main" val="10004"/>
                  </a:ext>
                </a:extLst>
              </a:tr>
              <a:tr h="1727676">
                <a:tc gridSpan="6">
                  <a:txBody>
                    <a:bodyPr/>
                    <a:lstStyle/>
                    <a:p>
                      <a:pPr algn="l">
                        <a:lnSpc>
                          <a:spcPts val="1200"/>
                        </a:lnSpc>
                        <a:spcAft>
                          <a:spcPts val="600"/>
                        </a:spcAft>
                      </a:pPr>
                      <a:r>
                        <a:rPr lang="ru-RU" sz="2400" b="1" kern="1200" baseline="30000" dirty="0">
                          <a:solidFill>
                            <a:schemeClr val="dk1"/>
                          </a:solidFill>
                          <a:effectLst/>
                          <a:latin typeface="Times New Roman" panose="02020603050405020304" pitchFamily="18" charset="0"/>
                          <a:ea typeface="+mn-ea"/>
                          <a:cs typeface="Times New Roman" panose="02020603050405020304" pitchFamily="18" charset="0"/>
                        </a:rPr>
                        <a:t>7</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 - Применяется до 31 декабря 2017 г.; с 1 января 2018 г. до </a:t>
                      </a:r>
                    </a:p>
                    <a:p>
                      <a:pPr algn="l">
                        <a:lnSpc>
                          <a:spcPts val="1200"/>
                        </a:lnSpc>
                        <a:spcAft>
                          <a:spcPts val="600"/>
                        </a:spcAft>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31 декабря 2018 г. применяется коэффициент воздействия 0,9;</a:t>
                      </a:r>
                    </a:p>
                    <a:p>
                      <a:pPr algn="l">
                        <a:lnSpc>
                          <a:spcPts val="1200"/>
                        </a:lnSpc>
                        <a:spcAft>
                          <a:spcPts val="600"/>
                        </a:spcAft>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с 1 января 2019 г. - 1,2.</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nchor="ctr"/>
                </a:tc>
                <a:tc hMerge="1">
                  <a:txBody>
                    <a:bodyPr/>
                    <a:lstStyle/>
                    <a:p>
                      <a:pPr algn="just">
                        <a:lnSpc>
                          <a:spcPts val="1200"/>
                        </a:lnSpc>
                        <a:spcAft>
                          <a:spcPts val="600"/>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tc>
                <a:tc hMerge="1">
                  <a:txBody>
                    <a:bodyPr/>
                    <a:lstStyle/>
                    <a:p>
                      <a:pPr algn="ctr">
                        <a:lnSpc>
                          <a:spcPts val="1200"/>
                        </a:lnSpc>
                        <a:spcAft>
                          <a:spcPts val="600"/>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tc>
                <a:tc hMerge="1">
                  <a:txBody>
                    <a:bodyPr/>
                    <a:lstStyle/>
                    <a:p>
                      <a:pPr algn="ctr">
                        <a:lnSpc>
                          <a:spcPts val="1200"/>
                        </a:lnSpc>
                        <a:spcAft>
                          <a:spcPts val="600"/>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tc>
                <a:tc hMerge="1">
                  <a:txBody>
                    <a:bodyPr/>
                    <a:lstStyle/>
                    <a:p>
                      <a:pPr algn="ctr">
                        <a:lnSpc>
                          <a:spcPts val="1200"/>
                        </a:lnSpc>
                        <a:spcAft>
                          <a:spcPts val="600"/>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tc>
                <a:tc hMerge="1">
                  <a:txBody>
                    <a:bodyPr/>
                    <a:lstStyle/>
                    <a:p>
                      <a:pPr algn="ctr">
                        <a:lnSpc>
                          <a:spcPts val="1200"/>
                        </a:lnSpc>
                        <a:spcAft>
                          <a:spcPts val="600"/>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631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61" name="Прямоугольник 60"/>
          <p:cNvSpPr/>
          <p:nvPr/>
        </p:nvSpPr>
        <p:spPr>
          <a:xfrm>
            <a:off x="156034" y="956359"/>
            <a:ext cx="8664438" cy="5713001"/>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300" b="1" dirty="0">
                <a:solidFill>
                  <a:srgbClr val="FFFF00"/>
                </a:solidFill>
              </a:rPr>
              <a:t>СМЯГЧЕНИЕ ТРЕБОВАНИЙ по РЯДУ ПОКАЗАТЕЛЕЙ:</a:t>
            </a:r>
          </a:p>
          <a:p>
            <a:pPr algn="just"/>
            <a:r>
              <a:rPr lang="ru-RU" sz="2300" b="1" dirty="0">
                <a:solidFill>
                  <a:schemeClr val="bg1"/>
                </a:solidFill>
              </a:rPr>
              <a:t>1) более мягкие нормативы по показателям: сульфаты, медь, мышьяк, алюминий, железо, для централизованных общесплавных систем водоотведения также по показателям "БПК5", "ХПК", при применении организацией, осуществляющей водоотведение, термических методов обезвреживания осадка сточных вод также по хрому, никелю, кадмию. </a:t>
            </a:r>
          </a:p>
          <a:p>
            <a:pPr algn="just"/>
            <a:r>
              <a:rPr lang="ru-RU" sz="2300" b="1" dirty="0">
                <a:solidFill>
                  <a:schemeClr val="bg1"/>
                </a:solidFill>
              </a:rPr>
              <a:t>   2) Исключается установление требований по показателю "индекс токсичности", "минерализация", "кратность разбавления", вместо требований по показателю "стронций" вводится норматив по показателю "полихлорированные бифенилы".</a:t>
            </a:r>
          </a:p>
          <a:p>
            <a:pPr algn="just"/>
            <a:r>
              <a:rPr lang="ru-RU" sz="2300" b="1" dirty="0">
                <a:solidFill>
                  <a:schemeClr val="bg1"/>
                </a:solidFill>
              </a:rPr>
              <a:t>   3) Также существенно смягчены требования по таким показателям как "нефтепродукты", "БПК5", сульфаты и хлориды (при сбросе в ливневые системы водоотведения).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284813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61" name="Прямоугольник 60"/>
          <p:cNvSpPr/>
          <p:nvPr/>
        </p:nvSpPr>
        <p:spPr>
          <a:xfrm>
            <a:off x="156034" y="956359"/>
            <a:ext cx="8664438" cy="5713001"/>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500" b="1" dirty="0">
                <a:solidFill>
                  <a:srgbClr val="FFFF00"/>
                </a:solidFill>
              </a:rPr>
              <a:t>ДЕКЛАРАЦИЯ:</a:t>
            </a:r>
          </a:p>
          <a:p>
            <a:pPr algn="just"/>
            <a:r>
              <a:rPr lang="ru-RU" sz="2500" b="1" dirty="0">
                <a:solidFill>
                  <a:schemeClr val="bg1"/>
                </a:solidFill>
              </a:rPr>
              <a:t>1) Результаты анализов контрольных проб сточных вод, отобранных организацией, осуществляющей водоотведение, должны быть учтены абонентом при внесении изменений в декларацию, а также при подаче декларации на очередной год. </a:t>
            </a:r>
          </a:p>
          <a:p>
            <a:pPr algn="just"/>
            <a:r>
              <a:rPr lang="ru-RU" sz="2500" b="1" dirty="0">
                <a:solidFill>
                  <a:schemeClr val="bg1"/>
                </a:solidFill>
              </a:rPr>
              <a:t>2) В случае если в контрольной пробе сточных вод, отобранной организацией, осуществляющей водоотведение, значение </a:t>
            </a:r>
            <a:r>
              <a:rPr lang="ru-RU" sz="2500" b="1" dirty="0" err="1">
                <a:solidFill>
                  <a:schemeClr val="bg1"/>
                </a:solidFill>
              </a:rPr>
              <a:t>ФКi</a:t>
            </a:r>
            <a:r>
              <a:rPr lang="ru-RU" sz="2500" b="1" dirty="0">
                <a:solidFill>
                  <a:schemeClr val="bg1"/>
                </a:solidFill>
              </a:rPr>
              <a:t> по какому-либо показателю в </a:t>
            </a:r>
            <a:r>
              <a:rPr lang="ru-RU" sz="2500" b="1" u="sng" dirty="0">
                <a:solidFill>
                  <a:schemeClr val="bg1"/>
                </a:solidFill>
              </a:rPr>
              <a:t>1,5</a:t>
            </a:r>
            <a:r>
              <a:rPr lang="ru-RU" sz="2500" b="1" dirty="0">
                <a:solidFill>
                  <a:schemeClr val="bg1"/>
                </a:solidFill>
              </a:rPr>
              <a:t> и более раза отличается от значения, заявленного абонентом в декларации, вместо указанного значения используются результаты анализа контрольных проб сточных вод. </a:t>
            </a:r>
          </a:p>
          <a:p>
            <a:pPr algn="ctr"/>
            <a:r>
              <a:rPr lang="ru-RU" sz="2500" b="1" dirty="0">
                <a:solidFill>
                  <a:srgbClr val="FFFF00"/>
                </a:solidFill>
              </a:rPr>
              <a:t>ФОРМА ДЕКЛАРАЦИИ</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176476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a:solidFill>
                  <a:srgbClr val="FFFF00"/>
                </a:solidFill>
              </a:rPr>
              <a:t>ДЕКЛАРАЦИЯ:</a:t>
            </a:r>
          </a:p>
          <a:p>
            <a:pPr algn="just"/>
            <a:r>
              <a:rPr lang="ru-RU" sz="2000" dirty="0">
                <a:solidFill>
                  <a:schemeClr val="tx2">
                    <a:lumMod val="75000"/>
                  </a:schemeClr>
                </a:solidFill>
              </a:rPr>
              <a:t>  </a:t>
            </a:r>
            <a:r>
              <a:rPr lang="ru-RU" sz="2000" b="1" dirty="0">
                <a:solidFill>
                  <a:schemeClr val="bg1"/>
                </a:solidFill>
                <a:effectLst>
                  <a:outerShdw blurRad="38100" dist="38100" dir="2700000" algn="tl">
                    <a:srgbClr val="000000">
                      <a:alpha val="43137"/>
                    </a:srgbClr>
                  </a:outerShdw>
                </a:effectLst>
              </a:rPr>
              <a:t>1) При выявлении 2 раза в течение календарного года в контрольной пробе сточных вод, отобранной организацией ВКХ, значения </a:t>
            </a:r>
            <a:r>
              <a:rPr lang="ru-RU" sz="2000" b="1" dirty="0" err="1">
                <a:solidFill>
                  <a:schemeClr val="bg1"/>
                </a:solidFill>
                <a:effectLst>
                  <a:outerShdw blurRad="38100" dist="38100" dir="2700000" algn="tl">
                    <a:srgbClr val="000000">
                      <a:alpha val="43137"/>
                    </a:srgbClr>
                  </a:outerShdw>
                </a:effectLst>
              </a:rPr>
              <a:t>ФКi</a:t>
            </a:r>
            <a:r>
              <a:rPr lang="ru-RU" sz="2000" b="1" dirty="0">
                <a:solidFill>
                  <a:schemeClr val="bg1"/>
                </a:solidFill>
                <a:effectLst>
                  <a:outerShdw blurRad="38100" dist="38100" dir="2700000" algn="tl">
                    <a:srgbClr val="000000">
                      <a:alpha val="43137"/>
                    </a:srgbClr>
                  </a:outerShdw>
                </a:effectLst>
              </a:rPr>
              <a:t> </a:t>
            </a:r>
            <a:r>
              <a:rPr lang="ru-RU" sz="2000" b="1" dirty="0">
                <a:solidFill>
                  <a:srgbClr val="FFFF00"/>
                </a:solidFill>
                <a:effectLst>
                  <a:outerShdw blurRad="38100" dist="38100" dir="2700000" algn="tl">
                    <a:srgbClr val="000000">
                      <a:alpha val="43137"/>
                    </a:srgbClr>
                  </a:outerShdw>
                </a:effectLst>
              </a:rPr>
              <a:t>по одному и тому же показателю в 2 и более раза больше, чем заявлено абонентом в декларации,</a:t>
            </a:r>
            <a:r>
              <a:rPr lang="ru-RU" sz="2000" b="1" dirty="0">
                <a:solidFill>
                  <a:schemeClr val="bg1"/>
                </a:solidFill>
                <a:effectLst>
                  <a:outerShdw blurRad="38100" dist="38100" dir="2700000" algn="tl">
                    <a:srgbClr val="000000">
                      <a:alpha val="43137"/>
                    </a:srgbClr>
                  </a:outerShdw>
                </a:effectLst>
              </a:rPr>
              <a:t> </a:t>
            </a:r>
            <a:r>
              <a:rPr lang="ru-RU" sz="2000" b="1" u="sng" dirty="0">
                <a:solidFill>
                  <a:srgbClr val="FFFF00"/>
                </a:solidFill>
                <a:effectLst>
                  <a:outerShdw blurRad="38100" dist="38100" dir="2700000" algn="tl">
                    <a:srgbClr val="000000">
                      <a:alpha val="43137"/>
                    </a:srgbClr>
                  </a:outerShdw>
                </a:effectLst>
              </a:rPr>
              <a:t>коэффициент воздействия (КВ) по такому показателю увеличивается в 2 раза </a:t>
            </a:r>
            <a:r>
              <a:rPr lang="ru-RU" sz="2000" b="1" dirty="0">
                <a:solidFill>
                  <a:schemeClr val="bg1"/>
                </a:solidFill>
                <a:effectLst>
                  <a:outerShdw blurRad="38100" dist="38100" dir="2700000" algn="tl">
                    <a:srgbClr val="000000">
                      <a:alpha val="43137"/>
                    </a:srgbClr>
                  </a:outerShdw>
                </a:effectLst>
              </a:rPr>
              <a:t>(до следующего отбора проб организацией, осуществляющей водоотведение, но не более 3 календарных месяцев). </a:t>
            </a:r>
            <a:br>
              <a:rPr lang="ru-RU"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В течение этого срока абонент обязан внести изменения в декларацию с указанием нового значения ФК</a:t>
            </a:r>
            <a:r>
              <a:rPr lang="en-US" sz="2000" b="1" dirty="0" err="1">
                <a:solidFill>
                  <a:schemeClr val="bg1"/>
                </a:solidFill>
                <a:effectLst>
                  <a:outerShdw blurRad="38100" dist="38100" dir="2700000" algn="tl">
                    <a:srgbClr val="000000">
                      <a:alpha val="43137"/>
                    </a:srgbClr>
                  </a:outerShdw>
                </a:effectLst>
              </a:rPr>
              <a:t>i</a:t>
            </a:r>
            <a:r>
              <a:rPr lang="ru-RU" sz="2000" b="1" dirty="0">
                <a:solidFill>
                  <a:schemeClr val="bg1"/>
                </a:solidFill>
                <a:effectLst>
                  <a:outerShdw blurRad="38100" dist="38100" dir="2700000" algn="tl">
                    <a:srgbClr val="000000">
                      <a:alpha val="43137"/>
                    </a:srgbClr>
                  </a:outerShdw>
                </a:effectLst>
              </a:rPr>
              <a:t> по превышенному показателю с учетом анализов контрольных проб сточных вод, отобранных организацией, осуществляющей водоотведение, выявивших превышение значения </a:t>
            </a:r>
            <a:r>
              <a:rPr lang="ru-RU" sz="2000" b="1" dirty="0" err="1">
                <a:solidFill>
                  <a:schemeClr val="bg1"/>
                </a:solidFill>
                <a:effectLst>
                  <a:outerShdw blurRad="38100" dist="38100" dir="2700000" algn="tl">
                    <a:srgbClr val="000000">
                      <a:alpha val="43137"/>
                    </a:srgbClr>
                  </a:outerShdw>
                </a:effectLst>
              </a:rPr>
              <a:t>ФКi</a:t>
            </a:r>
            <a:r>
              <a:rPr lang="ru-RU" sz="2000" b="1" dirty="0">
                <a:solidFill>
                  <a:schemeClr val="bg1"/>
                </a:solidFill>
                <a:effectLst>
                  <a:outerShdw blurRad="38100" dist="38100" dir="2700000" algn="tl">
                    <a:srgbClr val="000000">
                      <a:alpha val="43137"/>
                    </a:srgbClr>
                  </a:outerShdw>
                </a:effectLst>
              </a:rPr>
              <a:t> в 2 и более раза больше, чем заявлено абонентом в декларации. </a:t>
            </a:r>
          </a:p>
          <a:p>
            <a:pPr algn="just"/>
            <a:r>
              <a:rPr lang="ru-RU" sz="2000" b="1" dirty="0">
                <a:solidFill>
                  <a:schemeClr val="bg1"/>
                </a:solidFill>
                <a:effectLst>
                  <a:outerShdw blurRad="38100" dist="38100" dir="2700000" algn="tl">
                    <a:srgbClr val="000000">
                      <a:alpha val="43137"/>
                    </a:srgbClr>
                  </a:outerShdw>
                </a:effectLst>
              </a:rPr>
              <a:t>  2) В случае </a:t>
            </a:r>
            <a:r>
              <a:rPr lang="ru-RU" sz="2000" b="1" u="sng" dirty="0">
                <a:solidFill>
                  <a:srgbClr val="FFFF00"/>
                </a:solidFill>
                <a:effectLst>
                  <a:outerShdw blurRad="38100" dist="38100" dir="2700000" algn="tl">
                    <a:srgbClr val="000000">
                      <a:alpha val="43137"/>
                    </a:srgbClr>
                  </a:outerShdw>
                </a:effectLst>
              </a:rPr>
              <a:t>отсутствия у абонентов</a:t>
            </a:r>
            <a:r>
              <a:rPr lang="ru-RU" sz="2000" b="1" u="sng" dirty="0">
                <a:solidFill>
                  <a:schemeClr val="bg1"/>
                </a:solidFill>
                <a:effectLst>
                  <a:outerShdw blurRad="38100" dist="38100" dir="2700000" algn="tl">
                    <a:srgbClr val="000000">
                      <a:alpha val="43137"/>
                    </a:srgbClr>
                  </a:outerShdw>
                </a:effectLst>
              </a:rPr>
              <a:t>, </a:t>
            </a:r>
            <a:r>
              <a:rPr lang="ru-RU" sz="2000" b="1" dirty="0">
                <a:solidFill>
                  <a:schemeClr val="bg1"/>
                </a:solidFill>
                <a:effectLst>
                  <a:outerShdw blurRad="38100" dist="38100" dir="2700000" algn="tl">
                    <a:srgbClr val="000000">
                      <a:alpha val="43137"/>
                    </a:srgbClr>
                  </a:outerShdw>
                </a:effectLst>
              </a:rPr>
              <a:t>указанных в пункте 124 Правил, поданной в установленном порядке </a:t>
            </a:r>
            <a:r>
              <a:rPr lang="ru-RU" sz="2000" b="1" u="sng" dirty="0">
                <a:solidFill>
                  <a:srgbClr val="FFFF00"/>
                </a:solidFill>
                <a:effectLst>
                  <a:outerShdw blurRad="38100" dist="38100" dir="2700000" algn="tl">
                    <a:srgbClr val="000000">
                      <a:alpha val="43137"/>
                    </a:srgbClr>
                  </a:outerShdw>
                </a:effectLst>
              </a:rPr>
              <a:t>декларации,</a:t>
            </a:r>
            <a:r>
              <a:rPr lang="ru-RU" sz="2000" b="1" dirty="0">
                <a:solidFill>
                  <a:schemeClr val="bg1"/>
                </a:solidFill>
                <a:effectLst>
                  <a:outerShdw blurRad="38100" dist="38100" dir="2700000" algn="tl">
                    <a:srgbClr val="000000">
                      <a:alpha val="43137"/>
                    </a:srgbClr>
                  </a:outerShdw>
                </a:effectLst>
              </a:rPr>
              <a:t> действующей на дату  отбора контрольных проб сточных вод, к плате данных абонентов за негативное воздействие на работу централизованной системы водоотведения, рассчитанной на основании результатов указанных контрольных проб, </a:t>
            </a:r>
            <a:r>
              <a:rPr lang="ru-RU" sz="2000" b="1" u="sng" dirty="0">
                <a:solidFill>
                  <a:srgbClr val="FFFF00"/>
                </a:solidFill>
                <a:effectLst>
                  <a:outerShdw blurRad="38100" dist="38100" dir="2700000" algn="tl">
                    <a:srgbClr val="000000">
                      <a:alpha val="43137"/>
                    </a:srgbClr>
                  </a:outerShdw>
                </a:effectLst>
              </a:rPr>
              <a:t>дополнительно применяется коэффициент </a:t>
            </a:r>
            <a:r>
              <a:rPr lang="ru-RU" sz="2000" b="1" dirty="0">
                <a:solidFill>
                  <a:srgbClr val="FFFF00"/>
                </a:solidFill>
                <a:effectLst>
                  <a:outerShdw blurRad="38100" dist="38100" dir="2700000" algn="tl">
                    <a:srgbClr val="000000">
                      <a:alpha val="43137"/>
                    </a:srgbClr>
                  </a:outerShdw>
                </a:effectLst>
              </a:rPr>
              <a:t>2.</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409780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b="1" dirty="0">
                <a:solidFill>
                  <a:srgbClr val="FFFF00"/>
                </a:solidFill>
              </a:rPr>
              <a:t>  </a:t>
            </a:r>
            <a:r>
              <a:rPr lang="ru-RU" sz="2600" b="1" dirty="0">
                <a:solidFill>
                  <a:srgbClr val="FFFF00"/>
                </a:solidFill>
              </a:rPr>
              <a:t>Декларация утрачивает силу в следующих случаях:</a:t>
            </a:r>
          </a:p>
          <a:p>
            <a:pPr algn="just"/>
            <a:r>
              <a:rPr lang="ru-RU" sz="2600" b="1" dirty="0">
                <a:solidFill>
                  <a:schemeClr val="bg1"/>
                </a:solidFill>
              </a:rPr>
              <a:t>  а) выявление организацией ВКХ в ходе осуществления контроля состава и свойств сточных вод превышения максимальных допустимых значений показателей и концентраций по веществам, не указанным абонентом в декларации;</a:t>
            </a:r>
          </a:p>
          <a:p>
            <a:pPr algn="just"/>
            <a:r>
              <a:rPr lang="ru-RU" sz="2600" b="1" dirty="0">
                <a:solidFill>
                  <a:schemeClr val="bg1"/>
                </a:solidFill>
              </a:rPr>
              <a:t>  б) выявление 2 раза в течение календарного года в контрольной пробе сточных вод, отобранной организацией, осуществляющей водоотведение, значения </a:t>
            </a:r>
            <a:r>
              <a:rPr lang="ru-RU" sz="2600" b="1" dirty="0" err="1">
                <a:solidFill>
                  <a:schemeClr val="bg1"/>
                </a:solidFill>
              </a:rPr>
              <a:t>ФКi</a:t>
            </a:r>
            <a:r>
              <a:rPr lang="ru-RU" sz="2600" b="1" dirty="0">
                <a:solidFill>
                  <a:schemeClr val="bg1"/>
                </a:solidFill>
              </a:rPr>
              <a:t> по одному и тому же показателю в 2 и более раза больше, чем заявлено абонентом в декларации </a:t>
            </a:r>
          </a:p>
          <a:p>
            <a:pPr algn="just"/>
            <a:r>
              <a:rPr lang="ru-RU" sz="2600" b="1" dirty="0">
                <a:solidFill>
                  <a:schemeClr val="bg1"/>
                </a:solidFill>
              </a:rPr>
              <a:t>   </a:t>
            </a:r>
            <a:r>
              <a:rPr lang="ru-RU" sz="2600" b="1" dirty="0">
                <a:solidFill>
                  <a:srgbClr val="FFFF00"/>
                </a:solidFill>
              </a:rPr>
              <a:t>Абоненту дается 3 месяца на внесение изменений в декларацию</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411663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800" b="1" dirty="0">
                <a:solidFill>
                  <a:srgbClr val="FFFF00"/>
                </a:solidFill>
              </a:rPr>
              <a:t>  УЧЕТ КАЧЕСТВА ВХОДЯЩЕЙ ВОДЫ</a:t>
            </a:r>
          </a:p>
          <a:p>
            <a:pPr algn="just"/>
            <a:r>
              <a:rPr lang="ru-RU" sz="2800" dirty="0">
                <a:solidFill>
                  <a:schemeClr val="tx2">
                    <a:lumMod val="75000"/>
                  </a:schemeClr>
                </a:solidFill>
              </a:rPr>
              <a:t>    </a:t>
            </a:r>
            <a:r>
              <a:rPr lang="ru-RU" sz="2300" b="1" dirty="0">
                <a:solidFill>
                  <a:schemeClr val="bg1"/>
                </a:solidFill>
              </a:rPr>
              <a:t>В случае, если в соответствии со сведениями о качестве питьевой воды, подаваемой абонентам с использованием централизованных систем водоснабжения на территории поселения, городского округа, размещенными в средствах массовой информации и на официальном сайте муниципального образования в сети "Интернет" (в случае отсутствия такого сайта на сайте субъекта Российской Федерации в сети "Интернет"), показатели состава и свойств питьевой воды, подаваемой организацией, осуществляющей в отношении абонента одновременно водоснабжение и водоотведение, </a:t>
            </a:r>
            <a:r>
              <a:rPr lang="ru-RU" sz="2300" b="1" u="sng" dirty="0">
                <a:solidFill>
                  <a:srgbClr val="FFFF00"/>
                </a:solidFill>
              </a:rPr>
              <a:t>превышают соответствующие значения максимальных допустимых значений показателей и концентраций </a:t>
            </a:r>
            <a:r>
              <a:rPr lang="ru-RU" sz="2300" b="1" dirty="0">
                <a:solidFill>
                  <a:schemeClr val="bg1"/>
                </a:solidFill>
              </a:rPr>
              <a:t>при расчете платы такого абонента за негативное воздействие на работу централизованной системы водоотведения за величину </a:t>
            </a:r>
            <a:r>
              <a:rPr lang="ru-RU" sz="2300" b="1" dirty="0" err="1">
                <a:solidFill>
                  <a:schemeClr val="bg1"/>
                </a:solidFill>
              </a:rPr>
              <a:t>ДКi</a:t>
            </a:r>
            <a:r>
              <a:rPr lang="ru-RU" sz="2300" b="1" dirty="0">
                <a:solidFill>
                  <a:schemeClr val="bg1"/>
                </a:solidFill>
              </a:rPr>
              <a:t> принимаются  значения указанных показателей питьевой воды, увеличенные в 1,1 раза.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216690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400" b="1" dirty="0">
                <a:solidFill>
                  <a:srgbClr val="FFFF00"/>
                </a:solidFill>
              </a:rPr>
              <a:t>  </a:t>
            </a:r>
          </a:p>
          <a:p>
            <a:pPr algn="just"/>
            <a:r>
              <a:rPr lang="ru-RU" sz="1400" b="1" dirty="0">
                <a:solidFill>
                  <a:srgbClr val="FFFF00"/>
                </a:solidFill>
              </a:rPr>
              <a:t>    </a:t>
            </a:r>
            <a:r>
              <a:rPr lang="ru-RU" sz="1400" b="1" dirty="0"/>
              <a:t>Для абонентов, являющихся предприятиями общественного питания, или осуществляющих производство готовых пищевых продуктов и блюд, производство строительных керамических материалов, изделий из бетона для использования в строительстве, керамических изделий, стекла и изделий из стекла (включая стекловолокно), производство химических веществ и химических продуктов, обработку поверхностей, предметов или продукции с использованием органических растворителей и красителей, производство кожи, меха и изделий из них, в том числе дубление, выделку и крашение шкур и кожи, выделку и крашение меха, производство гальванических элементов или изделий с гальваническим покрытием, или осуществляющих мойку транспортных средств, переработку или консервирование рыбы или иных водных биологических ресурсов, переработку или консервирование молока, мяса или иной пищевой продукции, стирку или химическую чистку изделий из ткани и меха, предоставляющих услуги парикмахерских и салонов красоты, </a:t>
            </a:r>
            <a:r>
              <a:rPr lang="ru-RU" sz="1600" b="1" dirty="0">
                <a:solidFill>
                  <a:srgbClr val="FFFF00"/>
                </a:solidFill>
              </a:rPr>
              <a:t>в случае, если объем отводимых (принимаемых) сточных вод с объектов абонента составляет менее 30 куб. метров в сутки суммарно по всем канализационным выпускам, или в случае отсутствия технической возможности осуществить отбор проб сточных вод абонента, относящегося к указанным отраслям (осуществляющего указанное производство),  в отдельном контрольном канализационном колодце без учета сточных вод иных абонентов, в том числе если объект абонента расположен во встроенном (пристроенном) нежилом помещении в многоквартирном доме при отсутствии отдельного канализационного выпуска в централизованную систему водоотведения или абонентом осуществляется сброс сточных вод через один канализационный выпуск и (или) в один контрольный канализационный колодец совместно с иными абонентами, расчет платы за негативное воздействие на работу централизованной системы водоотведения определяется:</a:t>
            </a:r>
          </a:p>
          <a:p>
            <a:pPr algn="ctr"/>
            <a:r>
              <a:rPr lang="ru-RU" b="1" dirty="0">
                <a:solidFill>
                  <a:srgbClr val="FFFF00"/>
                </a:solidFill>
              </a:rPr>
              <a:t>К х Т х </a:t>
            </a:r>
            <a:r>
              <a:rPr lang="en-US" b="1" dirty="0">
                <a:solidFill>
                  <a:srgbClr val="FFFF00"/>
                </a:solidFill>
              </a:rPr>
              <a:t>Q</a:t>
            </a:r>
            <a:r>
              <a:rPr lang="ru-RU" b="1" dirty="0">
                <a:solidFill>
                  <a:srgbClr val="FFFF00"/>
                </a:solidFill>
              </a:rPr>
              <a:t>,</a:t>
            </a:r>
            <a:r>
              <a:rPr lang="ru-RU" sz="1600" b="1" dirty="0">
                <a:solidFill>
                  <a:srgbClr val="FFFF00"/>
                </a:solidFill>
              </a:rPr>
              <a:t> </a:t>
            </a:r>
            <a:r>
              <a:rPr lang="ru-RU" sz="1400" b="1" dirty="0"/>
              <a:t>где:</a:t>
            </a:r>
          </a:p>
          <a:p>
            <a:r>
              <a:rPr lang="ru-RU" sz="1400" b="1" dirty="0"/>
              <a:t>К - коэффициент компенсации, равный 0,5; Т - тариф на водоотведение, действующий для абонента, без учета налога на добавленную стоимость (руб./куб. метр); </a:t>
            </a:r>
            <a:r>
              <a:rPr lang="ru-RU" sz="1400" b="1" dirty="0" err="1"/>
              <a:t>Q</a:t>
            </a:r>
            <a:r>
              <a:rPr lang="ru-RU" sz="1400" b="1" baseline="-25000" dirty="0" err="1"/>
              <a:t>пр</a:t>
            </a:r>
            <a:r>
              <a:rPr lang="ru-RU" sz="1400" b="1" dirty="0"/>
              <a:t> - объем сточных вод,</a:t>
            </a:r>
          </a:p>
          <a:p>
            <a:pPr algn="ctr"/>
            <a:endParaRPr lang="ru-RU" sz="23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18407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400" b="1" dirty="0">
                <a:solidFill>
                  <a:srgbClr val="FFFF00"/>
                </a:solidFill>
              </a:rPr>
              <a:t>  </a:t>
            </a:r>
          </a:p>
          <a:p>
            <a:pPr algn="just"/>
            <a:r>
              <a:rPr lang="ru-RU" sz="1400" b="1" dirty="0">
                <a:solidFill>
                  <a:srgbClr val="FFFF00"/>
                </a:solidFill>
              </a:rPr>
              <a:t>   </a:t>
            </a:r>
          </a:p>
          <a:p>
            <a:pPr algn="just"/>
            <a:endParaRPr lang="ru-RU" sz="1400" b="1" dirty="0">
              <a:solidFill>
                <a:srgbClr val="FFFF00"/>
              </a:solidFill>
            </a:endParaRPr>
          </a:p>
          <a:p>
            <a:pPr algn="just"/>
            <a:endParaRPr lang="ru-RU" sz="1400" b="1" dirty="0">
              <a:solidFill>
                <a:srgbClr val="FFFF00"/>
              </a:solidFill>
            </a:endParaRPr>
          </a:p>
          <a:p>
            <a:pPr algn="just"/>
            <a:endParaRPr lang="ru-RU" sz="1400" b="1" dirty="0">
              <a:solidFill>
                <a:srgbClr val="FFFF00"/>
              </a:solidFill>
            </a:endParaRPr>
          </a:p>
          <a:p>
            <a:pPr algn="just"/>
            <a:r>
              <a:rPr lang="ru-RU" sz="2400" b="1" dirty="0">
                <a:solidFill>
                  <a:srgbClr val="FFFF00"/>
                </a:solidFill>
                <a:effectLst>
                  <a:outerShdw blurRad="38100" dist="38100" dir="2700000" algn="tl">
                    <a:srgbClr val="000000">
                      <a:alpha val="43137"/>
                    </a:srgbClr>
                  </a:outerShdw>
                </a:effectLst>
              </a:rPr>
              <a:t>Приложение № 1: </a:t>
            </a:r>
            <a:r>
              <a:rPr lang="ru-RU" sz="2400" b="1" dirty="0">
                <a:solidFill>
                  <a:schemeClr val="bg1"/>
                </a:solidFill>
                <a:effectLst>
                  <a:outerShdw blurRad="38100" dist="38100" dir="2700000" algn="tl">
                    <a:srgbClr val="000000">
                      <a:alpha val="43137"/>
                    </a:srgbClr>
                  </a:outerShdw>
                </a:effectLst>
              </a:rPr>
              <a:t>Форма декларации о составе и свойствах сточных вод.</a:t>
            </a:r>
          </a:p>
          <a:p>
            <a:pPr algn="just"/>
            <a:r>
              <a:rPr lang="ru-RU" sz="2400" b="1" dirty="0">
                <a:solidFill>
                  <a:srgbClr val="FFFF00"/>
                </a:solidFill>
                <a:effectLst>
                  <a:outerShdw blurRad="38100" dist="38100" dir="2700000" algn="tl">
                    <a:srgbClr val="000000">
                      <a:alpha val="43137"/>
                    </a:srgbClr>
                  </a:outerShdw>
                </a:effectLst>
              </a:rPr>
              <a:t>Приложение № 2: </a:t>
            </a:r>
            <a:r>
              <a:rPr lang="ru-RU" sz="2400" b="1" dirty="0">
                <a:solidFill>
                  <a:schemeClr val="bg1"/>
                </a:solidFill>
                <a:effectLst>
                  <a:outerShdw blurRad="38100" dist="38100" dir="2700000" algn="tl">
                    <a:srgbClr val="000000">
                      <a:alpha val="43137"/>
                    </a:srgbClr>
                  </a:outerShdw>
                </a:effectLst>
              </a:rPr>
              <a:t>Форма плана по обеспечению соблюдения требований к составу и свойствам сточных вод</a:t>
            </a:r>
          </a:p>
          <a:p>
            <a:pPr algn="just"/>
            <a:r>
              <a:rPr lang="ru-RU" sz="2400" b="1" dirty="0">
                <a:solidFill>
                  <a:srgbClr val="FFFF00"/>
                </a:solidFill>
                <a:effectLst>
                  <a:outerShdw blurRad="38100" dist="38100" dir="2700000" algn="tl">
                    <a:srgbClr val="000000">
                      <a:alpha val="43137"/>
                    </a:srgbClr>
                  </a:outerShdw>
                </a:effectLst>
              </a:rPr>
              <a:t>Приложение № 3: </a:t>
            </a:r>
            <a:r>
              <a:rPr lang="ru-RU" sz="2400" b="1" dirty="0">
                <a:solidFill>
                  <a:schemeClr val="bg1"/>
                </a:solidFill>
                <a:effectLst>
                  <a:outerShdw blurRad="38100" dist="38100" dir="2700000" algn="tl">
                    <a:srgbClr val="000000">
                      <a:alpha val="43137"/>
                    </a:srgbClr>
                  </a:outerShdw>
                </a:effectLst>
              </a:rPr>
              <a:t>Минимальные нормы </a:t>
            </a:r>
            <a:r>
              <a:rPr lang="ru-RU" sz="2400" b="1" dirty="0" err="1">
                <a:effectLst>
                  <a:outerShdw blurRad="38100" dist="38100" dir="2700000" algn="tl">
                    <a:srgbClr val="000000">
                      <a:alpha val="43137"/>
                    </a:srgbClr>
                  </a:outerShdw>
                </a:effectLst>
              </a:rPr>
              <a:t>водообеспечения</a:t>
            </a:r>
            <a:r>
              <a:rPr lang="ru-RU" sz="2400" b="1" dirty="0">
                <a:effectLst>
                  <a:outerShdw blurRad="38100" dist="38100" dir="2700000" algn="tl">
                    <a:srgbClr val="000000">
                      <a:alpha val="43137"/>
                    </a:srgbClr>
                  </a:outerShdw>
                </a:effectLst>
              </a:rPr>
              <a:t> при водоснабжении населения путем подвоза воды</a:t>
            </a:r>
          </a:p>
          <a:p>
            <a:pPr algn="just"/>
            <a:r>
              <a:rPr lang="ru-RU" sz="2400" b="1" dirty="0">
                <a:solidFill>
                  <a:srgbClr val="FFFF00"/>
                </a:solidFill>
                <a:effectLst>
                  <a:outerShdw blurRad="38100" dist="38100" dir="2700000" algn="tl">
                    <a:srgbClr val="000000">
                      <a:alpha val="43137"/>
                    </a:srgbClr>
                  </a:outerShdw>
                </a:effectLst>
              </a:rPr>
              <a:t>Приложение № 4: </a:t>
            </a:r>
            <a:r>
              <a:rPr lang="ru-RU" sz="2400" b="1" dirty="0">
                <a:effectLst>
                  <a:outerShdw blurRad="38100" dist="38100" dir="2700000" algn="tl">
                    <a:srgbClr val="000000">
                      <a:alpha val="43137"/>
                    </a:srgbClr>
                  </a:outerShdw>
                </a:effectLst>
              </a:rPr>
              <a:t>Перечень веществ, материалов, отходов и сточных вод, запрещенных к сбросу в централизованные системы водоотведения</a:t>
            </a:r>
          </a:p>
          <a:p>
            <a:pPr algn="just"/>
            <a:r>
              <a:rPr lang="ru-RU" sz="2400" b="1" dirty="0">
                <a:solidFill>
                  <a:srgbClr val="FFFF00"/>
                </a:solidFill>
                <a:effectLst>
                  <a:outerShdw blurRad="38100" dist="38100" dir="2700000" algn="tl">
                    <a:srgbClr val="000000">
                      <a:alpha val="43137"/>
                    </a:srgbClr>
                  </a:outerShdw>
                </a:effectLst>
              </a:rPr>
              <a:t>Приложение № 5: </a:t>
            </a:r>
            <a:r>
              <a:rPr lang="ru-RU" sz="2400" b="1" dirty="0">
                <a:effectLst>
                  <a:outerShdw blurRad="38100" dist="38100" dir="2700000" algn="tl">
                    <a:srgbClr val="000000">
                      <a:alpha val="43137"/>
                    </a:srgbClr>
                  </a:outerShdw>
                </a:effectLst>
              </a:rPr>
              <a:t>Перечень максимальных допустимых значений нормативных показателей общих свойств сточных вод и концентраций загрязняющих веществ в сточных водах, установленных в целях предотвращения негативного воздействия на работу ЦСВ</a:t>
            </a:r>
          </a:p>
          <a:p>
            <a:pPr algn="just"/>
            <a:endParaRPr lang="ru-RU" sz="2400" dirty="0"/>
          </a:p>
          <a:p>
            <a:pPr algn="just"/>
            <a:endParaRPr lang="ru-RU" sz="2400" dirty="0"/>
          </a:p>
          <a:p>
            <a:pPr algn="just"/>
            <a:endParaRPr lang="ru-RU" sz="23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403274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51"/>
            <a:ext cx="1897138"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Прямая соединительная линия 41"/>
          <p:cNvCxnSpPr/>
          <p:nvPr/>
        </p:nvCxnSpPr>
        <p:spPr>
          <a:xfrm>
            <a:off x="0" y="6021288"/>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4"/>
            <a:ext cx="91440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56068" y="1777284"/>
            <a:ext cx="6868732" cy="5016758"/>
          </a:xfrm>
          <a:prstGeom prst="rect">
            <a:avLst/>
          </a:prstGeom>
          <a:noFill/>
        </p:spPr>
        <p:txBody>
          <a:bodyPr wrap="square" rtlCol="0">
            <a:spAutoFit/>
          </a:bodyPr>
          <a:lstStyle/>
          <a:p>
            <a:pPr algn="ctr"/>
            <a:r>
              <a:rPr lang="ru-RU" sz="6600" b="1" dirty="0">
                <a:solidFill>
                  <a:schemeClr val="accent5">
                    <a:lumMod val="50000"/>
                  </a:schemeClr>
                </a:solidFill>
                <a:latin typeface="Tahoma" pitchFamily="34" charset="0"/>
                <a:ea typeface="Tahoma" pitchFamily="34" charset="0"/>
                <a:cs typeface="Tahoma" pitchFamily="34" charset="0"/>
              </a:rPr>
              <a:t>СПАСИБО ЗА ВНИМАНИЕ!</a:t>
            </a:r>
          </a:p>
          <a:p>
            <a:pPr algn="ctr"/>
            <a:endParaRPr lang="ru-RU" sz="1400" b="1" dirty="0">
              <a:solidFill>
                <a:schemeClr val="accent5">
                  <a:lumMod val="50000"/>
                </a:schemeClr>
              </a:solidFill>
              <a:ea typeface="Tahoma" pitchFamily="34" charset="0"/>
              <a:cs typeface="Tahoma" pitchFamily="34" charset="0"/>
            </a:endParaRPr>
          </a:p>
          <a:p>
            <a:pPr algn="ctr"/>
            <a:r>
              <a:rPr lang="ru-RU" b="1" dirty="0">
                <a:solidFill>
                  <a:schemeClr val="accent5">
                    <a:lumMod val="50000"/>
                  </a:schemeClr>
                </a:solidFill>
                <a:ea typeface="Tahoma" pitchFamily="34" charset="0"/>
                <a:cs typeface="Tahoma" pitchFamily="34" charset="0"/>
              </a:rPr>
              <a:t>АССОЦИАЦИЯ ЖКХ «Развитие»</a:t>
            </a:r>
          </a:p>
          <a:p>
            <a:pPr algn="ctr"/>
            <a:r>
              <a:rPr lang="ru-RU" b="1" dirty="0">
                <a:solidFill>
                  <a:schemeClr val="accent5">
                    <a:lumMod val="50000"/>
                  </a:schemeClr>
                </a:solidFill>
              </a:rPr>
              <a:t>Адрес: 119435, г. Москва, ул. Малая </a:t>
            </a:r>
            <a:r>
              <a:rPr lang="ru-RU" b="1" dirty="0" err="1">
                <a:solidFill>
                  <a:schemeClr val="accent5">
                    <a:lumMod val="50000"/>
                  </a:schemeClr>
                </a:solidFill>
              </a:rPr>
              <a:t>Пироговская</a:t>
            </a:r>
            <a:r>
              <a:rPr lang="ru-RU" b="1" dirty="0">
                <a:solidFill>
                  <a:schemeClr val="accent5">
                    <a:lumMod val="50000"/>
                  </a:schemeClr>
                </a:solidFill>
              </a:rPr>
              <a:t>, дом 13, строение 1, БЦ «П13», 4 этаж Тел.: +7 (499) 558-38-32</a:t>
            </a:r>
          </a:p>
          <a:p>
            <a:pPr algn="ctr"/>
            <a:r>
              <a:rPr lang="en-US" b="1" dirty="0">
                <a:solidFill>
                  <a:schemeClr val="accent5">
                    <a:lumMod val="50000"/>
                  </a:schemeClr>
                </a:solidFill>
              </a:rPr>
              <a:t>Budnitskiy_DM@mail.ru</a:t>
            </a:r>
          </a:p>
          <a:p>
            <a:pPr algn="ctr"/>
            <a:r>
              <a:rPr lang="en-US" b="1" dirty="0">
                <a:solidFill>
                  <a:schemeClr val="accent5">
                    <a:lumMod val="50000"/>
                  </a:schemeClr>
                </a:solidFill>
              </a:rPr>
              <a:t>+7 (968)923-61-10</a:t>
            </a:r>
            <a:endParaRPr lang="ru-RU" b="1" dirty="0">
              <a:solidFill>
                <a:schemeClr val="accent5">
                  <a:lumMod val="50000"/>
                </a:schemeClr>
              </a:solidFill>
            </a:endParaRPr>
          </a:p>
          <a:p>
            <a:pPr algn="ctr"/>
            <a:endParaRPr lang="ru-RU" b="1" dirty="0">
              <a:solidFill>
                <a:schemeClr val="accent5">
                  <a:lumMod val="50000"/>
                </a:schemeClr>
              </a:solidFill>
            </a:endParaRPr>
          </a:p>
          <a:p>
            <a:pPr algn="ctr"/>
            <a:endParaRPr lang="ru-RU" sz="6600" b="1" dirty="0">
              <a:solidFill>
                <a:schemeClr val="accent5">
                  <a:lumMod val="50000"/>
                </a:schemeClr>
              </a:solidFill>
            </a:endParaRPr>
          </a:p>
        </p:txBody>
      </p:sp>
    </p:spTree>
    <p:extLst>
      <p:ext uri="{BB962C8B-B14F-4D97-AF65-F5344CB8AC3E}">
        <p14:creationId xmlns:p14="http://schemas.microsoft.com/office/powerpoint/2010/main" val="329136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61" name="Прямоугольник 60"/>
          <p:cNvSpPr/>
          <p:nvPr/>
        </p:nvSpPr>
        <p:spPr>
          <a:xfrm>
            <a:off x="156034" y="942524"/>
            <a:ext cx="8664438" cy="565482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a:solidFill>
                  <a:srgbClr val="FFFF00"/>
                </a:solidFill>
              </a:rPr>
              <a:t> </a:t>
            </a:r>
          </a:p>
          <a:p>
            <a:pPr algn="just"/>
            <a:endParaRPr lang="ru-RU" sz="1850" b="1" u="sng" dirty="0">
              <a:solidFill>
                <a:srgbClr val="FFFF00"/>
              </a:solidFill>
              <a:effectLst>
                <a:outerShdw blurRad="38100" dist="38100" dir="2700000" algn="tl">
                  <a:srgbClr val="000000">
                    <a:alpha val="43137"/>
                  </a:srgbClr>
                </a:outerShdw>
              </a:effectLst>
            </a:endParaRPr>
          </a:p>
          <a:p>
            <a:pPr algn="ctr"/>
            <a:r>
              <a:rPr lang="ru-RU" sz="1850" b="1" u="sng" dirty="0">
                <a:solidFill>
                  <a:srgbClr val="FFFF00"/>
                </a:solidFill>
                <a:effectLst>
                  <a:outerShdw blurRad="38100" dist="38100" dir="2700000" algn="tl">
                    <a:srgbClr val="000000">
                      <a:alpha val="43137"/>
                    </a:srgbClr>
                  </a:outerShdw>
                </a:effectLst>
              </a:rPr>
              <a:t>Определения понятий «самовольное подключение»</a:t>
            </a:r>
          </a:p>
          <a:p>
            <a:pPr algn="ctr"/>
            <a:r>
              <a:rPr lang="ru-RU" sz="1850" b="1" u="sng" dirty="0">
                <a:solidFill>
                  <a:srgbClr val="FFFF00"/>
                </a:solidFill>
                <a:effectLst>
                  <a:outerShdw blurRad="38100" dist="38100" dir="2700000" algn="tl">
                    <a:srgbClr val="000000">
                      <a:alpha val="43137"/>
                    </a:srgbClr>
                  </a:outerShdw>
                </a:effectLst>
              </a:rPr>
              <a:t> и «самовольное пользование»:</a:t>
            </a:r>
            <a:endParaRPr lang="en-US" sz="1850" b="1" u="sng" dirty="0">
              <a:solidFill>
                <a:srgbClr val="FFFF00"/>
              </a:solidFill>
              <a:effectLst>
                <a:outerShdw blurRad="38100" dist="38100" dir="2700000" algn="tl">
                  <a:srgbClr val="000000">
                    <a:alpha val="43137"/>
                  </a:srgbClr>
                </a:outerShdw>
              </a:effectLst>
            </a:endParaRPr>
          </a:p>
          <a:p>
            <a:pPr algn="ctr"/>
            <a:endParaRPr lang="ru-RU" sz="1850" b="1" u="sng" dirty="0">
              <a:solidFill>
                <a:srgbClr val="FFFF00"/>
              </a:solidFill>
              <a:effectLst>
                <a:outerShdw blurRad="38100" dist="38100" dir="2700000" algn="tl">
                  <a:srgbClr val="000000">
                    <a:alpha val="43137"/>
                  </a:srgbClr>
                </a:outerShdw>
              </a:effectLst>
            </a:endParaRPr>
          </a:p>
          <a:p>
            <a:pPr algn="just"/>
            <a:r>
              <a:rPr lang="ru-RU" sz="1850" b="1" dirty="0">
                <a:solidFill>
                  <a:srgbClr val="FFFF00"/>
                </a:solidFill>
                <a:effectLst>
                  <a:outerShdw blurRad="38100" dist="38100" dir="2700000" algn="tl">
                    <a:srgbClr val="000000">
                      <a:alpha val="43137"/>
                    </a:srgbClr>
                  </a:outerShdw>
                </a:effectLst>
              </a:rPr>
              <a:t>1) "самовольное пользование централизованной системой холодного водоснабжения и (или) водоотведения" </a:t>
            </a:r>
            <a:r>
              <a:rPr lang="ru-RU" sz="1850" b="1" dirty="0">
                <a:effectLst>
                  <a:outerShdw blurRad="38100" dist="38100" dir="2700000" algn="tl">
                    <a:srgbClr val="000000">
                      <a:alpha val="43137"/>
                    </a:srgbClr>
                  </a:outerShdw>
                </a:effectLst>
              </a:rPr>
              <a:t>- пользование централизованной системой холодного водоснабжения и (или) централизованной системой водоотведения, либо при отсутствии договора холодного водоснабжения, договора водоотведения или единого договора холодного водоснабжения и водоотведения, либо при нарушении сохранности контрольных пломб на задвижках, пожарных гидрантах или обводных линиях, находящихся в границах эксплуатационной ответственности абонента (при отсутствии на них приборов учета), либо при врезке абонента в водопроводную сеть до установленного прибора учета;</a:t>
            </a:r>
          </a:p>
          <a:p>
            <a:pPr algn="just"/>
            <a:r>
              <a:rPr lang="ru-RU" sz="1850" b="1" dirty="0">
                <a:effectLst>
                  <a:outerShdw blurRad="38100" dist="38100" dir="2700000" algn="tl">
                    <a:srgbClr val="000000">
                      <a:alpha val="43137"/>
                    </a:srgbClr>
                  </a:outerShdw>
                </a:effectLst>
              </a:rPr>
              <a:t>2) </a:t>
            </a:r>
            <a:r>
              <a:rPr lang="ru-RU" sz="1850" b="1" dirty="0">
                <a:solidFill>
                  <a:srgbClr val="FFFF00"/>
                </a:solidFill>
                <a:effectLst>
                  <a:outerShdw blurRad="38100" dist="38100" dir="2700000" algn="tl">
                    <a:srgbClr val="000000">
                      <a:alpha val="43137"/>
                    </a:srgbClr>
                  </a:outerShdw>
                </a:effectLst>
              </a:rPr>
              <a:t>"самовольное подключение (технологическое присоединение) </a:t>
            </a:r>
            <a:br>
              <a:rPr lang="ru-RU" sz="1850" b="1" dirty="0">
                <a:solidFill>
                  <a:srgbClr val="FFFF00"/>
                </a:solidFill>
                <a:effectLst>
                  <a:outerShdw blurRad="38100" dist="38100" dir="2700000" algn="tl">
                    <a:srgbClr val="000000">
                      <a:alpha val="43137"/>
                    </a:srgbClr>
                  </a:outerShdw>
                </a:effectLst>
              </a:rPr>
            </a:br>
            <a:r>
              <a:rPr lang="ru-RU" sz="1850" b="1" dirty="0">
                <a:solidFill>
                  <a:srgbClr val="FFFF00"/>
                </a:solidFill>
                <a:effectLst>
                  <a:outerShdw blurRad="38100" dist="38100" dir="2700000" algn="tl">
                    <a:srgbClr val="000000">
                      <a:alpha val="43137"/>
                    </a:srgbClr>
                  </a:outerShdw>
                </a:effectLst>
              </a:rPr>
              <a:t>к централизованной системе холодного водоснабжения и (или) водоотведения" </a:t>
            </a:r>
            <a:r>
              <a:rPr lang="ru-RU" sz="1850" b="1" dirty="0">
                <a:effectLst>
                  <a:outerShdw blurRad="38100" dist="38100" dir="2700000" algn="tl">
                    <a:srgbClr val="000000">
                      <a:alpha val="43137"/>
                    </a:srgbClr>
                  </a:outerShdw>
                </a:effectLst>
              </a:rPr>
              <a:t>- присоединение к централизованной системе холодного водоснабжения и (или) централизованной системе водоотведения, произведенное при отсутствии договора о подключении (технологическом присоединении) к централизованной системе холодного водоснабжения и (или) водоотведения (далее - договор о подключении (технологическом присоединении)) или с нарушением его условий. </a:t>
            </a:r>
          </a:p>
          <a:p>
            <a:pPr algn="just"/>
            <a:endParaRPr lang="ru-RU" sz="2200" b="1" dirty="0">
              <a:solidFill>
                <a:srgbClr val="FFFF00"/>
              </a:solidFill>
            </a:endParaRPr>
          </a:p>
          <a:p>
            <a:pPr algn="just"/>
            <a:endParaRPr lang="ru-RU" sz="22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57882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400" b="1" dirty="0">
                <a:solidFill>
                  <a:srgbClr val="FFFF00"/>
                </a:solidFill>
              </a:rPr>
              <a:t> Аванс (предоплата) за водоснабжение и водоотведение:</a:t>
            </a:r>
            <a:r>
              <a:rPr lang="ru-RU" sz="2400" b="1" dirty="0">
                <a:solidFill>
                  <a:srgbClr val="FF0000"/>
                </a:solidFill>
              </a:rPr>
              <a:t> </a:t>
            </a:r>
            <a:r>
              <a:rPr lang="ru-RU" sz="2400" b="1" dirty="0">
                <a:solidFill>
                  <a:schemeClr val="bg1"/>
                </a:solidFill>
              </a:rPr>
              <a:t>50 % до 18 числа текущего месяца (бюджетники – 30%), остальное – до 10 числа следующего месяца</a:t>
            </a:r>
          </a:p>
          <a:p>
            <a:pPr algn="just"/>
            <a:r>
              <a:rPr lang="ru-RU" sz="2400" b="1" dirty="0">
                <a:solidFill>
                  <a:srgbClr val="FF0000"/>
                </a:solidFill>
              </a:rPr>
              <a:t> </a:t>
            </a:r>
            <a:r>
              <a:rPr lang="ru-RU" sz="2400" b="1" dirty="0">
                <a:solidFill>
                  <a:srgbClr val="FFFF00"/>
                </a:solidFill>
              </a:rPr>
              <a:t>Баланс водопотребления и водоотведения, в том числе с распределением по выпускам при условии:</a:t>
            </a:r>
          </a:p>
          <a:p>
            <a:pPr algn="just">
              <a:spcBef>
                <a:spcPts val="0"/>
              </a:spcBef>
            </a:pPr>
            <a:r>
              <a:rPr lang="ru-RU" sz="2400" b="1" dirty="0">
                <a:solidFill>
                  <a:schemeClr val="tx2">
                    <a:lumMod val="75000"/>
                  </a:schemeClr>
                </a:solidFill>
              </a:rPr>
              <a:t>   </a:t>
            </a:r>
            <a:r>
              <a:rPr lang="ru-RU" sz="2400" b="1" dirty="0">
                <a:solidFill>
                  <a:schemeClr val="bg1"/>
                </a:solidFill>
              </a:rPr>
              <a:t>установление абонентом совместно с организацией ВКХ факта отсутствия технической возможности установки прибора учета сточных вод, либо отсутствие обязанности абонента по установке прибора учета сточных вод;</a:t>
            </a:r>
          </a:p>
          <a:p>
            <a:pPr algn="just">
              <a:spcBef>
                <a:spcPts val="0"/>
              </a:spcBef>
            </a:pPr>
            <a:r>
              <a:rPr lang="ru-RU" sz="2400" b="1" dirty="0">
                <a:solidFill>
                  <a:schemeClr val="bg1"/>
                </a:solidFill>
              </a:rPr>
              <a:t>   использование абонентом воды в составе выпускаемой продукции, производстве тепловой энергии </a:t>
            </a:r>
            <a:r>
              <a:rPr lang="ru-RU" sz="2400" b="1" u="sng" dirty="0">
                <a:solidFill>
                  <a:schemeClr val="bg1"/>
                </a:solidFill>
              </a:rPr>
              <a:t>или</a:t>
            </a:r>
            <a:r>
              <a:rPr lang="ru-RU" sz="2400" b="1" dirty="0">
                <a:solidFill>
                  <a:schemeClr val="bg1"/>
                </a:solidFill>
              </a:rPr>
              <a:t> наличие у абонента самостоятельных выпусков в водные объекты </a:t>
            </a:r>
            <a:r>
              <a:rPr lang="ru-RU" sz="2400" b="1" u="sng" dirty="0">
                <a:solidFill>
                  <a:schemeClr val="bg1"/>
                </a:solidFill>
              </a:rPr>
              <a:t>или</a:t>
            </a:r>
            <a:r>
              <a:rPr lang="ru-RU" sz="2400" b="1" dirty="0">
                <a:solidFill>
                  <a:schemeClr val="bg1"/>
                </a:solidFill>
              </a:rPr>
              <a:t> наличие у абонента нескольких канализационных выпусков в централизованную систему водоотведения.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212416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a:solidFill>
                  <a:srgbClr val="FFFF00"/>
                </a:solidFill>
              </a:rPr>
              <a:t> </a:t>
            </a:r>
            <a:r>
              <a:rPr lang="ru-RU" b="1" dirty="0">
                <a:solidFill>
                  <a:srgbClr val="002060"/>
                </a:solidFill>
              </a:rPr>
              <a:t> </a:t>
            </a:r>
            <a:r>
              <a:rPr lang="ru-RU" sz="2000" b="1" dirty="0"/>
              <a:t>114. Организация, осуществляющая водоотведение или очистку сточных вод, и абонент вправе заключить договор водоотведения (единый договор холодного водоснабжения и водоотведения), предусматривающий прием сточных вод </a:t>
            </a:r>
            <a:r>
              <a:rPr lang="ru-RU" sz="2000" b="1" dirty="0">
                <a:solidFill>
                  <a:srgbClr val="FFFF00"/>
                </a:solidFill>
                <a:effectLst>
                  <a:outerShdw blurRad="38100" dist="38100" dir="2700000" algn="tl">
                    <a:srgbClr val="000000">
                      <a:alpha val="43137"/>
                    </a:srgbClr>
                  </a:outerShdw>
                </a:effectLst>
              </a:rPr>
              <a:t>с превышением максимальных допустимых значений показателей и концентраций</a:t>
            </a:r>
            <a:r>
              <a:rPr lang="ru-RU" sz="2000" b="1" dirty="0"/>
              <a:t> по показателям, относящимся к технологическим показателям работы очистных сооружений, определенным в соответствии с проектной и (или) технической документацией таких очистных сооружений, при условии, что согласно результатам технического обследования очистные сооружения могут быть дополнительно нагружены без ухудшения качества очистки сточных вод и эффективности обработки осадка сточных вод и с сохранением существующей возможности утилизации осадка сточных вод (</a:t>
            </a:r>
            <a:r>
              <a:rPr lang="ru-RU" sz="2000" b="1" dirty="0">
                <a:solidFill>
                  <a:srgbClr val="FFFF00"/>
                </a:solidFill>
              </a:rPr>
              <a:t>за исключением </a:t>
            </a:r>
            <a:r>
              <a:rPr lang="ru-RU" sz="2000" b="1" dirty="0"/>
              <a:t>веществ, материалов, отходов и сточных вод, запрещенных к сбросу, а также </a:t>
            </a:r>
            <a:r>
              <a:rPr lang="ru-RU" sz="2000" b="1" dirty="0">
                <a:solidFill>
                  <a:srgbClr val="FFFF00"/>
                </a:solidFill>
              </a:rPr>
              <a:t>максимальных допустимых значений показателей и концентраций</a:t>
            </a:r>
            <a:r>
              <a:rPr lang="ru-RU" sz="2000" b="1" dirty="0"/>
              <a:t>). </a:t>
            </a:r>
          </a:p>
          <a:p>
            <a:pPr algn="just"/>
            <a:r>
              <a:rPr lang="ru-RU" sz="2000" b="1" dirty="0"/>
              <a:t>      </a:t>
            </a:r>
            <a:r>
              <a:rPr lang="ru-RU" sz="2000" b="1" dirty="0">
                <a:solidFill>
                  <a:srgbClr val="FFFF00"/>
                </a:solidFill>
              </a:rPr>
              <a:t>Размер платы за негативное воздействие на работу централизованной системы водоотведения, уплачиваемой абонентом в указанном случае, определяется соглашением сторон.</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133791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2" name="Прямоугольник 1"/>
          <p:cNvSpPr/>
          <p:nvPr/>
        </p:nvSpPr>
        <p:spPr>
          <a:xfrm>
            <a:off x="1907704" y="142661"/>
            <a:ext cx="7056784" cy="1015663"/>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a:p>
            <a:pPr algn="ct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a:solidFill>
                  <a:srgbClr val="FFFF00"/>
                </a:solidFill>
              </a:rPr>
              <a:t> </a:t>
            </a:r>
            <a:r>
              <a:rPr lang="ru-RU" b="1" dirty="0">
                <a:solidFill>
                  <a:srgbClr val="002060"/>
                </a:solidFill>
              </a:rPr>
              <a:t> </a:t>
            </a:r>
          </a:p>
          <a:p>
            <a:pPr algn="just"/>
            <a:r>
              <a:rPr lang="ru-RU" sz="2400" b="1" dirty="0">
                <a:solidFill>
                  <a:srgbClr val="002060"/>
                </a:solidFill>
              </a:rPr>
              <a:t>     </a:t>
            </a:r>
            <a:r>
              <a:rPr lang="ru-RU" sz="2450" b="1" dirty="0"/>
              <a:t>115. Абоненты, допустившие </a:t>
            </a:r>
            <a:r>
              <a:rPr lang="ru-RU" sz="2450" b="1" u="sng" dirty="0"/>
              <a:t>неоднократное</a:t>
            </a:r>
            <a:r>
              <a:rPr lang="ru-RU" sz="2450" b="1" dirty="0"/>
              <a:t> (2 и более раза в течение календарного года) нарушение требований, предусмотренных подпунктом "а" </a:t>
            </a:r>
            <a:r>
              <a:rPr lang="ru-RU" sz="2450" b="1" dirty="0">
                <a:solidFill>
                  <a:schemeClr val="bg1"/>
                </a:solidFill>
              </a:rPr>
              <a:t>пункта 113 </a:t>
            </a:r>
            <a:r>
              <a:rPr lang="ru-RU" sz="2450" b="1" dirty="0"/>
              <a:t>настоящих Правил (</a:t>
            </a:r>
            <a:r>
              <a:rPr lang="ru-RU" sz="2450" b="1" u="sng" dirty="0"/>
              <a:t>запрещенный сброс</a:t>
            </a:r>
            <a:r>
              <a:rPr lang="ru-RU" sz="2450" b="1" dirty="0"/>
              <a:t>), или </a:t>
            </a:r>
            <a:r>
              <a:rPr lang="ru-RU" sz="2450" b="1" u="sng" dirty="0"/>
              <a:t>неоднократное грубое </a:t>
            </a:r>
            <a:r>
              <a:rPr lang="ru-RU" sz="2450" b="1" u="sng" dirty="0">
                <a:effectLst>
                  <a:outerShdw blurRad="38100" dist="38100" dir="2700000" algn="tl">
                    <a:srgbClr val="000000">
                      <a:alpha val="43137"/>
                    </a:srgbClr>
                  </a:outerShdw>
                </a:effectLst>
              </a:rPr>
              <a:t>превышение максимальных допустимых значений показателей и концентраций</a:t>
            </a:r>
            <a:r>
              <a:rPr lang="ru-RU" sz="2450" b="1" dirty="0"/>
              <a:t>, а также указавшие в декларации фактические концентрации загрязняющих веществ в сточных водах или фактические показатели свойств сточных вод с грубым превышением максимальных допустимых значений показателей и концентраций, в целях обеспечения соблюдения требований, предусмотренных пунктом 113 настоящих Правил, обязаны утвердить </a:t>
            </a:r>
            <a:r>
              <a:rPr lang="ru-RU" sz="2450" b="1" dirty="0">
                <a:solidFill>
                  <a:srgbClr val="FFFF00"/>
                </a:solidFill>
                <a:effectLst>
                  <a:outerShdw blurRad="38100" dist="38100" dir="2700000" algn="tl">
                    <a:srgbClr val="000000">
                      <a:alpha val="43137"/>
                    </a:srgbClr>
                  </a:outerShdw>
                </a:effectLst>
              </a:rPr>
              <a:t>план по соблюдению требований к составу и свойствам сточных вод</a:t>
            </a:r>
            <a:r>
              <a:rPr lang="ru-RU" sz="2450" b="1" dirty="0"/>
              <a:t> по согласованию с организацией ВКХ. </a:t>
            </a:r>
            <a:endParaRPr lang="ru-RU" sz="245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223754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2" name="Прямоугольник 1"/>
          <p:cNvSpPr/>
          <p:nvPr/>
        </p:nvSpPr>
        <p:spPr>
          <a:xfrm>
            <a:off x="1907704" y="142661"/>
            <a:ext cx="7056784" cy="1015663"/>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a:p>
            <a:pPr algn="ct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950" b="1" dirty="0">
                <a:solidFill>
                  <a:srgbClr val="FFFF00"/>
                </a:solidFill>
                <a:effectLst>
                  <a:outerShdw blurRad="38100" dist="38100" dir="2700000" algn="tl">
                    <a:srgbClr val="000000">
                      <a:alpha val="43137"/>
                    </a:srgbClr>
                  </a:outerShdw>
                </a:effectLst>
              </a:rPr>
              <a:t> </a:t>
            </a:r>
            <a:r>
              <a:rPr lang="ru-RU" sz="1950" b="1" dirty="0">
                <a:solidFill>
                  <a:srgbClr val="002060"/>
                </a:solidFill>
                <a:effectLst>
                  <a:outerShdw blurRad="38100" dist="38100" dir="2700000" algn="tl">
                    <a:srgbClr val="000000">
                      <a:alpha val="43137"/>
                    </a:srgbClr>
                  </a:outerShdw>
                </a:effectLst>
              </a:rPr>
              <a:t> </a:t>
            </a:r>
            <a:r>
              <a:rPr lang="ru-RU" sz="195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116. </a:t>
            </a:r>
            <a:r>
              <a:rPr lang="ru-RU" sz="2000" b="1" dirty="0">
                <a:solidFill>
                  <a:srgbClr val="FFFF00"/>
                </a:solidFill>
                <a:effectLst>
                  <a:outerShdw blurRad="38100" dist="38100" dir="2700000" algn="tl">
                    <a:srgbClr val="000000">
                      <a:alpha val="43137"/>
                    </a:srgbClr>
                  </a:outerShdw>
                </a:effectLst>
              </a:rPr>
              <a:t>План по соблюдению требований к составу и свойствам сточных вод </a:t>
            </a:r>
            <a:r>
              <a:rPr lang="ru-RU" sz="2000" b="1" dirty="0">
                <a:effectLst>
                  <a:outerShdw blurRad="38100" dist="38100" dir="2700000" algn="tl">
                    <a:srgbClr val="000000">
                      <a:alpha val="43137"/>
                    </a:srgbClr>
                  </a:outerShdw>
                </a:effectLst>
              </a:rPr>
              <a:t>должен предусматривать реализацию мероприятий, обеспечивающих предотвращение нарушений абонентом требований к составу и свойствам сточных вод, отводимых в централизованные системы водоотведения, устанавливаемых в целях предотвращения негативного воздействия на работу объектов централизованной системы водоотведения, посредством реализации </a:t>
            </a:r>
            <a:r>
              <a:rPr lang="ru-RU" sz="2000" b="1" dirty="0">
                <a:solidFill>
                  <a:srgbClr val="FFFF00"/>
                </a:solidFill>
                <a:effectLst>
                  <a:outerShdw blurRad="38100" dist="38100" dir="2700000" algn="tl">
                    <a:srgbClr val="000000">
                      <a:alpha val="43137"/>
                    </a:srgbClr>
                  </a:outerShdw>
                </a:effectLst>
              </a:rPr>
              <a:t>одного или нескольких мероприятий</a:t>
            </a:r>
            <a:r>
              <a:rPr lang="ru-RU" sz="2000" b="1" dirty="0">
                <a:effectLst>
                  <a:outerShdw blurRad="38100" dist="38100" dir="2700000" algn="tl">
                    <a:srgbClr val="000000">
                      <a:alpha val="43137"/>
                    </a:srgbClr>
                  </a:outerShdw>
                </a:effectLst>
              </a:rPr>
              <a:t>:</a:t>
            </a:r>
          </a:p>
          <a:p>
            <a:pPr algn="just"/>
            <a:r>
              <a:rPr lang="ru-RU" sz="2000" b="1" dirty="0">
                <a:effectLst>
                  <a:outerShdw blurRad="38100" dist="38100" dir="2700000" algn="tl">
                    <a:srgbClr val="000000">
                      <a:alpha val="43137"/>
                    </a:srgbClr>
                  </a:outerShdw>
                </a:effectLst>
              </a:rPr>
              <a:t>а) строительство или модернизация локальных очистных сооружений, а также очистка сточных вод абонента с использованием локальных очистных сооружений, принадлежащих третьим лицам;</a:t>
            </a:r>
          </a:p>
          <a:p>
            <a:pPr algn="just"/>
            <a:r>
              <a:rPr lang="ru-RU" sz="2000" b="1" dirty="0">
                <a:effectLst>
                  <a:outerShdw blurRad="38100" dist="38100" dir="2700000" algn="tl">
                    <a:srgbClr val="000000">
                      <a:alpha val="43137"/>
                    </a:srgbClr>
                  </a:outerShdw>
                </a:effectLst>
              </a:rPr>
              <a:t>б) создание систем оборотного водоснабжения; </a:t>
            </a:r>
          </a:p>
          <a:p>
            <a:pPr algn="just"/>
            <a:r>
              <a:rPr lang="ru-RU" sz="2000" b="1" dirty="0">
                <a:effectLst>
                  <a:outerShdw blurRad="38100" dist="38100" dir="2700000" algn="tl">
                    <a:srgbClr val="000000">
                      <a:alpha val="43137"/>
                    </a:srgbClr>
                  </a:outerShdw>
                </a:effectLst>
              </a:rPr>
              <a:t>в) внедрение технологий производства продукции (товаров), оказание услуг, проведение работ, обеспечивающих снижение содержания загрязняющих веществ в составе сточных вод;</a:t>
            </a:r>
          </a:p>
          <a:p>
            <a:pPr algn="just"/>
            <a:r>
              <a:rPr lang="ru-RU" sz="2000" b="1" dirty="0">
                <a:effectLst>
                  <a:outerShdw blurRad="38100" dist="38100" dir="2700000" algn="tl">
                    <a:srgbClr val="000000">
                      <a:alpha val="43137"/>
                    </a:srgbClr>
                  </a:outerShdw>
                </a:effectLst>
              </a:rPr>
              <a:t>г) передача сточных вод для очистки специализированным организациям по договору на очистку сточных вод;</a:t>
            </a:r>
          </a:p>
          <a:p>
            <a:pPr algn="just"/>
            <a:r>
              <a:rPr lang="ru-RU" sz="2000" b="1" dirty="0">
                <a:effectLst>
                  <a:outerShdw blurRad="38100" dist="38100" dir="2700000" algn="tl">
                    <a:srgbClr val="000000">
                      <a:alpha val="43137"/>
                    </a:srgbClr>
                  </a:outerShdw>
                </a:effectLst>
              </a:rPr>
              <a:t>д) заключения договора, предусмотренного пунктом 114 Правил.</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411451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300" b="1" dirty="0">
                <a:solidFill>
                  <a:srgbClr val="FFFF00"/>
                </a:solidFill>
              </a:rPr>
              <a:t> </a:t>
            </a:r>
            <a:r>
              <a:rPr lang="ru-RU" sz="2300" b="1" dirty="0">
                <a:solidFill>
                  <a:srgbClr val="002060"/>
                </a:solidFill>
              </a:rPr>
              <a:t> </a:t>
            </a:r>
            <a:r>
              <a:rPr lang="ru-RU" sz="2300" dirty="0"/>
              <a:t> </a:t>
            </a:r>
          </a:p>
          <a:p>
            <a:pPr algn="just"/>
            <a:r>
              <a:rPr lang="ru-RU" sz="2300" b="1" dirty="0">
                <a:solidFill>
                  <a:schemeClr val="bg1"/>
                </a:solidFill>
              </a:rPr>
              <a:t>   Абоненты обязаны утвердить план по </a:t>
            </a:r>
            <a:r>
              <a:rPr lang="ru-RU" sz="2300" b="1" dirty="0">
                <a:solidFill>
                  <a:schemeClr val="bg1"/>
                </a:solidFill>
                <a:effectLst>
                  <a:outerShdw blurRad="38100" dist="38100" dir="2700000" algn="tl">
                    <a:srgbClr val="000000">
                      <a:alpha val="43137"/>
                    </a:srgbClr>
                  </a:outerShdw>
                </a:effectLst>
              </a:rPr>
              <a:t>соблюдению требований к составу и свойствам сточных вод</a:t>
            </a:r>
            <a:r>
              <a:rPr lang="ru-RU" sz="2300" b="1" dirty="0">
                <a:solidFill>
                  <a:schemeClr val="bg1"/>
                </a:solidFill>
              </a:rPr>
              <a:t> </a:t>
            </a:r>
            <a:r>
              <a:rPr lang="ru-RU" sz="2300" b="1" dirty="0">
                <a:solidFill>
                  <a:srgbClr val="FFFF00"/>
                </a:solidFill>
              </a:rPr>
              <a:t>до 1 января 2019 года, </a:t>
            </a:r>
            <a:r>
              <a:rPr lang="ru-RU" sz="2300" b="1" dirty="0"/>
              <a:t>если уведомления о нарушении получены абонентом после указанной даты, - в течение 90 календарных дней со дня получения абонентом такого уведомления</a:t>
            </a:r>
            <a:r>
              <a:rPr lang="ru-RU" sz="2300" b="1" dirty="0">
                <a:solidFill>
                  <a:schemeClr val="bg1"/>
                </a:solidFill>
              </a:rPr>
              <a:t>. </a:t>
            </a:r>
          </a:p>
          <a:p>
            <a:pPr algn="just"/>
            <a:r>
              <a:rPr lang="ru-RU" sz="2300" b="1" dirty="0">
                <a:solidFill>
                  <a:schemeClr val="bg1"/>
                </a:solidFill>
              </a:rPr>
              <a:t>   В случае, если абоненты не утвердили план по </a:t>
            </a:r>
            <a:r>
              <a:rPr lang="ru-RU" sz="2300" b="1" dirty="0">
                <a:solidFill>
                  <a:schemeClr val="bg1"/>
                </a:solidFill>
                <a:effectLst>
                  <a:outerShdw blurRad="38100" dist="38100" dir="2700000" algn="tl">
                    <a:srgbClr val="000000">
                      <a:alpha val="43137"/>
                    </a:srgbClr>
                  </a:outerShdw>
                </a:effectLst>
              </a:rPr>
              <a:t>соблюдению требований к составу и свойствам сточных вод</a:t>
            </a:r>
            <a:r>
              <a:rPr lang="ru-RU" sz="2300" b="1" dirty="0">
                <a:solidFill>
                  <a:schemeClr val="bg1"/>
                </a:solidFill>
              </a:rPr>
              <a:t> до 1 января 2019 года, а также в случае невыполнения такими абонентами мероприятий утвержденного плана в предусмотренные планом сроки, начиная с  1 января 2019 года и до даты устранения нарушений, предусмотренных настоящим пунктом, к плате таких абонентов за негативное воздействие на работу централизованной системы водоотведения, рассчитанной в соответствии с настоящими Правилами, дополнительно применяется </a:t>
            </a:r>
            <a:r>
              <a:rPr lang="ru-RU" sz="2300" b="1" u="sng" dirty="0">
                <a:solidFill>
                  <a:srgbClr val="FFFF00"/>
                </a:solidFill>
              </a:rPr>
              <a:t>коэффициент 2</a:t>
            </a:r>
            <a:r>
              <a:rPr lang="ru-RU" sz="2300" b="1" dirty="0">
                <a:solidFill>
                  <a:schemeClr val="bg1"/>
                </a:solidFill>
              </a:rPr>
              <a:t>. </a:t>
            </a:r>
          </a:p>
          <a:p>
            <a:pPr algn="just"/>
            <a:endParaRPr lang="ru-RU" sz="2400" dirty="0"/>
          </a:p>
          <a:p>
            <a:pPr algn="just"/>
            <a:r>
              <a:rPr lang="ru-RU" sz="2600" b="1" dirty="0">
                <a:solidFill>
                  <a:schemeClr val="bg1"/>
                </a:solidFill>
              </a:rPr>
              <a:t>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117443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a:solidFill>
                  <a:srgbClr val="FFFF00"/>
                </a:solidFill>
              </a:rPr>
              <a:t>  </a:t>
            </a:r>
            <a:r>
              <a:rPr lang="ru-RU" sz="2600" b="1" dirty="0"/>
              <a:t>В случае если организация, осуществляющая водоотведение или очистку сточных вод, принимает сточные воды от другой организации, осуществляющей водоотведение, значение </a:t>
            </a:r>
            <a:r>
              <a:rPr lang="ru-RU" sz="2600" b="1" dirty="0" err="1"/>
              <a:t>Q</a:t>
            </a:r>
            <a:r>
              <a:rPr lang="ru-RU" sz="2600" b="1" baseline="-25000" dirty="0" err="1"/>
              <a:t>пр</a:t>
            </a:r>
            <a:r>
              <a:rPr lang="ru-RU" sz="2600" b="1" dirty="0"/>
              <a:t> такой организации </a:t>
            </a:r>
            <a:r>
              <a:rPr lang="ru-RU" sz="2600" b="1" dirty="0">
                <a:solidFill>
                  <a:srgbClr val="FFFF00"/>
                </a:solidFill>
              </a:rPr>
              <a:t>уменьшается на объем хозяйственно-бытовых сточных вод</a:t>
            </a:r>
            <a:r>
              <a:rPr lang="ru-RU" sz="2600" b="1" dirty="0"/>
              <a:t>, отведенных в ее канализационные сети товариществами собственников жилья, жилищно-строительными, жилищными и иными специализированными потребительскими кооперативами, управляющими организациями, осуществляющими деятельность по управлению многоквартирными домами, собственниками и (или) пользователями жилых помещений в многоквартирных домах или жилых </a:t>
            </a:r>
            <a:r>
              <a:rPr lang="ru-RU" sz="2600" b="1" dirty="0" err="1"/>
              <a:t>домов</a:t>
            </a:r>
            <a:r>
              <a:rPr lang="ru-RU" sz="2600" b="1" dirty="0" err="1">
                <a:solidFill>
                  <a:schemeClr val="accent1">
                    <a:lumMod val="75000"/>
                  </a:schemeClr>
                </a:solidFill>
              </a:rPr>
              <a:t>или</a:t>
            </a:r>
            <a:r>
              <a:rPr lang="ru-RU" sz="2600" b="1" dirty="0">
                <a:solidFill>
                  <a:schemeClr val="accent1">
                    <a:lumMod val="75000"/>
                  </a:schemeClr>
                </a:solidFill>
              </a:rPr>
              <a:t> </a:t>
            </a:r>
            <a:r>
              <a:rPr lang="ru-RU" b="1" dirty="0">
                <a:solidFill>
                  <a:schemeClr val="accent1">
                    <a:lumMod val="75000"/>
                  </a:schemeClr>
                </a:solidFill>
              </a:rPr>
              <a:t>жилых домов.</a:t>
            </a:r>
            <a:endParaRPr lang="ru-RU" sz="26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spTree>
    <p:extLst>
      <p:ext uri="{BB962C8B-B14F-4D97-AF65-F5344CB8AC3E}">
        <p14:creationId xmlns:p14="http://schemas.microsoft.com/office/powerpoint/2010/main" val="59571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ВОДОСНАБЖЕНИЯ И ВОДООТВЕДЕНИЯ (ПП РФ от 29.07.2013 № 644)</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000" b="1" u="sng" dirty="0">
                <a:solidFill>
                  <a:srgbClr val="FFFF00"/>
                </a:solidFill>
              </a:rPr>
              <a:t>ДЕЙСТВУЮЩАЯ ФОРМУЛА:</a:t>
            </a:r>
          </a:p>
          <a:p>
            <a:endParaRPr lang="ru-RU" b="1" u="sng" dirty="0">
              <a:solidFill>
                <a:srgbClr val="FFFF00"/>
              </a:solidFill>
            </a:endParaRPr>
          </a:p>
          <a:p>
            <a:endParaRPr lang="ru-RU" b="1" u="sng" dirty="0">
              <a:solidFill>
                <a:srgbClr val="FFFF00"/>
              </a:solidFill>
            </a:endParaRPr>
          </a:p>
          <a:p>
            <a:endParaRPr lang="ru-RU" b="1" u="sng" dirty="0">
              <a:solidFill>
                <a:schemeClr val="bg1"/>
              </a:solidFill>
            </a:endParaRPr>
          </a:p>
          <a:p>
            <a:endParaRPr lang="ru-RU" b="1" u="sng" dirty="0">
              <a:solidFill>
                <a:schemeClr val="bg1"/>
              </a:solidFill>
            </a:endParaRPr>
          </a:p>
          <a:p>
            <a:endParaRPr lang="ru-RU" b="1" u="sng" dirty="0">
              <a:solidFill>
                <a:schemeClr val="bg1"/>
              </a:solidFill>
            </a:endParaRPr>
          </a:p>
          <a:p>
            <a:endParaRPr lang="ru-RU" b="1" u="sng" dirty="0">
              <a:solidFill>
                <a:schemeClr val="bg1"/>
              </a:solidFill>
            </a:endParaRPr>
          </a:p>
          <a:p>
            <a:endParaRPr lang="ru-RU" b="1" u="sng" dirty="0">
              <a:solidFill>
                <a:schemeClr val="bg1"/>
              </a:solidFill>
            </a:endParaRPr>
          </a:p>
          <a:p>
            <a:endParaRPr lang="ru-RU" dirty="0">
              <a:solidFill>
                <a:schemeClr val="bg1"/>
              </a:solidFill>
            </a:endParaRPr>
          </a:p>
          <a:p>
            <a:endParaRPr lang="ru-RU" dirty="0">
              <a:solidFill>
                <a:schemeClr val="bg1"/>
              </a:solidFill>
            </a:endParaRPr>
          </a:p>
          <a:p>
            <a:endParaRPr lang="ru-RU" dirty="0">
              <a:solidFill>
                <a:schemeClr val="bg1"/>
              </a:solidFill>
            </a:endParaRPr>
          </a:p>
          <a:p>
            <a:r>
              <a:rPr lang="ru-RU" sz="2400" b="1" u="sng" dirty="0">
                <a:solidFill>
                  <a:srgbClr val="FFFF00"/>
                </a:solidFill>
              </a:rPr>
              <a:t>ПРЕДЛАГАЕМАЯ ПРОЕКТОМ ФОРМУЛА:</a:t>
            </a:r>
          </a:p>
          <a:p>
            <a:endParaRPr lang="ru-RU" sz="2400" b="1" u="sng" dirty="0">
              <a:solidFill>
                <a:srgbClr val="FFFF00"/>
              </a:solidFill>
            </a:endParaRPr>
          </a:p>
          <a:p>
            <a:r>
              <a:rPr lang="ru-RU" sz="2800" b="1" dirty="0">
                <a:solidFill>
                  <a:schemeClr val="bg1"/>
                </a:solidFill>
              </a:rPr>
              <a:t>П = (Макс(К</a:t>
            </a:r>
            <a:r>
              <a:rPr lang="en-US" sz="2800" b="1" dirty="0" err="1">
                <a:solidFill>
                  <a:schemeClr val="bg1"/>
                </a:solidFill>
              </a:rPr>
              <a:t>i</a:t>
            </a:r>
            <a:r>
              <a:rPr lang="ru-RU" sz="2800" b="1" baseline="-25000" dirty="0">
                <a:solidFill>
                  <a:schemeClr val="bg1"/>
                </a:solidFill>
              </a:rPr>
              <a:t>1</a:t>
            </a:r>
            <a:r>
              <a:rPr lang="ru-RU" sz="2800" b="1" dirty="0">
                <a:solidFill>
                  <a:schemeClr val="bg1"/>
                </a:solidFill>
              </a:rPr>
              <a:t>) + Сумм(К</a:t>
            </a:r>
            <a:r>
              <a:rPr lang="en-US" sz="2800" b="1" dirty="0" err="1">
                <a:solidFill>
                  <a:schemeClr val="bg1"/>
                </a:solidFill>
              </a:rPr>
              <a:t>i</a:t>
            </a:r>
            <a:r>
              <a:rPr lang="ru-RU" sz="2800" b="1" baseline="-25000" dirty="0">
                <a:solidFill>
                  <a:schemeClr val="bg1"/>
                </a:solidFill>
              </a:rPr>
              <a:t>2</a:t>
            </a:r>
            <a:r>
              <a:rPr lang="ru-RU" sz="2800" b="1" dirty="0">
                <a:solidFill>
                  <a:schemeClr val="bg1"/>
                </a:solidFill>
              </a:rPr>
              <a:t>) + Макс(К</a:t>
            </a:r>
            <a:r>
              <a:rPr lang="en-US" sz="2800" b="1" dirty="0" err="1">
                <a:solidFill>
                  <a:schemeClr val="bg1"/>
                </a:solidFill>
              </a:rPr>
              <a:t>i</a:t>
            </a:r>
            <a:r>
              <a:rPr lang="ru-RU" sz="2800" b="1" baseline="-25000" dirty="0">
                <a:solidFill>
                  <a:schemeClr val="bg1"/>
                </a:solidFill>
              </a:rPr>
              <a:t>3</a:t>
            </a:r>
            <a:r>
              <a:rPr lang="ru-RU" sz="2800" b="1" dirty="0">
                <a:solidFill>
                  <a:schemeClr val="bg1"/>
                </a:solidFill>
              </a:rPr>
              <a:t>) + Сумм(К</a:t>
            </a:r>
            <a:r>
              <a:rPr lang="en-US" sz="2800" b="1" dirty="0" err="1">
                <a:solidFill>
                  <a:schemeClr val="bg1"/>
                </a:solidFill>
              </a:rPr>
              <a:t>i</a:t>
            </a:r>
            <a:r>
              <a:rPr lang="ru-RU" sz="2800" b="1" baseline="-25000" dirty="0">
                <a:solidFill>
                  <a:schemeClr val="bg1"/>
                </a:solidFill>
              </a:rPr>
              <a:t>4</a:t>
            </a:r>
            <a:r>
              <a:rPr lang="ru-RU" sz="2800" b="1" dirty="0">
                <a:solidFill>
                  <a:schemeClr val="bg1"/>
                </a:solidFill>
              </a:rPr>
              <a:t>) + К</a:t>
            </a:r>
            <a:r>
              <a:rPr lang="en-US" sz="2800" b="1" dirty="0" err="1">
                <a:solidFill>
                  <a:schemeClr val="bg1"/>
                </a:solidFill>
              </a:rPr>
              <a:t>i</a:t>
            </a:r>
            <a:r>
              <a:rPr lang="ru-RU" sz="2800" b="1" baseline="-25000" dirty="0">
                <a:solidFill>
                  <a:schemeClr val="bg1"/>
                </a:solidFill>
              </a:rPr>
              <a:t>рН </a:t>
            </a:r>
            <a:r>
              <a:rPr lang="ru-RU" sz="2800" b="1" dirty="0">
                <a:solidFill>
                  <a:schemeClr val="bg1"/>
                </a:solidFill>
              </a:rPr>
              <a:t>+ К</a:t>
            </a:r>
            <a:r>
              <a:rPr lang="en-US" sz="2800" b="1" dirty="0" err="1">
                <a:solidFill>
                  <a:schemeClr val="bg1"/>
                </a:solidFill>
              </a:rPr>
              <a:t>i</a:t>
            </a:r>
            <a:r>
              <a:rPr lang="ru-RU" sz="2800" b="1" baseline="-25000" dirty="0">
                <a:solidFill>
                  <a:schemeClr val="bg1"/>
                </a:solidFill>
              </a:rPr>
              <a:t>Т </a:t>
            </a:r>
            <a:r>
              <a:rPr lang="ru-RU" sz="2800" b="1" dirty="0">
                <a:solidFill>
                  <a:schemeClr val="bg1"/>
                </a:solidFill>
              </a:rPr>
              <a:t>+ К</a:t>
            </a:r>
            <a:r>
              <a:rPr lang="en-US" sz="2800" b="1" dirty="0" err="1">
                <a:solidFill>
                  <a:schemeClr val="bg1"/>
                </a:solidFill>
              </a:rPr>
              <a:t>i</a:t>
            </a:r>
            <a:r>
              <a:rPr lang="ru-RU" sz="2800" b="1" baseline="-25000" dirty="0" err="1">
                <a:solidFill>
                  <a:schemeClr val="bg1"/>
                </a:solidFill>
              </a:rPr>
              <a:t>лос</a:t>
            </a:r>
            <a:r>
              <a:rPr lang="ru-RU" sz="2800" b="1" dirty="0">
                <a:solidFill>
                  <a:schemeClr val="bg1"/>
                </a:solidFill>
              </a:rPr>
              <a:t> + К</a:t>
            </a:r>
            <a:r>
              <a:rPr lang="en-US" sz="2800" b="1" dirty="0" err="1">
                <a:solidFill>
                  <a:schemeClr val="bg1"/>
                </a:solidFill>
              </a:rPr>
              <a:t>i</a:t>
            </a:r>
            <a:r>
              <a:rPr lang="ru-RU" sz="2800" b="1" baseline="-25000" dirty="0">
                <a:solidFill>
                  <a:schemeClr val="bg1"/>
                </a:solidFill>
              </a:rPr>
              <a:t>жиры</a:t>
            </a:r>
            <a:r>
              <a:rPr lang="ru-RU" sz="2800" b="1" dirty="0">
                <a:solidFill>
                  <a:schemeClr val="bg1"/>
                </a:solidFill>
              </a:rPr>
              <a:t> + К</a:t>
            </a:r>
            <a:r>
              <a:rPr lang="en-US" sz="2800" b="1" dirty="0" err="1">
                <a:solidFill>
                  <a:schemeClr val="bg1"/>
                </a:solidFill>
              </a:rPr>
              <a:t>i</a:t>
            </a:r>
            <a:r>
              <a:rPr lang="ru-RU" sz="2800" b="1" baseline="-25000" dirty="0" err="1">
                <a:solidFill>
                  <a:schemeClr val="bg1"/>
                </a:solidFill>
              </a:rPr>
              <a:t>пхб</a:t>
            </a:r>
            <a:r>
              <a:rPr lang="ru-RU" sz="2800" b="1" dirty="0">
                <a:solidFill>
                  <a:schemeClr val="bg1"/>
                </a:solidFill>
              </a:rPr>
              <a:t> + Мах(К</a:t>
            </a:r>
            <a:r>
              <a:rPr lang="en-US" sz="2800" b="1" dirty="0" err="1">
                <a:solidFill>
                  <a:schemeClr val="bg1"/>
                </a:solidFill>
              </a:rPr>
              <a:t>i</a:t>
            </a:r>
            <a:r>
              <a:rPr lang="ru-RU" sz="2800" b="1" baseline="-25000" dirty="0">
                <a:solidFill>
                  <a:schemeClr val="bg1"/>
                </a:solidFill>
              </a:rPr>
              <a:t>5</a:t>
            </a:r>
            <a:r>
              <a:rPr lang="ru-RU" sz="2800" b="1" dirty="0">
                <a:solidFill>
                  <a:schemeClr val="bg1"/>
                </a:solidFill>
              </a:rPr>
              <a:t>)) х Т х </a:t>
            </a:r>
            <a:r>
              <a:rPr lang="en-US" sz="2800" b="1" dirty="0">
                <a:solidFill>
                  <a:schemeClr val="bg1"/>
                </a:solidFill>
              </a:rPr>
              <a:t>Q</a:t>
            </a:r>
            <a:r>
              <a:rPr lang="ru-RU" sz="2800" b="1" dirty="0">
                <a:solidFill>
                  <a:schemeClr val="bg1"/>
                </a:solidFill>
              </a:rPr>
              <a:t>, </a:t>
            </a:r>
          </a:p>
          <a:p>
            <a:r>
              <a:rPr lang="ru-RU" sz="2800" b="1" dirty="0">
                <a:solidFill>
                  <a:schemeClr val="bg1"/>
                </a:solidFill>
              </a:rPr>
              <a:t>где:</a:t>
            </a:r>
          </a:p>
          <a:p>
            <a:r>
              <a:rPr lang="ru-RU" sz="2800" b="1" dirty="0">
                <a:solidFill>
                  <a:schemeClr val="bg1"/>
                </a:solidFill>
              </a:rPr>
              <a:t>Кратность превышения (К</a:t>
            </a:r>
            <a:r>
              <a:rPr lang="en-US" sz="2800" b="1" dirty="0" err="1">
                <a:solidFill>
                  <a:schemeClr val="bg1"/>
                </a:solidFill>
              </a:rPr>
              <a:t>i</a:t>
            </a:r>
            <a:r>
              <a:rPr lang="ru-RU" sz="2800" b="1" dirty="0">
                <a:solidFill>
                  <a:schemeClr val="bg1"/>
                </a:solidFill>
              </a:rPr>
              <a:t>) = ((</a:t>
            </a:r>
            <a:r>
              <a:rPr lang="ru-RU" sz="2800" b="1" dirty="0" err="1">
                <a:solidFill>
                  <a:schemeClr val="bg1"/>
                </a:solidFill>
              </a:rPr>
              <a:t>ФКi</a:t>
            </a:r>
            <a:r>
              <a:rPr lang="ru-RU" sz="2800" b="1" dirty="0">
                <a:solidFill>
                  <a:schemeClr val="bg1"/>
                </a:solidFill>
              </a:rPr>
              <a:t> – </a:t>
            </a:r>
            <a:r>
              <a:rPr lang="ru-RU" sz="2800" b="1" dirty="0" err="1">
                <a:solidFill>
                  <a:schemeClr val="bg1"/>
                </a:solidFill>
              </a:rPr>
              <a:t>ДКi</a:t>
            </a:r>
            <a:r>
              <a:rPr lang="ru-RU" sz="2800" b="1" dirty="0">
                <a:solidFill>
                  <a:schemeClr val="bg1"/>
                </a:solidFill>
              </a:rPr>
              <a:t>):</a:t>
            </a:r>
            <a:r>
              <a:rPr lang="ru-RU" sz="2800" b="1" dirty="0" err="1">
                <a:solidFill>
                  <a:schemeClr val="bg1"/>
                </a:solidFill>
              </a:rPr>
              <a:t>ДКi</a:t>
            </a:r>
            <a:r>
              <a:rPr lang="ru-RU" sz="2800" b="1" dirty="0">
                <a:solidFill>
                  <a:schemeClr val="bg1"/>
                </a:solidFill>
              </a:rPr>
              <a:t>) х КВ</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a:solidFill>
                <a:srgbClr val="256D84"/>
              </a:solidFill>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45" y="1583509"/>
            <a:ext cx="7479755" cy="1722636"/>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7648164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256D8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6959</TotalTime>
  <Words>1769</Words>
  <Application>Microsoft Office PowerPoint</Application>
  <PresentationFormat>Экран (4:3)</PresentationFormat>
  <Paragraphs>169</Paragraphs>
  <Slides>18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ＭＳ Ｐゴシック</vt:lpstr>
      <vt:lpstr>Arial</vt:lpstr>
      <vt:lpstr>Calibri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Ольга Старцева</cp:lastModifiedBy>
  <cp:revision>610</cp:revision>
  <cp:lastPrinted>2015-07-07T11:02:21Z</cp:lastPrinted>
  <dcterms:created xsi:type="dcterms:W3CDTF">2014-04-17T12:37:47Z</dcterms:created>
  <dcterms:modified xsi:type="dcterms:W3CDTF">2016-11-22T10:06:21Z</dcterms:modified>
</cp:coreProperties>
</file>