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4" r:id="rId2"/>
    <p:sldId id="348" r:id="rId3"/>
    <p:sldId id="346" r:id="rId4"/>
    <p:sldId id="351" r:id="rId5"/>
    <p:sldId id="371" r:id="rId6"/>
    <p:sldId id="363" r:id="rId7"/>
    <p:sldId id="375" r:id="rId8"/>
    <p:sldId id="372" r:id="rId9"/>
    <p:sldId id="343" r:id="rId10"/>
    <p:sldId id="376" r:id="rId11"/>
    <p:sldId id="373" r:id="rId12"/>
    <p:sldId id="374" r:id="rId13"/>
    <p:sldId id="361" r:id="rId14"/>
    <p:sldId id="356" r:id="rId15"/>
    <p:sldId id="365" r:id="rId16"/>
    <p:sldId id="370" r:id="rId17"/>
    <p:sldId id="364" r:id="rId18"/>
    <p:sldId id="350" r:id="rId19"/>
    <p:sldId id="377" r:id="rId20"/>
  </p:sldIdLst>
  <p:sldSz cx="9144000" cy="5715000" type="screen16x10"/>
  <p:notesSz cx="7102475" cy="10234613"/>
  <p:defaultTextStyle>
    <a:defPPr>
      <a:defRPr lang="ru-RU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79">
          <p15:clr>
            <a:srgbClr val="A4A3A4"/>
          </p15:clr>
        </p15:guide>
        <p15:guide id="4" pos="612">
          <p15:clr>
            <a:srgbClr val="A4A3A4"/>
          </p15:clr>
        </p15:guide>
        <p15:guide id="5" pos="5556">
          <p15:clr>
            <a:srgbClr val="A4A3A4"/>
          </p15:clr>
        </p15:guide>
        <p15:guide id="6" pos="3061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ивошеина Екатерина Владимировна" initials="КЕ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F2F2F2"/>
    <a:srgbClr val="FBFBFB"/>
    <a:srgbClr val="292929"/>
    <a:srgbClr val="2E3917"/>
    <a:srgbClr val="101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 autoAdjust="0"/>
    <p:restoredTop sz="0" autoAdjust="0"/>
  </p:normalViewPr>
  <p:slideViewPr>
    <p:cSldViewPr>
      <p:cViewPr varScale="1">
        <p:scale>
          <a:sx n="85" d="100"/>
          <a:sy n="85" d="100"/>
        </p:scale>
        <p:origin x="-691" y="-46"/>
      </p:cViewPr>
      <p:guideLst>
        <p:guide orient="horz" pos="1800"/>
        <p:guide orient="horz" pos="2979"/>
        <p:guide pos="2880"/>
        <p:guide pos="612"/>
        <p:guide pos="5556"/>
        <p:guide pos="306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orient="horz" pos="3224"/>
        <p:guide pos="2160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87532808398949E-2"/>
          <c:y val="5.9549144745234067E-2"/>
          <c:w val="0.9420717410323709"/>
          <c:h val="0.84050424878948826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ПЭ трубы</c:v>
                </c:pt>
              </c:strCache>
            </c:strRef>
          </c:tx>
          <c:invertIfNegative val="1"/>
          <c:cat>
            <c:strRef>
              <c:f>Лист1!$B$1:$J$1</c:f>
              <c:strCache>
                <c:ptCount val="9"/>
                <c:pt idx="0">
                  <c:v>Европа</c:v>
                </c:pt>
                <c:pt idx="1">
                  <c:v>С.Америка</c:v>
                </c:pt>
                <c:pt idx="2">
                  <c:v>Китай</c:v>
                </c:pt>
                <c:pt idx="3">
                  <c:v>РУБК</c:v>
                </c:pt>
                <c:pt idx="4">
                  <c:v>       </c:v>
                </c:pt>
                <c:pt idx="5">
                  <c:v>Казахстан</c:v>
                </c:pt>
                <c:pt idx="6">
                  <c:v>Беларусь</c:v>
                </c:pt>
                <c:pt idx="7">
                  <c:v>Россия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_(* #,##0.00_);_(* \(#,##0.00\);_(* "-"??_);_(@_)</c:formatCode>
                <c:ptCount val="9"/>
                <c:pt idx="0">
                  <c:v>3.2</c:v>
                </c:pt>
                <c:pt idx="1">
                  <c:v>3.4</c:v>
                </c:pt>
                <c:pt idx="2">
                  <c:v>3.2</c:v>
                </c:pt>
                <c:pt idx="3">
                  <c:v>1.7937672639940025</c:v>
                </c:pt>
                <c:pt idx="5">
                  <c:v>4.6824633829101394</c:v>
                </c:pt>
                <c:pt idx="6">
                  <c:v>1.9776694946608642</c:v>
                </c:pt>
                <c:pt idx="7">
                  <c:v>1.8250170881749828</c:v>
                </c:pt>
                <c:pt idx="8">
                  <c:v>0.44937917301159658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CD-4A40-914C-5C48EC9AC06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Трубы из других полимеров</c:v>
                </c:pt>
              </c:strCache>
            </c:strRef>
          </c:tx>
          <c:invertIfNegative val="1"/>
          <c:cat>
            <c:strRef>
              <c:f>Лист1!$B$1:$J$1</c:f>
              <c:strCache>
                <c:ptCount val="9"/>
                <c:pt idx="0">
                  <c:v>Европа</c:v>
                </c:pt>
                <c:pt idx="1">
                  <c:v>С.Америка</c:v>
                </c:pt>
                <c:pt idx="2">
                  <c:v>Китай</c:v>
                </c:pt>
                <c:pt idx="3">
                  <c:v>РУБК</c:v>
                </c:pt>
                <c:pt idx="4">
                  <c:v>       </c:v>
                </c:pt>
                <c:pt idx="5">
                  <c:v>Казахстан</c:v>
                </c:pt>
                <c:pt idx="6">
                  <c:v>Беларусь</c:v>
                </c:pt>
                <c:pt idx="7">
                  <c:v>Россия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_(* #,##0.00_);_(* \(#,##0.00\);_(* "-"??_);_(@_)</c:formatCode>
                <c:ptCount val="9"/>
                <c:pt idx="0">
                  <c:v>6.7</c:v>
                </c:pt>
                <c:pt idx="1">
                  <c:v>6.1</c:v>
                </c:pt>
                <c:pt idx="2">
                  <c:v>6.7</c:v>
                </c:pt>
                <c:pt idx="3">
                  <c:v>0.96256634997616719</c:v>
                </c:pt>
                <c:pt idx="5">
                  <c:v>0.84827235197647455</c:v>
                </c:pt>
                <c:pt idx="6">
                  <c:v>1.2737501326823055</c:v>
                </c:pt>
                <c:pt idx="7">
                  <c:v>1.1551606288448393</c:v>
                </c:pt>
                <c:pt idx="8">
                  <c:v>0.28112920229588845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CD-4A40-914C-5C48EC9A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1162624"/>
        <c:axId val="79753728"/>
        <c:axId val="0"/>
      </c:bar3DChart>
      <c:catAx>
        <c:axId val="9116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9753728"/>
        <c:crosses val="autoZero"/>
        <c:auto val="1"/>
        <c:lblAlgn val="ctr"/>
        <c:lblOffset val="100"/>
        <c:noMultiLvlLbl val="1"/>
      </c:catAx>
      <c:valAx>
        <c:axId val="79753728"/>
        <c:scaling>
          <c:orientation val="minMax"/>
          <c:max val="10"/>
        </c:scaling>
        <c:delete val="0"/>
        <c:axPos val="l"/>
        <c:majorGridlines/>
        <c:numFmt formatCode="_(* #,##0_);_(* \(#,##0\);_(* &quot;-&quot;_);_(@_)" sourceLinked="0"/>
        <c:majorTickMark val="none"/>
        <c:minorTickMark val="none"/>
        <c:tickLblPos val="nextTo"/>
        <c:txPr>
          <a:bodyPr/>
          <a:lstStyle/>
          <a:p>
            <a:pPr algn="ctr">
              <a:defRPr sz="1000"/>
            </a:pPr>
            <a:endParaRPr lang="ru-RU"/>
          </a:p>
        </c:txPr>
        <c:crossAx val="91162624"/>
        <c:crosses val="autoZero"/>
        <c:crossBetween val="between"/>
        <c:majorUnit val="1"/>
        <c:minorUnit val="0.5"/>
      </c:valAx>
    </c:plotArea>
    <c:legend>
      <c:legendPos val="r"/>
      <c:layout>
        <c:manualLayout>
          <c:xMode val="edge"/>
          <c:yMode val="edge"/>
          <c:x val="0.53408002614081584"/>
          <c:y val="0"/>
          <c:w val="0.45420443480136202"/>
          <c:h val="0.16882179595501107"/>
        </c:manualLayout>
      </c:layout>
      <c:overlay val="0"/>
      <c:spPr>
        <a:solidFill>
          <a:sysClr val="window" lastClr="FFFFFF">
            <a:alpha val="50000"/>
          </a:sysClr>
        </a:solidFill>
        <a:ln>
          <a:solidFill>
            <a:schemeClr val="bg1"/>
          </a:solidFill>
        </a:ln>
      </c:spPr>
      <c:txPr>
        <a:bodyPr/>
        <a:lstStyle/>
        <a:p>
          <a:pPr algn="just">
            <a:defRPr sz="1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7746106350188"/>
          <c:y val="0.26044805785468278"/>
          <c:w val="0.78040061671814664"/>
          <c:h val="0.559927803160759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Китай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Лист1!$B$2:$L$2</c:f>
              <c:numCache>
                <c:formatCode>0.0</c:formatCode>
                <c:ptCount val="11"/>
                <c:pt idx="0">
                  <c:v>1.6129032258064515</c:v>
                </c:pt>
                <c:pt idx="1">
                  <c:v>2.0244948789837864</c:v>
                </c:pt>
                <c:pt idx="2">
                  <c:v>2.307924162041517</c:v>
                </c:pt>
                <c:pt idx="3">
                  <c:v>3.254173068478539</c:v>
                </c:pt>
                <c:pt idx="4">
                  <c:v>4.1978832583373151</c:v>
                </c:pt>
                <c:pt idx="5">
                  <c:v>6.1289095571724799</c:v>
                </c:pt>
                <c:pt idx="6">
                  <c:v>7.3240469208211145</c:v>
                </c:pt>
                <c:pt idx="7">
                  <c:v>8.5559516129032254</c:v>
                </c:pt>
                <c:pt idx="8">
                  <c:v>8.8981896774193547</c:v>
                </c:pt>
                <c:pt idx="9">
                  <c:v>9.343099161290322</c:v>
                </c:pt>
                <c:pt idx="10">
                  <c:v>9.9971161025806463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90-45F5-A7E5-5231593FA9C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Лист1!$B$3:$L$3</c:f>
              <c:numCache>
                <c:formatCode>_-* #,##0.0_р_._-;\-* #,##0.0_р_._-;_-* "-"??_р_._-;_-@_-</c:formatCode>
                <c:ptCount val="11"/>
                <c:pt idx="0">
                  <c:v>1.6431070678796362</c:v>
                </c:pt>
                <c:pt idx="1">
                  <c:v>2.0671798460461859</c:v>
                </c:pt>
                <c:pt idx="2">
                  <c:v>2.7249825052484251</c:v>
                </c:pt>
                <c:pt idx="3">
                  <c:v>2.5532079629106335</c:v>
                </c:pt>
                <c:pt idx="4">
                  <c:v>1.8071893442538061</c:v>
                </c:pt>
                <c:pt idx="5">
                  <c:v>2.2304401768327047</c:v>
                </c:pt>
                <c:pt idx="6">
                  <c:v>2.7804679062054145</c:v>
                </c:pt>
                <c:pt idx="7">
                  <c:v>3.2</c:v>
                </c:pt>
                <c:pt idx="8">
                  <c:v>3.7298810356892931</c:v>
                </c:pt>
                <c:pt idx="9">
                  <c:v>3.7474037788663401</c:v>
                </c:pt>
                <c:pt idx="10">
                  <c:v>2.980177717019822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76-4DDF-BE3F-64F8CB267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69632"/>
        <c:axId val="79755456"/>
      </c:lineChart>
      <c:catAx>
        <c:axId val="912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755456"/>
        <c:crosses val="autoZero"/>
        <c:auto val="1"/>
        <c:lblAlgn val="ctr"/>
        <c:lblOffset val="100"/>
        <c:noMultiLvlLbl val="0"/>
      </c:catAx>
      <c:valAx>
        <c:axId val="797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2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52185379445254"/>
          <c:y val="0.22582733862904122"/>
          <c:w val="0.48878316952698247"/>
          <c:h val="0.11278781524275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7746106350188"/>
          <c:y val="0.26044805785468278"/>
          <c:w val="0.65082960063163331"/>
          <c:h val="0.55992780316075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13636.066363920001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A-44CE-B2D2-5D5D2067AAF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Лист1!$B$3</c:f>
              <c:numCache>
                <c:formatCode>_-* #,##0.0_р_._-;\-* #,##0.0_р_._-;_-* "-"??_р_._-;_-@_-</c:formatCode>
                <c:ptCount val="1"/>
                <c:pt idx="0">
                  <c:v>436.65265892002702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AA-44CE-B2D2-5D5D2067A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13184"/>
        <c:axId val="80503360"/>
      </c:barChart>
      <c:catAx>
        <c:axId val="9161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503360"/>
        <c:crosses val="autoZero"/>
        <c:auto val="1"/>
        <c:lblAlgn val="ctr"/>
        <c:lblOffset val="100"/>
        <c:noMultiLvlLbl val="0"/>
      </c:catAx>
      <c:valAx>
        <c:axId val="8050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916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5227929208964"/>
          <c:y val="0.22061510428209102"/>
          <c:w val="0.52208873516214704"/>
          <c:h val="0.1066591153464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9825974761621"/>
          <c:y val="9.848521279153645E-2"/>
          <c:w val="0.84199669673846089"/>
          <c:h val="0.806821166330663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7230166410887E-2"/>
                  <c:y val="0.11470942748467523"/>
                </c:manualLayout>
              </c:layout>
              <c:tx>
                <c:rich>
                  <a:bodyPr/>
                  <a:lstStyle/>
                  <a:p>
                    <a:pPr>
                      <a:defRPr sz="6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600"/>
                      <a:t>PE 100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40727666519765"/>
                      <c:h val="0.34829891612770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A41-4B30-8F34-E7D25B5F8636}"/>
                </c:ext>
              </c:extLst>
            </c:dLbl>
            <c:dLbl>
              <c:idx val="1"/>
              <c:layout>
                <c:manualLayout>
                  <c:x val="-2.4742853089309781E-3"/>
                  <c:y val="0.38238725841088056"/>
                </c:manualLayout>
              </c:layout>
              <c:tx>
                <c:rich>
                  <a:bodyPr anchorCtr="0"/>
                  <a:lstStyle/>
                  <a:p>
                    <a:pPr algn="r">
                      <a:defRPr sz="6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600" dirty="0"/>
                      <a:t>PE</a:t>
                    </a:r>
                    <a:r>
                      <a:rPr lang="en-US" sz="600" baseline="0" dirty="0"/>
                      <a:t> </a:t>
                    </a:r>
                    <a:r>
                      <a:rPr lang="en-US" sz="600" baseline="0" dirty="0" smtClean="0"/>
                      <a:t>100 RC</a:t>
                    </a:r>
                    <a:endParaRPr lang="en-US" sz="6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41-4B30-8F34-E7D25B5F863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PowerPoint]Sheet1'!$A$1:$A$2</c:f>
              <c:numCache>
                <c:formatCode>General</c:formatCode>
                <c:ptCount val="2"/>
                <c:pt idx="0">
                  <c:v>2000</c:v>
                </c:pt>
                <c:pt idx="1">
                  <c:v>11000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41-4B30-8F34-E7D25B5F8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52"/>
        <c:axId val="80422912"/>
        <c:axId val="62598528"/>
      </c:barChart>
      <c:catAx>
        <c:axId val="8042291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62598528"/>
        <c:crosses val="autoZero"/>
        <c:auto val="1"/>
        <c:lblAlgn val="ctr"/>
        <c:lblOffset val="100"/>
        <c:tickMarkSkip val="1"/>
        <c:noMultiLvlLbl val="0"/>
      </c:catAx>
      <c:valAx>
        <c:axId val="625985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422912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43024988220067"/>
          <c:y val="4.1593989556715914E-2"/>
          <c:w val="0.77856975011779928"/>
          <c:h val="0.756772303077435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Бетон</c:v>
                </c:pt>
              </c:strCache>
            </c:strRef>
          </c:tx>
          <c:spPr>
            <a:ln w="41849">
              <a:solidFill>
                <a:srgbClr val="2E3917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20035693099089619"/>
                  <c:y val="5.287149666297241E-2"/>
                </c:manualLayout>
              </c:layout>
              <c:spPr>
                <a:noFill/>
                <a:ln w="2789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2E3917"/>
                      </a:solidFill>
                      <a:latin typeface="Calibri Light" panose="020F0302020204030204" pitchFamily="34" charset="0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85-4DA4-BD7D-F41308B4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rgbClr val="2E3917"/>
                    </a:solidFill>
                    <a:latin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0.23699999999999999</c:v>
                </c:pt>
                <c:pt idx="2">
                  <c:v>0.60599999999999998</c:v>
                </c:pt>
                <c:pt idx="3">
                  <c:v>1.1859999999999999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D85-4DA4-BD7D-F41308B422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Стеклопластик</c:v>
                </c:pt>
              </c:strCache>
            </c:strRef>
          </c:tx>
          <c:spPr>
            <a:ln w="41849">
              <a:solidFill>
                <a:srgbClr val="800080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0.18819816666072742"/>
                  <c:y val="-3.223964274972161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800080"/>
                        </a:solidFill>
                        <a:latin typeface="Calibri Light" panose="020F0302020204030204" pitchFamily="34" charset="0"/>
                        <a:ea typeface="Arial Black"/>
                        <a:cs typeface="Arial Black"/>
                      </a:defRPr>
                    </a:pPr>
                    <a:r>
                      <a:rPr lang="ru-RU" sz="1400" b="1" baseline="0" dirty="0" smtClean="0">
                        <a:latin typeface="Calibri Light" panose="020F0302020204030204" pitchFamily="34" charset="0"/>
                      </a:rPr>
                      <a:t>Стекло-пластик</a:t>
                    </a:r>
                    <a:endParaRPr lang="ru-RU" sz="1400" b="1" baseline="0" dirty="0"/>
                  </a:p>
                </c:rich>
              </c:tx>
              <c:spPr>
                <a:noFill/>
                <a:ln w="2789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85-4DA4-BD7D-F41308B4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0.21299999999999999</c:v>
                </c:pt>
                <c:pt idx="3">
                  <c:v>0.33400000000000002</c:v>
                </c:pt>
                <c:pt idx="4">
                  <c:v>0.47799999999999998</c:v>
                </c:pt>
                <c:pt idx="5">
                  <c:v>0.63200000000000001</c:v>
                </c:pt>
                <c:pt idx="6">
                  <c:v>0.79400000000000004</c:v>
                </c:pt>
                <c:pt idx="7">
                  <c:v>0.96099999999999997</c:v>
                </c:pt>
                <c:pt idx="8">
                  <c:v>1.1160000000000001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D85-4DA4-BD7D-F41308B422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Керамика</c:v>
                </c:pt>
              </c:strCache>
            </c:strRef>
          </c:tx>
          <c:spPr>
            <a:ln w="41849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1.3121183600145057E-2"/>
                  <c:y val="3.1951578029791564E-3"/>
                </c:manualLayout>
              </c:layout>
              <c:spPr>
                <a:noFill/>
                <a:ln w="2789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C00000"/>
                      </a:solidFill>
                      <a:latin typeface="Calibri Light" panose="020F0302020204030204" pitchFamily="34" charset="0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80040792113242"/>
                      <c:h val="0.15993683628648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85-4DA4-BD7D-F41308B4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C00000"/>
                    </a:solidFill>
                    <a:latin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4.5999999999999999E-2</c:v>
                </c:pt>
                <c:pt idx="2">
                  <c:v>9.5000000000000001E-2</c:v>
                </c:pt>
                <c:pt idx="3">
                  <c:v>0.17</c:v>
                </c:pt>
                <c:pt idx="4">
                  <c:v>0.26200000000000001</c:v>
                </c:pt>
                <c:pt idx="5">
                  <c:v>0.373</c:v>
                </c:pt>
                <c:pt idx="6">
                  <c:v>0.5</c:v>
                </c:pt>
                <c:pt idx="7">
                  <c:v>0.65200000000000002</c:v>
                </c:pt>
                <c:pt idx="8">
                  <c:v>0.83099999999999996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D85-4DA4-BD7D-F41308B422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ПВХ</c:v>
                </c:pt>
              </c:strCache>
            </c:strRef>
          </c:tx>
          <c:spPr>
            <a:ln w="41849">
              <a:solidFill>
                <a:srgbClr val="993300"/>
              </a:solidFill>
              <a:prstDash val="solid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1.8331296522608599E-2"/>
                  <c:y val="-6.56326126365364E-2"/>
                </c:manualLayout>
              </c:layout>
              <c:spPr>
                <a:noFill/>
                <a:ln w="2789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993300"/>
                      </a:solidFill>
                      <a:latin typeface="Calibri Light" panose="020F030202020403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85-4DA4-BD7D-F41308B4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5.2999999999999999E-2</c:v>
                </c:pt>
                <c:pt idx="2">
                  <c:v>0.105</c:v>
                </c:pt>
                <c:pt idx="3">
                  <c:v>0.158</c:v>
                </c:pt>
                <c:pt idx="4">
                  <c:v>0.21</c:v>
                </c:pt>
                <c:pt idx="5">
                  <c:v>0.26300000000000001</c:v>
                </c:pt>
                <c:pt idx="6">
                  <c:v>0.315</c:v>
                </c:pt>
                <c:pt idx="7">
                  <c:v>0.36799999999999999</c:v>
                </c:pt>
                <c:pt idx="8">
                  <c:v>0.42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D85-4DA4-BD7D-F41308B422B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ПП</c:v>
                </c:pt>
              </c:strCache>
            </c:strRef>
          </c:tx>
          <c:spPr>
            <a:ln w="57083">
              <a:solidFill>
                <a:srgbClr val="10104A"/>
              </a:solidFill>
              <a:prstDash val="solid"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2.8209488674282225E-2"/>
                  <c:y val="7.1012675800313618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10104A"/>
                        </a:solidFill>
                        <a:latin typeface="Calibri Light" panose="020F0302020204030204" pitchFamily="34" charset="0"/>
                        <a:ea typeface="Arial"/>
                        <a:cs typeface="Arial"/>
                      </a:defRPr>
                    </a:pPr>
                    <a:r>
                      <a:rPr lang="ru-RU" sz="1400" baseline="0" dirty="0" smtClean="0">
                        <a:solidFill>
                          <a:srgbClr val="10104A"/>
                        </a:solidFill>
                        <a:latin typeface="Calibri Light" panose="020F0302020204030204" pitchFamily="34" charset="0"/>
                      </a:rPr>
                      <a:t>ПЭ, ПП</a:t>
                    </a:r>
                    <a:endParaRPr lang="ru-RU" sz="1400" baseline="0" dirty="0">
                      <a:solidFill>
                        <a:srgbClr val="10104A"/>
                      </a:solidFill>
                      <a:latin typeface="Calibri Light" panose="020F0302020204030204" pitchFamily="34" charset="0"/>
                    </a:endParaRPr>
                  </a:p>
                </c:rich>
              </c:tx>
              <c:spPr>
                <a:noFill/>
                <a:ln w="27899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85-4DA4-BD7D-F41308B4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</c:v>
                </c:pt>
                <c:pt idx="1">
                  <c:v>3.7999999999999999E-2</c:v>
                </c:pt>
                <c:pt idx="2">
                  <c:v>7.4999999999999997E-2</c:v>
                </c:pt>
                <c:pt idx="3">
                  <c:v>0.113</c:v>
                </c:pt>
                <c:pt idx="4">
                  <c:v>0.15</c:v>
                </c:pt>
                <c:pt idx="5">
                  <c:v>0.188</c:v>
                </c:pt>
                <c:pt idx="6">
                  <c:v>0.22500000000000001</c:v>
                </c:pt>
                <c:pt idx="7">
                  <c:v>0.26300000000000001</c:v>
                </c:pt>
                <c:pt idx="8">
                  <c:v>0.3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AD85-4DA4-BD7D-F41308B42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24640"/>
        <c:axId val="80509696"/>
      </c:lineChart>
      <c:catAx>
        <c:axId val="10142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49494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baseline="0" dirty="0">
                    <a:solidFill>
                      <a:srgbClr val="494949"/>
                    </a:solidFill>
                    <a:latin typeface="Calibri Light" panose="020F0302020204030204" pitchFamily="34" charset="0"/>
                  </a:rPr>
                  <a:t>Количество циклов </a:t>
                </a:r>
                <a:r>
                  <a:rPr lang="ru-RU" sz="1200" b="1" baseline="0" dirty="0" smtClean="0">
                    <a:solidFill>
                      <a:srgbClr val="494949"/>
                    </a:solidFill>
                    <a:latin typeface="Calibri Light" panose="020F0302020204030204" pitchFamily="34" charset="0"/>
                  </a:rPr>
                  <a:t>по Дармштадской методике х </a:t>
                </a:r>
                <a:r>
                  <a:rPr lang="ru-RU" sz="1200" b="1" baseline="0" dirty="0">
                    <a:solidFill>
                      <a:srgbClr val="494949"/>
                    </a:solidFill>
                    <a:latin typeface="Calibri Light" panose="020F0302020204030204" pitchFamily="34" charset="0"/>
                  </a:rPr>
                  <a:t>1000</a:t>
                </a:r>
              </a:p>
            </c:rich>
          </c:tx>
          <c:layout>
            <c:manualLayout>
              <c:xMode val="edge"/>
              <c:yMode val="edge"/>
              <c:x val="0.28186045366028512"/>
              <c:y val="0.85675372113125647"/>
            </c:manualLayout>
          </c:layout>
          <c:overlay val="0"/>
          <c:spPr>
            <a:noFill/>
            <a:ln w="2789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4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54545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50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509696"/>
        <c:scaling>
          <c:orientation val="minMax"/>
        </c:scaling>
        <c:delete val="0"/>
        <c:axPos val="l"/>
        <c:majorGridlines>
          <c:spPr>
            <a:ln w="3485">
              <a:solidFill>
                <a:sysClr val="window" lastClr="FFFFFF">
                  <a:lumMod val="50000"/>
                </a:sys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4F4F4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000" b="0" baseline="0" dirty="0">
                    <a:solidFill>
                      <a:srgbClr val="4F4F4F"/>
                    </a:solidFill>
                    <a:latin typeface="Calibri Light" panose="020F0302020204030204" pitchFamily="34" charset="0"/>
                  </a:rPr>
                  <a:t>Износ </a:t>
                </a:r>
                <a:r>
                  <a:rPr lang="ru-RU" sz="1000" b="0" baseline="0" dirty="0" smtClean="0">
                    <a:solidFill>
                      <a:srgbClr val="4F4F4F"/>
                    </a:solidFill>
                    <a:latin typeface="Calibri Light" panose="020F0302020204030204" pitchFamily="34" charset="0"/>
                  </a:rPr>
                  <a:t>стенки, мм</a:t>
                </a:r>
                <a:endParaRPr lang="ru-RU" sz="1000" b="0" baseline="0" dirty="0">
                  <a:solidFill>
                    <a:srgbClr val="4F4F4F"/>
                  </a:solidFill>
                  <a:latin typeface="Calibri Light" panose="020F03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6208775544855598E-2"/>
              <c:y val="6.9961738668603219E-3"/>
            </c:manualLayout>
          </c:layout>
          <c:overlay val="0"/>
          <c:spPr>
            <a:noFill/>
            <a:ln w="27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54545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142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48803014399491E-2"/>
          <c:y val="1.8446946639491049E-2"/>
          <c:w val="0.93476793425200055"/>
          <c:h val="0.8654574548778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57102"/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81.25</c:v>
                </c:pt>
                <c:pt idx="1">
                  <c:v>91</c:v>
                </c:pt>
                <c:pt idx="2">
                  <c:v>106</c:v>
                </c:pt>
                <c:pt idx="3" formatCode="_-* #,##0_р_._-;\-* #,##0_р_._-;_-* &quot;-&quot;??_р_._-;_-@_-">
                  <c:v>124.5</c:v>
                </c:pt>
                <c:pt idx="4" formatCode="_-* #,##0_р_._-;\-* #,##0_р_._-;_-* &quot;-&quot;??_р_._-;_-@_-">
                  <c:v>145</c:v>
                </c:pt>
                <c:pt idx="5" formatCode="_-* #,##0_р_._-;\-* #,##0_р_._-;_-* &quot;-&quot;??_р_._-;_-@_-">
                  <c:v>179</c:v>
                </c:pt>
                <c:pt idx="6" formatCode="_-* #,##0_р_._-;\-* #,##0_р_._-;_-* &quot;-&quot;??_р_._-;_-@_-">
                  <c:v>268</c:v>
                </c:pt>
                <c:pt idx="7" formatCode="_-* #,##0_р_._-;\-* #,##0_р_._-;_-* &quot;-&quot;??_р_._-;_-@_-">
                  <c:v>263</c:v>
                </c:pt>
                <c:pt idx="8" formatCode="_-* #,##0_р_._-;\-* #,##0_р_._-;_-* &quot;-&quot;??_р_._-;_-@_-">
                  <c:v>176.779</c:v>
                </c:pt>
                <c:pt idx="9" formatCode="_-* #,##0_р_._-;\-* #,##0_р_._-;_-* &quot;-&quot;??_р_._-;_-@_-">
                  <c:v>232</c:v>
                </c:pt>
                <c:pt idx="10" formatCode="_-* #,##0_р_._-;\-* #,##0_р_._-;_-* &quot;-&quot;??_р_._-;_-@_-">
                  <c:v>275</c:v>
                </c:pt>
                <c:pt idx="11" formatCode="_-* #,##0_р_._-;\-* #,##0_р_._-;_-* &quot;-&quot;??_р_._-;_-@_-">
                  <c:v>330</c:v>
                </c:pt>
                <c:pt idx="12" formatCode="_-* #,##0_р_._-;\-* #,##0_р_._-;_-* &quot;-&quot;??_р_._-;_-@_-">
                  <c:v>375</c:v>
                </c:pt>
                <c:pt idx="13" formatCode="_-* #,##0_р_._-;\-* #,##0_р_._-;_-* &quot;-&quot;??_р_._-;_-@_-">
                  <c:v>355.5</c:v>
                </c:pt>
                <c:pt idx="14" formatCode="_-* #,##0_р_._-;\-* #,##0_р_._-;_-* &quot;-&quot;??_р_._-;_-@_-">
                  <c:v>267</c:v>
                </c:pt>
                <c:pt idx="15" formatCode="_-* #,##0_р_._-;\-* #,##0_р_._-;_-* &quot;-&quot;??_р_._-;_-@_-">
                  <c:v>240.73496645459699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5B-4144-BCA9-78F094AC69C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Украина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7.77</c:v>
                </c:pt>
                <c:pt idx="1">
                  <c:v>8.6999999999999993</c:v>
                </c:pt>
                <c:pt idx="2">
                  <c:v>14.5</c:v>
                </c:pt>
                <c:pt idx="3" formatCode="_-* #,##0_р_._-;\-* #,##0_р_._-;_-* &quot;-&quot;??_р_._-;_-@_-">
                  <c:v>22.05</c:v>
                </c:pt>
                <c:pt idx="4" formatCode="_-* #,##0_р_._-;\-* #,##0_р_._-;_-* &quot;-&quot;??_р_._-;_-@_-">
                  <c:v>31.35</c:v>
                </c:pt>
                <c:pt idx="5" formatCode="_-* #,##0_р_._-;\-* #,##0_р_._-;_-* &quot;-&quot;??_р_._-;_-@_-">
                  <c:v>37.35</c:v>
                </c:pt>
                <c:pt idx="6" formatCode="_-* #,##0_р_._-;\-* #,##0_р_._-;_-* &quot;-&quot;??_р_._-;_-@_-">
                  <c:v>47.8</c:v>
                </c:pt>
                <c:pt idx="7" formatCode="_-* #,##0_р_._-;\-* #,##0_р_._-;_-* &quot;-&quot;??_р_._-;_-@_-">
                  <c:v>46.85</c:v>
                </c:pt>
                <c:pt idx="8" formatCode="_-* #,##0_р_._-;\-* #,##0_р_._-;_-* &quot;-&quot;??_р_._-;_-@_-">
                  <c:v>26.4</c:v>
                </c:pt>
                <c:pt idx="9" formatCode="_-* #,##0_р_._-;\-* #,##0_р_._-;_-* &quot;-&quot;??_р_._-;_-@_-">
                  <c:v>27</c:v>
                </c:pt>
                <c:pt idx="10" formatCode="_-* #,##0_р_._-;\-* #,##0_р_._-;_-* &quot;-&quot;??_р_._-;_-@_-">
                  <c:v>36.5</c:v>
                </c:pt>
                <c:pt idx="11" formatCode="_-* #,##0_р_._-;\-* #,##0_р_._-;_-* &quot;-&quot;??_р_._-;_-@_-">
                  <c:v>30.4</c:v>
                </c:pt>
                <c:pt idx="12" formatCode="_-* #,##0_р_._-;\-* #,##0_р_._-;_-* &quot;-&quot;??_р_._-;_-@_-">
                  <c:v>26.8</c:v>
                </c:pt>
                <c:pt idx="13" formatCode="_-* #,##0_р_._-;\-* #,##0_р_._-;_-* &quot;-&quot;??_р_._-;_-@_-">
                  <c:v>21.979225</c:v>
                </c:pt>
                <c:pt idx="14" formatCode="_-* #,##0_р_._-;\-* #,##0_р_._-;_-* &quot;-&quot;??_р_._-;_-@_-">
                  <c:v>19.181750000000001</c:v>
                </c:pt>
                <c:pt idx="15" formatCode="_-* #,##0_р_._-;\-* #,##0_р_._-;_-* &quot;-&quot;??_р_._-;_-@_-">
                  <c:v>20.802496336718356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5B-4144-BCA9-78F094AC69C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Беларусь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Лист1!$B$4:$Q$4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 formatCode="_-* #,##0_р_._-;\-* #,##0_р_._-;_-* &quot;-&quot;??_р_._-;_-@_-">
                  <c:v>6.5</c:v>
                </c:pt>
                <c:pt idx="4" formatCode="_-* #,##0_р_._-;\-* #,##0_р_._-;_-* &quot;-&quot;??_р_._-;_-@_-">
                  <c:v>8.5</c:v>
                </c:pt>
                <c:pt idx="5" formatCode="_-* #,##0_р_._-;\-* #,##0_р_._-;_-* &quot;-&quot;??_р_._-;_-@_-">
                  <c:v>11</c:v>
                </c:pt>
                <c:pt idx="6" formatCode="_-* #,##0_р_._-;\-* #,##0_р_._-;_-* &quot;-&quot;??_р_._-;_-@_-">
                  <c:v>14.28</c:v>
                </c:pt>
                <c:pt idx="7" formatCode="_-* #,##0_р_._-;\-* #,##0_р_._-;_-* &quot;-&quot;??_р_._-;_-@_-">
                  <c:v>20.369</c:v>
                </c:pt>
                <c:pt idx="8" formatCode="_-* #,##0_р_._-;\-* #,##0_р_._-;_-* &quot;-&quot;??_р_._-;_-@_-">
                  <c:v>17.975000000000001</c:v>
                </c:pt>
                <c:pt idx="9" formatCode="_-* #,##0_р_._-;\-* #,##0_р_._-;_-* &quot;-&quot;??_р_._-;_-@_-">
                  <c:v>24.961155999999999</c:v>
                </c:pt>
                <c:pt idx="10" formatCode="_-* #,##0_р_._-;\-* #,##0_р_._-;_-* &quot;-&quot;??_р_._-;_-@_-">
                  <c:v>23.7</c:v>
                </c:pt>
                <c:pt idx="11" formatCode="_-* #,##0_р_._-;\-* #,##0_р_._-;_-* &quot;-&quot;??_р_._-;_-@_-">
                  <c:v>19.399999999999999</c:v>
                </c:pt>
                <c:pt idx="12" formatCode="_-* #,##0_р_._-;\-* #,##0_р_._-;_-* &quot;-&quot;??_р_._-;_-@_-">
                  <c:v>27.2</c:v>
                </c:pt>
                <c:pt idx="13" formatCode="_-* #,##0_р_._-;\-* #,##0_р_._-;_-* &quot;-&quot;??_р_._-;_-@_-">
                  <c:v>25.033434152000002</c:v>
                </c:pt>
                <c:pt idx="14" formatCode="_-* #,##0_р_._-;\-* #,##0_р_._-;_-* &quot;-&quot;??_р_._-;_-@_-">
                  <c:v>18.631624309199999</c:v>
                </c:pt>
                <c:pt idx="15" formatCode="_-* #,##0_р_._-;\-* #,##0_р_._-;_-* &quot;-&quot;??_р_._-;_-@_-">
                  <c:v>19.825819633514609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5B-4144-BCA9-78F094AC69C4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Лист1!$B$5:$Q$5</c:f>
              <c:numCache>
                <c:formatCode>General</c:formatCode>
                <c:ptCount val="16"/>
                <c:pt idx="0">
                  <c:v>6.7</c:v>
                </c:pt>
                <c:pt idx="1">
                  <c:v>7.5</c:v>
                </c:pt>
                <c:pt idx="2">
                  <c:v>9.5</c:v>
                </c:pt>
                <c:pt idx="3" formatCode="_-* #,##0_р_._-;\-* #,##0_р_._-;_-* &quot;-&quot;??_р_._-;_-@_-">
                  <c:v>25</c:v>
                </c:pt>
                <c:pt idx="4" formatCode="_-* #,##0_р_._-;\-* #,##0_р_._-;_-* &quot;-&quot;??_р_._-;_-@_-">
                  <c:v>28</c:v>
                </c:pt>
                <c:pt idx="5" formatCode="_-* #,##0_р_._-;\-* #,##0_р_._-;_-* &quot;-&quot;??_р_._-;_-@_-">
                  <c:v>31</c:v>
                </c:pt>
                <c:pt idx="6" formatCode="_-* #,##0_р_._-;\-* #,##0_р_._-;_-* &quot;-&quot;??_р_._-;_-@_-">
                  <c:v>36</c:v>
                </c:pt>
                <c:pt idx="7" formatCode="_-* #,##0_р_._-;\-* #,##0_р_._-;_-* &quot;-&quot;??_р_._-;_-@_-">
                  <c:v>43</c:v>
                </c:pt>
                <c:pt idx="8" formatCode="_-* #,##0_р_._-;\-* #,##0_р_._-;_-* &quot;-&quot;??_р_._-;_-@_-">
                  <c:v>57</c:v>
                </c:pt>
                <c:pt idx="9" formatCode="_-* #,##0_р_._-;\-* #,##0_р_._-;_-* &quot;-&quot;??_р_._-;_-@_-">
                  <c:v>53</c:v>
                </c:pt>
                <c:pt idx="10" formatCode="_-* #,##0_р_._-;\-* #,##0_р_._-;_-* &quot;-&quot;??_р_._-;_-@_-">
                  <c:v>65</c:v>
                </c:pt>
                <c:pt idx="11" formatCode="_-* #,##0_р_._-;\-* #,##0_р_._-;_-* &quot;-&quot;??_р_._-;_-@_-">
                  <c:v>58.5</c:v>
                </c:pt>
                <c:pt idx="12" formatCode="_-* #,##0_р_._-;\-* #,##0_р_._-;_-* &quot;-&quot;??_р_._-;_-@_-">
                  <c:v>63</c:v>
                </c:pt>
                <c:pt idx="13" formatCode="_-* #,##0_р_._-;\-* #,##0_р_._-;_-* &quot;-&quot;??_р_._-;_-@_-">
                  <c:v>77.5</c:v>
                </c:pt>
                <c:pt idx="14" formatCode="_-* #,##0_р_._-;\-* #,##0_р_._-;_-* &quot;-&quot;??_р_._-;_-@_-">
                  <c:v>82.8</c:v>
                </c:pt>
                <c:pt idx="15" formatCode="_-* #,##0_р_._-;\-* #,##0_р_._-;_-* &quot;-&quot;??_р_._-;_-@_-">
                  <c:v>85.284000000000006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5B-4144-BCA9-78F094AC69C4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РУБК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Лист1!$B$6:$Q$6</c:f>
              <c:numCache>
                <c:formatCode>_-* #,##0_р_._-;\-* #,##0_р_._-;_-* "-"??_р_._-;_-@_-</c:formatCode>
                <c:ptCount val="16"/>
                <c:pt idx="0">
                  <c:v>98.72</c:v>
                </c:pt>
                <c:pt idx="1">
                  <c:v>111.2</c:v>
                </c:pt>
                <c:pt idx="2">
                  <c:v>135</c:v>
                </c:pt>
                <c:pt idx="3">
                  <c:v>178.05</c:v>
                </c:pt>
                <c:pt idx="4">
                  <c:v>212.85</c:v>
                </c:pt>
                <c:pt idx="5">
                  <c:v>258.35000000000002</c:v>
                </c:pt>
                <c:pt idx="6">
                  <c:v>366.08</c:v>
                </c:pt>
                <c:pt idx="7">
                  <c:v>373.21900000000005</c:v>
                </c:pt>
                <c:pt idx="8">
                  <c:v>278.154</c:v>
                </c:pt>
                <c:pt idx="9">
                  <c:v>336.96115600000002</c:v>
                </c:pt>
                <c:pt idx="10">
                  <c:v>400.2</c:v>
                </c:pt>
                <c:pt idx="11">
                  <c:v>438.29999999999995</c:v>
                </c:pt>
                <c:pt idx="12">
                  <c:v>492</c:v>
                </c:pt>
                <c:pt idx="13">
                  <c:v>480.01265915199997</c:v>
                </c:pt>
                <c:pt idx="14">
                  <c:v>387.61337430920003</c:v>
                </c:pt>
                <c:pt idx="15">
                  <c:v>366.64728242482994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E5B-4144-BCA9-78F094AC69C4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Полипластик</c:v>
                </c:pt>
              </c:strCache>
            </c:strRef>
          </c:tx>
          <c:spPr>
            <a:ln w="69850" cmpd="dbl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Лист1!$B$1:$Q$1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2016E</c:v>
                </c:pt>
              </c:strCache>
            </c:strRef>
          </c:cat>
          <c:val>
            <c:numRef>
              <c:f>Лист1!$B$7:$Q$7</c:f>
              <c:numCache>
                <c:formatCode>General</c:formatCode>
                <c:ptCount val="16"/>
                <c:pt idx="0">
                  <c:v>7.4</c:v>
                </c:pt>
                <c:pt idx="1">
                  <c:v>10.199999999999999</c:v>
                </c:pt>
                <c:pt idx="2">
                  <c:v>16.399999999999999</c:v>
                </c:pt>
                <c:pt idx="3" formatCode="_-* #,##0_р_._-;\-* #,##0_р_._-;_-* &quot;-&quot;??_р_._-;_-@_-">
                  <c:v>26.3</c:v>
                </c:pt>
                <c:pt idx="4" formatCode="_-* #,##0_р_._-;\-* #,##0_р_._-;_-* &quot;-&quot;??_р_._-;_-@_-">
                  <c:v>46.1</c:v>
                </c:pt>
                <c:pt idx="5" formatCode="_-* #,##0_р_._-;\-* #,##0_р_._-;_-* &quot;-&quot;??_р_._-;_-@_-">
                  <c:v>78.400000000000006</c:v>
                </c:pt>
                <c:pt idx="6" formatCode="_-* #,##0_р_._-;\-* #,##0_р_._-;_-* &quot;-&quot;??_р_._-;_-@_-">
                  <c:v>104.2</c:v>
                </c:pt>
                <c:pt idx="7" formatCode="_-* #,##0_р_._-;\-* #,##0_р_._-;_-* &quot;-&quot;??_р_._-;_-@_-">
                  <c:v>118.3</c:v>
                </c:pt>
                <c:pt idx="8" formatCode="_-* #,##0_р_._-;\-* #,##0_р_._-;_-* &quot;-&quot;??_р_._-;_-@_-">
                  <c:v>109</c:v>
                </c:pt>
                <c:pt idx="9" formatCode="_-* #,##0_р_._-;\-* #,##0_р_._-;_-* &quot;-&quot;??_р_._-;_-@_-">
                  <c:v>147</c:v>
                </c:pt>
                <c:pt idx="10" formatCode="_-* #,##0_р_._-;\-* #,##0_р_._-;_-* &quot;-&quot;??_р_._-;_-@_-">
                  <c:v>171</c:v>
                </c:pt>
                <c:pt idx="11" formatCode="_-* #,##0_р_._-;\-* #,##0_р_._-;_-* &quot;-&quot;??_р_._-;_-@_-">
                  <c:v>207.9</c:v>
                </c:pt>
                <c:pt idx="12" formatCode="_-* #,##0_р_._-;\-* #,##0_р_._-;_-* &quot;-&quot;??_р_._-;_-@_-">
                  <c:v>210</c:v>
                </c:pt>
                <c:pt idx="13" formatCode="_-* #,##0_р_._-;\-* #,##0_р_._-;_-* &quot;-&quot;??_р_._-;_-@_-">
                  <c:v>219</c:v>
                </c:pt>
                <c:pt idx="14" formatCode="_-* #,##0_р_._-;\-* #,##0_р_._-;_-* &quot;-&quot;??_р_._-;_-@_-">
                  <c:v>178</c:v>
                </c:pt>
                <c:pt idx="15" formatCode="_-* #,##0_р_._-;\-* #,##0_р_._-;_-* &quot;-&quot;??_р_._-;_-@_-">
                  <c:v>172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E5B-4144-BCA9-78F094AC6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68544"/>
        <c:axId val="75850880"/>
      </c:lineChart>
      <c:catAx>
        <c:axId val="236268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800"/>
            </a:pPr>
            <a:endParaRPr lang="ru-RU"/>
          </a:p>
        </c:txPr>
        <c:crossAx val="75850880"/>
        <c:crosses val="autoZero"/>
        <c:auto val="1"/>
        <c:lblAlgn val="ctr"/>
        <c:lblOffset val="100"/>
        <c:tickLblSkip val="1"/>
        <c:noMultiLvlLbl val="0"/>
      </c:catAx>
      <c:valAx>
        <c:axId val="75850880"/>
        <c:scaling>
          <c:orientation val="minMax"/>
          <c:max val="6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36268544"/>
        <c:crosses val="autoZero"/>
        <c:crossBetween val="between"/>
        <c:majorUnit val="50"/>
      </c:valAx>
    </c:plotArea>
    <c:legend>
      <c:legendPos val="r"/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7.120168383648022E-2"/>
          <c:y val="5.0410842423643902E-2"/>
          <c:w val="0.59349197547943744"/>
          <c:h val="0.2500150647054375"/>
        </c:manualLayout>
      </c:layout>
      <c:overlay val="0"/>
      <c:spPr>
        <a:solidFill>
          <a:schemeClr val="bg1">
            <a:alpha val="50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Производственные</a:t>
            </a:r>
            <a:r>
              <a:rPr lang="ru-RU" sz="1400" b="1" baseline="0" dirty="0" smtClean="0">
                <a:solidFill>
                  <a:schemeClr val="tx1"/>
                </a:solidFill>
              </a:rPr>
              <a:t> мощности</a:t>
            </a:r>
            <a:br>
              <a:rPr lang="ru-RU" sz="1400" b="1" baseline="0" dirty="0" smtClean="0">
                <a:solidFill>
                  <a:schemeClr val="tx1"/>
                </a:solidFill>
              </a:rPr>
            </a:br>
            <a:r>
              <a:rPr lang="ru-RU" sz="1400" b="1" baseline="0" dirty="0" smtClean="0">
                <a:solidFill>
                  <a:schemeClr val="tx1"/>
                </a:solidFill>
              </a:rPr>
              <a:t>по</a:t>
            </a:r>
            <a:r>
              <a:rPr lang="ru-RU" sz="1400" b="1" dirty="0" smtClean="0">
                <a:solidFill>
                  <a:schemeClr val="tx1"/>
                </a:solidFill>
              </a:rPr>
              <a:t> ПЭ трубе,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тонн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467083492799275"/>
          <c:y val="0.2687769942835882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876729226464985E-2"/>
          <c:y val="0.19478440887520435"/>
          <c:w val="0.89218212280266807"/>
          <c:h val="0.67480831442065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Sheet2!$B$47</c:f>
              <c:strCache>
                <c:ptCount val="1"/>
                <c:pt idx="0">
                  <c:v>PE production capacity in ktons</c:v>
                </c:pt>
              </c:strCache>
            </c:strRef>
          </c:tx>
          <c:spPr>
            <a:solidFill>
              <a:srgbClr val="0000CC">
                <a:alpha val="97000"/>
              </a:srgbClr>
            </a:solidFill>
            <a:ln>
              <a:noFill/>
            </a:ln>
            <a:effectLst/>
          </c:spPr>
          <c:invertIfNegative val="0"/>
          <c:cat>
            <c:strRef>
              <c:f>Sheet2!$C$46:$Q$46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 F</c:v>
                </c:pt>
              </c:strCache>
            </c:strRef>
          </c:cat>
          <c:val>
            <c:numRef>
              <c:f>Sheet2!$C$47:$Q$47</c:f>
              <c:numCache>
                <c:formatCode>#,##0</c:formatCode>
                <c:ptCount val="15"/>
                <c:pt idx="0">
                  <c:v>12</c:v>
                </c:pt>
                <c:pt idx="1">
                  <c:v>30.091743119266052</c:v>
                </c:pt>
                <c:pt idx="2">
                  <c:v>46.170589970501482</c:v>
                </c:pt>
                <c:pt idx="3">
                  <c:v>73.347915041947303</c:v>
                </c:pt>
                <c:pt idx="4">
                  <c:v>109.93899999999999</c:v>
                </c:pt>
                <c:pt idx="5">
                  <c:v>144.18199999999999</c:v>
                </c:pt>
                <c:pt idx="6">
                  <c:v>167.35599999999999</c:v>
                </c:pt>
                <c:pt idx="7">
                  <c:v>183.096</c:v>
                </c:pt>
                <c:pt idx="8">
                  <c:v>202.93260000000001</c:v>
                </c:pt>
                <c:pt idx="9">
                  <c:v>245.303</c:v>
                </c:pt>
                <c:pt idx="10">
                  <c:v>290.04010000000005</c:v>
                </c:pt>
                <c:pt idx="11">
                  <c:v>331.738</c:v>
                </c:pt>
                <c:pt idx="12">
                  <c:v>373.73719999999997</c:v>
                </c:pt>
                <c:pt idx="13">
                  <c:v>380</c:v>
                </c:pt>
                <c:pt idx="14">
                  <c:v>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F-41B5-ADD2-006746526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315584"/>
        <c:axId val="91462400"/>
      </c:barChart>
      <c:catAx>
        <c:axId val="2373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462400"/>
        <c:crosses val="autoZero"/>
        <c:auto val="1"/>
        <c:lblAlgn val="ctr"/>
        <c:lblOffset val="100"/>
        <c:noMultiLvlLbl val="0"/>
      </c:catAx>
      <c:valAx>
        <c:axId val="9146240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31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0.44563</cdr:x>
      <cdr:y>0.64772</cdr:y>
    </cdr:from>
    <cdr:to>
      <cdr:x>0.73499</cdr:x>
      <cdr:y>0.81192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18874" y="1578273"/>
          <a:ext cx="59663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1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64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45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27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09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90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72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54" algn="l" defTabSz="91436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prstClr val="black"/>
              </a:solidFill>
            </a:rPr>
            <a:t>0,4</a:t>
          </a:r>
          <a:r>
            <a:rPr lang="en-US" sz="1000" b="1" dirty="0" smtClean="0">
              <a:solidFill>
                <a:prstClr val="black"/>
              </a:solidFill>
            </a:rPr>
            <a:t>4</a:t>
          </a:r>
          <a:r>
            <a:rPr lang="ru-RU" sz="1000" b="1" dirty="0" smtClean="0">
              <a:solidFill>
                <a:prstClr val="black"/>
              </a:solidFill>
            </a:rPr>
            <a:t>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prstClr val="black"/>
              </a:solidFill>
            </a:rPr>
            <a:t>млн. </a:t>
          </a:r>
          <a:r>
            <a:rPr lang="ru-RU" sz="1000" b="1" dirty="0" err="1" smtClean="0">
              <a:solidFill>
                <a:prstClr val="black"/>
              </a:solidFill>
            </a:rPr>
            <a:t>тн</a:t>
          </a:r>
          <a:endParaRPr lang="ru-RU" sz="1000" b="1" dirty="0">
            <a:solidFill>
              <a:prstClr val="black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0A055AA-582B-4CA8-8041-717BD8096455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9A8524D-33C2-4AB6-8AA9-DF3EF6730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5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6F7F-D4DD-4945-977C-A93DDD95A542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1279525"/>
            <a:ext cx="55276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10A1-C1AA-4027-AFA8-815FCD4AF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5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18C2-F823-4B57-AA14-9BF57021A3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0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торцевании трубы следует обратить внимание на области иного цвета по отношению к основному цвету трубы (светлые, белые, прозрачные)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растяжении трубы будет отчетливо видно, использовался ли при производстве некачественный полиэтилен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побелению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шейки лопатки и расслоению материала.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заказать и более серьезные испытания (содержание и тип распределения сажи) – затраты на такие испытания не будут проблемой при определении качества продукции для серьезной стройки.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0793D-78AB-4C45-9C97-4CACC27751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1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использование сертифицированного неокрашенного ПЭ трубных марок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соответствие новому водяному ГОСТу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замещение суррогатного материала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трубы с требованиями отличными от ГОСТ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Электропайп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производство на всех заводах Группы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европейские аналоги производятся более 10 лет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AA35E-A18B-40EE-81FE-D877F44ECF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0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DF1BC-038C-466B-A6AC-205966A21D2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841276"/>
            <a:ext cx="7344816" cy="2304256"/>
          </a:xfrm>
        </p:spPr>
        <p:txBody>
          <a:bodyPr>
            <a:noAutofit/>
          </a:bodyPr>
          <a:lstStyle>
            <a:lvl1pPr>
              <a:defRPr sz="2400" b="0">
                <a:solidFill>
                  <a:srgbClr val="FBFBFB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827584" y="4225652"/>
            <a:ext cx="7344816" cy="36004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r">
              <a:defRPr sz="1200" b="0" i="1">
                <a:solidFill>
                  <a:srgbClr val="F2F2F2"/>
                </a:solidFill>
              </a:defRPr>
            </a:lvl1pPr>
            <a:lvl2pPr>
              <a:defRPr sz="1400">
                <a:solidFill>
                  <a:srgbClr val="F2F2F2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827584" y="3721596"/>
            <a:ext cx="7344816" cy="36004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r">
              <a:defRPr sz="1600" i="1" spc="40" baseline="0">
                <a:solidFill>
                  <a:srgbClr val="F2F2F2"/>
                </a:solidFill>
              </a:defRPr>
            </a:lvl1pPr>
            <a:lvl2pPr>
              <a:defRPr sz="1400">
                <a:solidFill>
                  <a:srgbClr val="F2F2F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Фамилия Имя Отчество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2 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111251"/>
            <a:ext cx="2880320" cy="3762474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spcBef>
                <a:spcPts val="1800"/>
              </a:spcBef>
              <a:defRPr sz="1600"/>
            </a:lvl1pPr>
            <a:lvl2pPr>
              <a:spcBef>
                <a:spcPts val="1800"/>
              </a:spcBef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4067945" y="1111251"/>
            <a:ext cx="4680520" cy="3762474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-342886" algn="l" defTabSz="914364" rtl="0" eaLnBrk="1" latinLnBrk="0" hangingPunct="1">
              <a:spcBef>
                <a:spcPts val="1800"/>
              </a:spcBef>
              <a:buFont typeface="Arial" pitchFamily="34" charset="0"/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364" rtl="0" eaLnBrk="1" latinLnBrk="0" hangingPunct="1">
              <a:spcBef>
                <a:spcPts val="1800"/>
              </a:spcBef>
              <a:buFont typeface="Arial" pitchFamily="34" charset="0"/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1 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5212"/>
            <a:ext cx="7992888" cy="360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129308"/>
            <a:ext cx="3744416" cy="367240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9" y="1111250"/>
            <a:ext cx="3744416" cy="369046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354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1 :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5213"/>
            <a:ext cx="7992888" cy="3600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5868145" y="1111251"/>
            <a:ext cx="2880320" cy="3762474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111251"/>
            <a:ext cx="4680520" cy="3762474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пны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913284"/>
            <a:ext cx="7992888" cy="396044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94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489349"/>
            <a:ext cx="7992888" cy="338437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lang="ru-RU" sz="16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342886">
              <a:defRPr lang="ru-RU" sz="1400" kern="120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marL="0" lvl="1" indent="-342886" algn="l" defTabSz="914364" rtl="0" eaLnBrk="1" latinLnBrk="0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827584" y="841276"/>
            <a:ext cx="7992888" cy="36004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lang="ru-RU" sz="1600" kern="1200" spc="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64" rtl="0" eaLnBrk="1" latinLnBrk="0" hangingPunct="1">
              <a:spcBef>
                <a:spcPts val="1800"/>
              </a:spcBef>
              <a:buFont typeface="Arial" pitchFamily="34" charset="0"/>
              <a:buNone/>
            </a:pPr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51" y="637647"/>
            <a:ext cx="7227217" cy="342068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150" y="1159347"/>
            <a:ext cx="7227218" cy="3626115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>
              <a:defRPr sz="1100">
                <a:solidFill>
                  <a:srgbClr val="002060"/>
                </a:solidFill>
              </a:defRPr>
            </a:lvl2pPr>
            <a:lvl3pPr>
              <a:defRPr sz="900">
                <a:solidFill>
                  <a:srgbClr val="002060"/>
                </a:solidFill>
              </a:defRPr>
            </a:lvl3pPr>
            <a:lvl4pPr>
              <a:defRPr sz="1100">
                <a:solidFill>
                  <a:srgbClr val="002060"/>
                </a:solidFill>
              </a:defRPr>
            </a:lvl4pPr>
            <a:lvl5pPr>
              <a:defRPr sz="11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150" y="5292343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4FB85267-0A8E-40F5-B6D2-324BE971F029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9964" y="5292343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7479" y="5292343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0EAC03D-A83F-4095-B9C1-397FBF51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90D1-45FD-4078-89D1-5DEEC24FD490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3BFC-9905-4ACA-971C-F9AB786F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55417" y="5570442"/>
            <a:ext cx="125034" cy="10259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CEEE-D7FC-44CD-86D2-E910E0D46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5212"/>
            <a:ext cx="7992888" cy="36004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9" r:id="rId3"/>
    <p:sldLayoutId id="2147483661" r:id="rId4"/>
    <p:sldLayoutId id="2147483668" r:id="rId5"/>
    <p:sldLayoutId id="2147483667" r:id="rId6"/>
    <p:sldLayoutId id="2147483671" r:id="rId7"/>
    <p:sldLayoutId id="2147483672" r:id="rId8"/>
    <p:sldLayoutId id="2147483673" r:id="rId9"/>
  </p:sldLayoutIdLst>
  <p:txStyles>
    <p:titleStyle>
      <a:lvl1pPr algn="r" defTabSz="914364" rtl="0" eaLnBrk="1" latinLnBrk="0" hangingPunct="1">
        <a:spcBef>
          <a:spcPct val="0"/>
        </a:spcBef>
        <a:buNone/>
        <a:defRPr sz="1400" b="0" kern="1200" cap="all" spc="50" baseline="0">
          <a:solidFill>
            <a:srgbClr val="10104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364" rtl="0" eaLnBrk="1" latinLnBrk="0" hangingPunct="1">
        <a:spcBef>
          <a:spcPct val="20000"/>
        </a:spcBef>
        <a:buFont typeface="Arial" pitchFamily="34" charset="0"/>
        <a:buNone/>
        <a:defRPr sz="1600" kern="1200" spc="3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-342886" algn="l" defTabSz="914364" rtl="0" eaLnBrk="1" latinLnBrk="0" hangingPunct="1">
        <a:spcBef>
          <a:spcPct val="20000"/>
        </a:spcBef>
        <a:buFont typeface="Arial" pitchFamily="34" charset="0"/>
        <a:buChar char="•"/>
        <a:defRPr sz="1400" kern="1200" spc="3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5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499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chart" Target="../charts/chart6.xml"/><Relationship Id="rId9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png"/><Relationship Id="rId18" Type="http://schemas.openxmlformats.org/officeDocument/2006/relationships/image" Target="../media/image104.gif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88.jpe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gif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gif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frm=1&amp;source=images&amp;cd=&amp;cad=rja&amp;docid=lxOF2ye3TtR6qM&amp;tbnid=ldPmX5sSGyPyvM:&amp;ved=0CAUQjRw&amp;url=http://www.wrcplc.co.uk/subterra.aspx&amp;ei=9Jd_UqWJMcnk4QSF-oGoDg&amp;psig=AFQjCNFKoMyC4hiV1ZGtYKCUvERz6agR8g&amp;ust=1384180074815291" TargetMode="External"/><Relationship Id="rId5" Type="http://schemas.openxmlformats.org/officeDocument/2006/relationships/image" Target="../media/image119.jpeg"/><Relationship Id="rId10" Type="http://schemas.openxmlformats.org/officeDocument/2006/relationships/chart" Target="../charts/chart7.xml"/><Relationship Id="rId4" Type="http://schemas.openxmlformats.org/officeDocument/2006/relationships/image" Target="../media/image118.jpeg"/><Relationship Id="rId9" Type="http://schemas.openxmlformats.org/officeDocument/2006/relationships/image" Target="../media/image1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chart" Target="../charts/char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01316"/>
            <a:ext cx="7344816" cy="1944216"/>
          </a:xfrm>
        </p:spPr>
        <p:txBody>
          <a:bodyPr/>
          <a:lstStyle/>
          <a:p>
            <a:r>
              <a:rPr lang="ru-RU" dirty="0" smtClean="0"/>
              <a:t>Г</a:t>
            </a:r>
            <a:r>
              <a:rPr lang="ru-RU" cap="none" dirty="0" smtClean="0"/>
              <a:t>руппа</a:t>
            </a:r>
            <a:r>
              <a:rPr lang="ru-RU" dirty="0" smtClean="0"/>
              <a:t> полипластик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400" cap="none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2113" y="2713484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spc="50" dirty="0" smtClean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25-ЛЕТНий ОПЫТ РЕШЕНИЯ </a:t>
            </a:r>
            <a:r>
              <a:rPr lang="ru-RU" sz="2400" cap="all" spc="5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 СЕТЕВОГО ХОЗЯЙСТВА </a:t>
            </a:r>
            <a:r>
              <a:rPr lang="ru-RU" sz="2400" cap="all" spc="50" dirty="0" smtClean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ГОРОДОВ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275" y="442327"/>
            <a:ext cx="126411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2327"/>
            <a:ext cx="12088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016" y="439322"/>
            <a:ext cx="1332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17" y="439322"/>
            <a:ext cx="12088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641" y="439322"/>
            <a:ext cx="12088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199" y="442327"/>
            <a:ext cx="12088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4900" y="439322"/>
            <a:ext cx="120882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93118" y="5233764"/>
            <a:ext cx="1642578" cy="3265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429701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pc="5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Гориловский Мирон </a:t>
            </a:r>
            <a:r>
              <a:rPr lang="ru-RU" spc="50" dirty="0" smtClean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Исаакович </a:t>
            </a:r>
          </a:p>
          <a:p>
            <a:pPr algn="r"/>
            <a:r>
              <a:rPr lang="ru-RU" sz="1200" spc="50" dirty="0" smtClean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</a:t>
            </a:r>
            <a:r>
              <a:rPr lang="ru-RU" sz="1200" spc="5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директор, </a:t>
            </a:r>
            <a:r>
              <a:rPr lang="ru-RU" sz="1200" cap="all" spc="50" dirty="0">
                <a:solidFill>
                  <a:srgbClr val="FB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127806"/>
            <a:ext cx="7776864" cy="5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6"/>
          <p:cNvGrpSpPr/>
          <p:nvPr/>
        </p:nvGrpSpPr>
        <p:grpSpPr>
          <a:xfrm>
            <a:off x="1070445" y="813172"/>
            <a:ext cx="6981942" cy="4264575"/>
            <a:chOff x="388921" y="908720"/>
            <a:chExt cx="9216489" cy="5400600"/>
          </a:xfrm>
        </p:grpSpPr>
        <p:grpSp>
          <p:nvGrpSpPr>
            <p:cNvPr id="44" name="Группа 7"/>
            <p:cNvGrpSpPr/>
            <p:nvPr/>
          </p:nvGrpSpPr>
          <p:grpSpPr>
            <a:xfrm>
              <a:off x="388921" y="1252187"/>
              <a:ext cx="9216489" cy="5057133"/>
              <a:chOff x="69681" y="1036163"/>
              <a:chExt cx="9216489" cy="5057133"/>
            </a:xfrm>
          </p:grpSpPr>
          <p:grpSp>
            <p:nvGrpSpPr>
              <p:cNvPr id="45" name="Группа 14"/>
              <p:cNvGrpSpPr/>
              <p:nvPr/>
            </p:nvGrpSpPr>
            <p:grpSpPr>
              <a:xfrm>
                <a:off x="100889" y="1058610"/>
                <a:ext cx="2709704" cy="802865"/>
                <a:chOff x="73316" y="1058611"/>
                <a:chExt cx="2709704" cy="802865"/>
              </a:xfrm>
            </p:grpSpPr>
            <p:sp>
              <p:nvSpPr>
                <p:cNvPr id="1048624" name="Скругленный прямоугольник 72"/>
                <p:cNvSpPr/>
                <p:nvPr/>
              </p:nvSpPr>
              <p:spPr bwMode="auto">
                <a:xfrm>
                  <a:off x="73316" y="1058611"/>
                  <a:ext cx="2709704" cy="802865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0" name="Рисунок 73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55303" y="1124744"/>
                  <a:ext cx="1073238" cy="621951"/>
                </a:xfrm>
                <a:prstGeom prst="rect">
                  <a:avLst/>
                </a:prstGeom>
              </p:spPr>
            </p:pic>
            <p:sp>
              <p:nvSpPr>
                <p:cNvPr id="1048625" name="TextBox 74"/>
                <p:cNvSpPr txBox="1"/>
                <p:nvPr/>
              </p:nvSpPr>
              <p:spPr>
                <a:xfrm>
                  <a:off x="1381168" y="1259468"/>
                  <a:ext cx="1318625" cy="409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Стоимость монтажа ниже в 5-10 раз</a:t>
                  </a:r>
                </a:p>
              </p:txBody>
            </p:sp>
          </p:grpSp>
          <p:grpSp>
            <p:nvGrpSpPr>
              <p:cNvPr id="46" name="Группа 15"/>
              <p:cNvGrpSpPr/>
              <p:nvPr/>
            </p:nvGrpSpPr>
            <p:grpSpPr>
              <a:xfrm>
                <a:off x="3192814" y="1058611"/>
                <a:ext cx="2766468" cy="802865"/>
                <a:chOff x="3205098" y="1058611"/>
                <a:chExt cx="2766468" cy="802865"/>
              </a:xfrm>
            </p:grpSpPr>
            <p:sp>
              <p:nvSpPr>
                <p:cNvPr id="1048626" name="Скругленный прямоугольник 69"/>
                <p:cNvSpPr/>
                <p:nvPr/>
              </p:nvSpPr>
              <p:spPr bwMode="auto">
                <a:xfrm>
                  <a:off x="3205098" y="1058611"/>
                  <a:ext cx="2766468" cy="802865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1" name="Рисунок 70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3281937" y="1124744"/>
                  <a:ext cx="1075529" cy="640277"/>
                </a:xfrm>
                <a:prstGeom prst="rect">
                  <a:avLst/>
                </a:prstGeom>
              </p:spPr>
            </p:pic>
            <p:sp>
              <p:nvSpPr>
                <p:cNvPr id="1048627" name="TextBox 71"/>
                <p:cNvSpPr txBox="1"/>
                <p:nvPr/>
              </p:nvSpPr>
              <p:spPr>
                <a:xfrm>
                  <a:off x="4380186" y="1196751"/>
                  <a:ext cx="1569821" cy="55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Скорость прокладки трубопроводов выше </a:t>
                  </a:r>
                </a:p>
                <a:p>
                  <a:r>
                    <a:rPr lang="ru-RU" sz="750" dirty="0">
                      <a:latin typeface="Calibri" pitchFamily="34" charset="0"/>
                    </a:rPr>
                    <a:t>в 5-10 раз</a:t>
                  </a:r>
                </a:p>
              </p:txBody>
            </p:sp>
          </p:grpSp>
          <p:grpSp>
            <p:nvGrpSpPr>
              <p:cNvPr id="47" name="Группа 16"/>
              <p:cNvGrpSpPr/>
              <p:nvPr/>
            </p:nvGrpSpPr>
            <p:grpSpPr>
              <a:xfrm>
                <a:off x="6316625" y="1036163"/>
                <a:ext cx="2969545" cy="825314"/>
                <a:chOff x="6347833" y="1036163"/>
                <a:chExt cx="2969545" cy="825314"/>
              </a:xfrm>
            </p:grpSpPr>
            <p:sp>
              <p:nvSpPr>
                <p:cNvPr id="1048628" name="Скругленный прямоугольник 66"/>
                <p:cNvSpPr/>
                <p:nvPr/>
              </p:nvSpPr>
              <p:spPr bwMode="auto">
                <a:xfrm>
                  <a:off x="6347833" y="1036163"/>
                  <a:ext cx="2969544" cy="825314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2" name="Рисунок 67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6463686" y="1124744"/>
                  <a:ext cx="1111037" cy="646005"/>
                </a:xfrm>
                <a:prstGeom prst="rect">
                  <a:avLst/>
                </a:prstGeom>
              </p:spPr>
            </p:pic>
            <p:sp>
              <p:nvSpPr>
                <p:cNvPr id="1048629" name="TextBox 68"/>
                <p:cNvSpPr txBox="1"/>
                <p:nvPr/>
              </p:nvSpPr>
              <p:spPr>
                <a:xfrm>
                  <a:off x="7562752" y="1090415"/>
                  <a:ext cx="1754626" cy="701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Бригада из 4-х человек обеспечивает прокладку до 700 м трубопровода за смену</a:t>
                  </a:r>
                </a:p>
              </p:txBody>
            </p:sp>
          </p:grpSp>
          <p:grpSp>
            <p:nvGrpSpPr>
              <p:cNvPr id="48" name="Группа 17"/>
              <p:cNvGrpSpPr/>
              <p:nvPr/>
            </p:nvGrpSpPr>
            <p:grpSpPr>
              <a:xfrm>
                <a:off x="76295" y="1988840"/>
                <a:ext cx="2735077" cy="831416"/>
                <a:chOff x="98320" y="1988840"/>
                <a:chExt cx="2683908" cy="831416"/>
              </a:xfrm>
            </p:grpSpPr>
            <p:sp>
              <p:nvSpPr>
                <p:cNvPr id="1048630" name="Скругленный прямоугольник 63"/>
                <p:cNvSpPr/>
                <p:nvPr/>
              </p:nvSpPr>
              <p:spPr bwMode="auto">
                <a:xfrm>
                  <a:off x="98320" y="1988840"/>
                  <a:ext cx="2683908" cy="831416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3" name="Рисунок 64"/>
                <p:cNvPicPr>
                  <a:picLocks noChangeAspect="1"/>
                </p:cNvPicPr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229274" y="2139361"/>
                  <a:ext cx="1075528" cy="650586"/>
                </a:xfrm>
                <a:prstGeom prst="rect">
                  <a:avLst/>
                </a:prstGeom>
              </p:spPr>
            </p:pic>
            <p:sp>
              <p:nvSpPr>
                <p:cNvPr id="1048631" name="TextBox 65"/>
                <p:cNvSpPr txBox="1"/>
                <p:nvPr/>
              </p:nvSpPr>
              <p:spPr>
                <a:xfrm>
                  <a:off x="1362345" y="2199346"/>
                  <a:ext cx="1209221" cy="555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Объем земляных работ в 3-10 раз меньше</a:t>
                  </a:r>
                </a:p>
              </p:txBody>
            </p:sp>
          </p:grpSp>
          <p:grpSp>
            <p:nvGrpSpPr>
              <p:cNvPr id="49" name="Группа 18"/>
              <p:cNvGrpSpPr/>
              <p:nvPr/>
            </p:nvGrpSpPr>
            <p:grpSpPr>
              <a:xfrm>
                <a:off x="6316626" y="1988840"/>
                <a:ext cx="2969544" cy="831416"/>
                <a:chOff x="6347834" y="1988840"/>
                <a:chExt cx="2969544" cy="831416"/>
              </a:xfrm>
            </p:grpSpPr>
            <p:sp>
              <p:nvSpPr>
                <p:cNvPr id="1048632" name="Скругленный прямоугольник 60"/>
                <p:cNvSpPr/>
                <p:nvPr/>
              </p:nvSpPr>
              <p:spPr bwMode="auto">
                <a:xfrm>
                  <a:off x="6347834" y="1988840"/>
                  <a:ext cx="2969544" cy="831416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4" name="Рисунок 61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6515687" y="2083411"/>
                  <a:ext cx="615079" cy="641423"/>
                </a:xfrm>
                <a:prstGeom prst="rect">
                  <a:avLst/>
                </a:prstGeom>
              </p:spPr>
            </p:pic>
            <p:sp>
              <p:nvSpPr>
                <p:cNvPr id="1048633" name="TextBox 62"/>
                <p:cNvSpPr txBox="1"/>
                <p:nvPr/>
              </p:nvSpPr>
              <p:spPr>
                <a:xfrm>
                  <a:off x="7471117" y="2060848"/>
                  <a:ext cx="1687838" cy="555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Не требуется использование погрузочных механизмов</a:t>
                  </a:r>
                </a:p>
              </p:txBody>
            </p:sp>
          </p:grpSp>
          <p:grpSp>
            <p:nvGrpSpPr>
              <p:cNvPr id="50" name="Группа 19"/>
              <p:cNvGrpSpPr/>
              <p:nvPr/>
            </p:nvGrpSpPr>
            <p:grpSpPr>
              <a:xfrm>
                <a:off x="76295" y="2951764"/>
                <a:ext cx="2748723" cy="825240"/>
                <a:chOff x="107504" y="2951764"/>
                <a:chExt cx="2674432" cy="825240"/>
              </a:xfrm>
            </p:grpSpPr>
            <p:sp>
              <p:nvSpPr>
                <p:cNvPr id="1048634" name="Скругленный прямоугольник 57"/>
                <p:cNvSpPr/>
                <p:nvPr/>
              </p:nvSpPr>
              <p:spPr bwMode="auto">
                <a:xfrm>
                  <a:off x="107504" y="2951764"/>
                  <a:ext cx="2674432" cy="825240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pic>
              <p:nvPicPr>
                <p:cNvPr id="2097195" name="Рисунок 58"/>
                <p:cNvPicPr>
                  <a:picLocks noChangeAspect="1"/>
                </p:cNvPicPr>
                <p:nvPr/>
              </p:nvPicPr>
              <p:blipFill>
                <a:blip r:embed="rId7" cstate="email"/>
                <a:stretch>
                  <a:fillRect/>
                </a:stretch>
              </p:blipFill>
              <p:spPr>
                <a:xfrm>
                  <a:off x="251520" y="3036176"/>
                  <a:ext cx="999933" cy="615079"/>
                </a:xfrm>
                <a:prstGeom prst="rect">
                  <a:avLst/>
                </a:prstGeom>
              </p:spPr>
            </p:pic>
            <p:sp>
              <p:nvSpPr>
                <p:cNvPr id="1048635" name="TextBox 59"/>
                <p:cNvSpPr txBox="1"/>
                <p:nvPr/>
              </p:nvSpPr>
              <p:spPr>
                <a:xfrm>
                  <a:off x="1360813" y="3068961"/>
                  <a:ext cx="1205405" cy="555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Гибкость труб значительно облегчает монтаж</a:t>
                  </a:r>
                </a:p>
              </p:txBody>
            </p:sp>
          </p:grpSp>
          <p:grpSp>
            <p:nvGrpSpPr>
              <p:cNvPr id="51" name="Группа 20"/>
              <p:cNvGrpSpPr/>
              <p:nvPr/>
            </p:nvGrpSpPr>
            <p:grpSpPr>
              <a:xfrm>
                <a:off x="6316628" y="2941648"/>
                <a:ext cx="2965830" cy="825240"/>
                <a:chOff x="6351258" y="2951764"/>
                <a:chExt cx="2965830" cy="825240"/>
              </a:xfrm>
            </p:grpSpPr>
            <p:pic>
              <p:nvPicPr>
                <p:cNvPr id="2097196" name="Рисунок 54"/>
                <p:cNvPicPr>
                  <a:picLocks noChangeAspect="1"/>
                </p:cNvPicPr>
                <p:nvPr/>
              </p:nvPicPr>
              <p:blipFill>
                <a:blip r:embed="rId8" cstate="email"/>
                <a:stretch>
                  <a:fillRect/>
                </a:stretch>
              </p:blipFill>
              <p:spPr>
                <a:xfrm>
                  <a:off x="6515687" y="2980801"/>
                  <a:ext cx="972562" cy="709074"/>
                </a:xfrm>
                <a:prstGeom prst="rect">
                  <a:avLst/>
                </a:prstGeom>
              </p:spPr>
            </p:pic>
            <p:sp>
              <p:nvSpPr>
                <p:cNvPr id="1048636" name="Скругленный прямоугольник 55"/>
                <p:cNvSpPr/>
                <p:nvPr/>
              </p:nvSpPr>
              <p:spPr bwMode="auto">
                <a:xfrm>
                  <a:off x="6351258" y="2951764"/>
                  <a:ext cx="2965830" cy="825240"/>
                </a:xfrm>
                <a:prstGeom prst="roundRect">
                  <a:avLst>
                    <a:gd name="adj" fmla="val 11571"/>
                  </a:avLst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37" name="TextBox 56"/>
                <p:cNvSpPr txBox="1"/>
                <p:nvPr/>
              </p:nvSpPr>
              <p:spPr>
                <a:xfrm>
                  <a:off x="7491731" y="3013314"/>
                  <a:ext cx="1380647" cy="555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Рассчитаны на бесканальную прокладку</a:t>
                  </a:r>
                </a:p>
              </p:txBody>
            </p:sp>
          </p:grpSp>
          <p:grpSp>
            <p:nvGrpSpPr>
              <p:cNvPr id="52" name="Группа 21"/>
              <p:cNvGrpSpPr/>
              <p:nvPr/>
            </p:nvGrpSpPr>
            <p:grpSpPr>
              <a:xfrm>
                <a:off x="107503" y="5283144"/>
                <a:ext cx="2748722" cy="810152"/>
                <a:chOff x="158456" y="4293096"/>
                <a:chExt cx="2621865" cy="810152"/>
              </a:xfrm>
            </p:grpSpPr>
            <p:sp>
              <p:nvSpPr>
                <p:cNvPr id="1048638" name="Скругленный прямоугольник 51"/>
                <p:cNvSpPr/>
                <p:nvPr/>
              </p:nvSpPr>
              <p:spPr bwMode="auto">
                <a:xfrm>
                  <a:off x="158456" y="4293096"/>
                  <a:ext cx="2621865" cy="810152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39" name="TextBox 52"/>
                <p:cNvSpPr txBox="1"/>
                <p:nvPr/>
              </p:nvSpPr>
              <p:spPr>
                <a:xfrm>
                  <a:off x="1298177" y="4373002"/>
                  <a:ext cx="1438619" cy="701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Не требуются плановые отключения в весенне-летний период</a:t>
                  </a:r>
                </a:p>
              </p:txBody>
            </p:sp>
            <p:pic>
              <p:nvPicPr>
                <p:cNvPr id="2097197" name="Рисунок 53"/>
                <p:cNvPicPr>
                  <a:picLocks noChangeAspect="1"/>
                </p:cNvPicPr>
                <p:nvPr/>
              </p:nvPicPr>
              <p:blipFill>
                <a:blip r:embed="rId9" cstate="email"/>
                <a:stretch>
                  <a:fillRect/>
                </a:stretch>
              </p:blipFill>
              <p:spPr>
                <a:xfrm>
                  <a:off x="221478" y="4395001"/>
                  <a:ext cx="785172" cy="642197"/>
                </a:xfrm>
                <a:prstGeom prst="rect">
                  <a:avLst/>
                </a:prstGeom>
              </p:spPr>
            </p:pic>
          </p:grpSp>
          <p:grpSp>
            <p:nvGrpSpPr>
              <p:cNvPr id="53" name="Группа 22"/>
              <p:cNvGrpSpPr/>
              <p:nvPr/>
            </p:nvGrpSpPr>
            <p:grpSpPr>
              <a:xfrm>
                <a:off x="3221195" y="4329100"/>
                <a:ext cx="2716530" cy="828092"/>
                <a:chOff x="3252403" y="4293096"/>
                <a:chExt cx="2716530" cy="828092"/>
              </a:xfrm>
            </p:grpSpPr>
            <p:sp>
              <p:nvSpPr>
                <p:cNvPr id="1048640" name="Скругленный прямоугольник 48"/>
                <p:cNvSpPr/>
                <p:nvPr/>
              </p:nvSpPr>
              <p:spPr bwMode="auto">
                <a:xfrm>
                  <a:off x="3252403" y="4293096"/>
                  <a:ext cx="2716530" cy="828092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41" name="TextBox 49"/>
                <p:cNvSpPr txBox="1"/>
                <p:nvPr/>
              </p:nvSpPr>
              <p:spPr>
                <a:xfrm>
                  <a:off x="4376389" y="4335042"/>
                  <a:ext cx="1562307" cy="701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Надёжность трубопроводов выше традиционных на порядок</a:t>
                  </a:r>
                </a:p>
              </p:txBody>
            </p:sp>
            <p:pic>
              <p:nvPicPr>
                <p:cNvPr id="2097198" name="Рисунок 50"/>
                <p:cNvPicPr>
                  <a:picLocks noChangeAspect="1"/>
                </p:cNvPicPr>
                <p:nvPr/>
              </p:nvPicPr>
              <p:blipFill>
                <a:blip r:embed="rId10" cstate="email"/>
                <a:stretch>
                  <a:fillRect/>
                </a:stretch>
              </p:blipFill>
              <p:spPr>
                <a:xfrm>
                  <a:off x="3360862" y="4416721"/>
                  <a:ext cx="1073239" cy="617369"/>
                </a:xfrm>
                <a:prstGeom prst="rect">
                  <a:avLst/>
                </a:prstGeom>
              </p:spPr>
            </p:pic>
          </p:grpSp>
          <p:grpSp>
            <p:nvGrpSpPr>
              <p:cNvPr id="54" name="Группа 23"/>
              <p:cNvGrpSpPr/>
              <p:nvPr/>
            </p:nvGrpSpPr>
            <p:grpSpPr>
              <a:xfrm>
                <a:off x="6299437" y="4334036"/>
                <a:ext cx="2969544" cy="823156"/>
                <a:chOff x="6330645" y="4298032"/>
                <a:chExt cx="2969544" cy="823156"/>
              </a:xfrm>
            </p:grpSpPr>
            <p:sp>
              <p:nvSpPr>
                <p:cNvPr id="1048642" name="Скругленный прямоугольник 45"/>
                <p:cNvSpPr/>
                <p:nvPr/>
              </p:nvSpPr>
              <p:spPr bwMode="auto">
                <a:xfrm>
                  <a:off x="6330645" y="4298032"/>
                  <a:ext cx="2969544" cy="823156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43" name="TextBox 46"/>
                <p:cNvSpPr txBox="1"/>
                <p:nvPr/>
              </p:nvSpPr>
              <p:spPr>
                <a:xfrm>
                  <a:off x="7488307" y="4335042"/>
                  <a:ext cx="1625343" cy="55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Не подвержены коррозии и образованию отложений</a:t>
                  </a:r>
                </a:p>
              </p:txBody>
            </p:sp>
            <p:pic>
              <p:nvPicPr>
                <p:cNvPr id="2097199" name="Рисунок 47"/>
                <p:cNvPicPr>
                  <a:picLocks noChangeAspect="1"/>
                </p:cNvPicPr>
                <p:nvPr/>
              </p:nvPicPr>
              <p:blipFill>
                <a:blip r:embed="rId11" cstate="email"/>
                <a:stretch>
                  <a:fillRect/>
                </a:stretch>
              </p:blipFill>
              <p:spPr>
                <a:xfrm>
                  <a:off x="6490627" y="4362742"/>
                  <a:ext cx="664407" cy="686438"/>
                </a:xfrm>
                <a:prstGeom prst="rect">
                  <a:avLst/>
                </a:prstGeom>
              </p:spPr>
            </p:pic>
          </p:grpSp>
          <p:grpSp>
            <p:nvGrpSpPr>
              <p:cNvPr id="55" name="Группа 24"/>
              <p:cNvGrpSpPr/>
              <p:nvPr/>
            </p:nvGrpSpPr>
            <p:grpSpPr>
              <a:xfrm>
                <a:off x="69681" y="4329100"/>
                <a:ext cx="2748722" cy="806271"/>
                <a:chOff x="158557" y="5230699"/>
                <a:chExt cx="2655107" cy="782465"/>
              </a:xfrm>
            </p:grpSpPr>
            <p:sp>
              <p:nvSpPr>
                <p:cNvPr id="1048644" name="Скругленный прямоугольник 42"/>
                <p:cNvSpPr/>
                <p:nvPr/>
              </p:nvSpPr>
              <p:spPr bwMode="auto">
                <a:xfrm>
                  <a:off x="158557" y="5230699"/>
                  <a:ext cx="2655107" cy="782465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45" name="TextBox 43"/>
                <p:cNvSpPr txBox="1"/>
                <p:nvPr/>
              </p:nvSpPr>
              <p:spPr>
                <a:xfrm>
                  <a:off x="1409200" y="5373216"/>
                  <a:ext cx="1396921" cy="539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Гарантийный </a:t>
                  </a:r>
                  <a:r>
                    <a:rPr lang="ru-RU" sz="750" dirty="0" smtClean="0">
                      <a:latin typeface="Calibri" pitchFamily="34" charset="0"/>
                    </a:rPr>
                    <a:t>срок </a:t>
                  </a:r>
                  <a:r>
                    <a:rPr lang="ru-RU" sz="750" dirty="0">
                      <a:latin typeface="Calibri" pitchFamily="34" charset="0"/>
                    </a:rPr>
                    <a:t>службы – 49 </a:t>
                  </a:r>
                  <a:r>
                    <a:rPr lang="ru-RU" sz="750" dirty="0" smtClean="0">
                      <a:latin typeface="Calibri" pitchFamily="34" charset="0"/>
                    </a:rPr>
                    <a:t>лет</a:t>
                  </a:r>
                </a:p>
                <a:p>
                  <a:r>
                    <a:rPr lang="ru-RU" sz="750" dirty="0" smtClean="0">
                      <a:latin typeface="Calibri" pitchFamily="34" charset="0"/>
                    </a:rPr>
                    <a:t>Расчетный до 100 лет</a:t>
                  </a:r>
                  <a:endParaRPr lang="ru-RU" sz="750" dirty="0">
                    <a:latin typeface="Calibri" pitchFamily="34" charset="0"/>
                  </a:endParaRPr>
                </a:p>
              </p:txBody>
            </p:sp>
            <p:pic>
              <p:nvPicPr>
                <p:cNvPr id="2097200" name="Рисунок 44"/>
                <p:cNvPicPr>
                  <a:picLocks noChangeAspect="1"/>
                </p:cNvPicPr>
                <p:nvPr/>
              </p:nvPicPr>
              <p:blipFill>
                <a:blip r:embed="rId12" cstate="email"/>
                <a:stretch>
                  <a:fillRect/>
                </a:stretch>
              </p:blipFill>
              <p:spPr>
                <a:xfrm>
                  <a:off x="298644" y="5301208"/>
                  <a:ext cx="960988" cy="628823"/>
                </a:xfrm>
                <a:prstGeom prst="rect">
                  <a:avLst/>
                </a:prstGeom>
              </p:spPr>
            </p:pic>
          </p:grpSp>
          <p:grpSp>
            <p:nvGrpSpPr>
              <p:cNvPr id="56" name="Группа 25"/>
              <p:cNvGrpSpPr/>
              <p:nvPr/>
            </p:nvGrpSpPr>
            <p:grpSpPr>
              <a:xfrm>
                <a:off x="3223776" y="5287025"/>
                <a:ext cx="2716533" cy="806271"/>
                <a:chOff x="3254984" y="5253975"/>
                <a:chExt cx="2716533" cy="782039"/>
              </a:xfrm>
            </p:grpSpPr>
            <p:sp>
              <p:nvSpPr>
                <p:cNvPr id="1048646" name="Скругленный прямоугольник 39"/>
                <p:cNvSpPr/>
                <p:nvPr/>
              </p:nvSpPr>
              <p:spPr bwMode="auto">
                <a:xfrm>
                  <a:off x="3254984" y="5253975"/>
                  <a:ext cx="2716533" cy="782039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47" name="TextBox 40"/>
                <p:cNvSpPr txBox="1"/>
                <p:nvPr/>
              </p:nvSpPr>
              <p:spPr>
                <a:xfrm>
                  <a:off x="4478534" y="5373217"/>
                  <a:ext cx="1478690" cy="396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Снижение  тепловых потерь до уровня 3 %</a:t>
                  </a:r>
                </a:p>
              </p:txBody>
            </p:sp>
            <p:pic>
              <p:nvPicPr>
                <p:cNvPr id="2097201" name="Рисунок 41"/>
                <p:cNvPicPr>
                  <a:picLocks noChangeAspect="1"/>
                </p:cNvPicPr>
                <p:nvPr/>
              </p:nvPicPr>
              <p:blipFill>
                <a:blip r:embed="rId13" cstate="email"/>
                <a:stretch>
                  <a:fillRect/>
                </a:stretch>
              </p:blipFill>
              <p:spPr>
                <a:xfrm>
                  <a:off x="3360863" y="5333056"/>
                  <a:ext cx="1083547" cy="616224"/>
                </a:xfrm>
                <a:prstGeom prst="rect">
                  <a:avLst/>
                </a:prstGeom>
              </p:spPr>
            </p:pic>
          </p:grpSp>
          <p:grpSp>
            <p:nvGrpSpPr>
              <p:cNvPr id="57" name="Группа 26"/>
              <p:cNvGrpSpPr/>
              <p:nvPr/>
            </p:nvGrpSpPr>
            <p:grpSpPr>
              <a:xfrm>
                <a:off x="3186877" y="2951764"/>
                <a:ext cx="2772405" cy="825241"/>
                <a:chOff x="3218085" y="2951764"/>
                <a:chExt cx="2772405" cy="825241"/>
              </a:xfrm>
            </p:grpSpPr>
            <p:sp>
              <p:nvSpPr>
                <p:cNvPr id="1048648" name="Скругленный прямоугольник 36"/>
                <p:cNvSpPr/>
                <p:nvPr/>
              </p:nvSpPr>
              <p:spPr bwMode="auto">
                <a:xfrm>
                  <a:off x="3224022" y="2951764"/>
                  <a:ext cx="2766468" cy="825241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49" name="TextBox 37"/>
                <p:cNvSpPr txBox="1"/>
                <p:nvPr/>
              </p:nvSpPr>
              <p:spPr>
                <a:xfrm>
                  <a:off x="4168624" y="3003197"/>
                  <a:ext cx="1750264" cy="55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Не требуется установка компенсаторов</a:t>
                  </a:r>
                  <a:r>
                    <a:rPr lang="en-US" sz="750" dirty="0">
                      <a:latin typeface="Calibri" pitchFamily="34" charset="0"/>
                    </a:rPr>
                    <a:t> </a:t>
                  </a:r>
                  <a:r>
                    <a:rPr lang="ru-RU" sz="750" dirty="0">
                      <a:latin typeface="Calibri" pitchFamily="34" charset="0"/>
                    </a:rPr>
                    <a:t>и неподвижных опор</a:t>
                  </a:r>
                </a:p>
              </p:txBody>
            </p:sp>
            <p:pic>
              <p:nvPicPr>
                <p:cNvPr id="2097202" name="Рисунок 38" descr="Иконка - отсутствие компенсаторов.jpg"/>
                <p:cNvPicPr>
                  <a:picLocks noChangeAspect="1"/>
                </p:cNvPicPr>
                <p:nvPr/>
              </p:nvPicPr>
              <p:blipFill>
                <a:blip r:embed="rId14" cstate="email"/>
                <a:stretch>
                  <a:fillRect/>
                </a:stretch>
              </p:blipFill>
              <p:spPr>
                <a:xfrm>
                  <a:off x="3218085" y="3043618"/>
                  <a:ext cx="785818" cy="641533"/>
                </a:xfrm>
                <a:prstGeom prst="rect">
                  <a:avLst/>
                </a:prstGeom>
              </p:spPr>
            </p:pic>
          </p:grpSp>
          <p:grpSp>
            <p:nvGrpSpPr>
              <p:cNvPr id="58" name="Группа 27"/>
              <p:cNvGrpSpPr/>
              <p:nvPr/>
            </p:nvGrpSpPr>
            <p:grpSpPr>
              <a:xfrm>
                <a:off x="6316628" y="5282946"/>
                <a:ext cx="2965830" cy="810350"/>
                <a:chOff x="6347836" y="5282946"/>
                <a:chExt cx="2965830" cy="810350"/>
              </a:xfrm>
            </p:grpSpPr>
            <p:sp>
              <p:nvSpPr>
                <p:cNvPr id="1048650" name="Скругленный прямоугольник 33"/>
                <p:cNvSpPr/>
                <p:nvPr/>
              </p:nvSpPr>
              <p:spPr bwMode="auto">
                <a:xfrm>
                  <a:off x="6347836" y="5287025"/>
                  <a:ext cx="2965830" cy="806271"/>
                </a:xfrm>
                <a:prstGeom prst="roundRect">
                  <a:avLst>
                    <a:gd name="adj" fmla="val 11571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none" lIns="76200" tIns="38100" rIns="76200" bIns="381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619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33" i="1" dirty="0">
                    <a:solidFill>
                      <a:schemeClr val="bg1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48651" name="TextBox 34"/>
                <p:cNvSpPr txBox="1"/>
                <p:nvPr/>
              </p:nvSpPr>
              <p:spPr>
                <a:xfrm>
                  <a:off x="7488309" y="5282946"/>
                  <a:ext cx="1682617" cy="701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50" dirty="0">
                      <a:latin typeface="Calibri" pitchFamily="34" charset="0"/>
                    </a:rPr>
                    <a:t>Снижение регулярных ремонтно-эксплуатационных расходов в 2-3 раза</a:t>
                  </a:r>
                </a:p>
              </p:txBody>
            </p:sp>
            <p:pic>
              <p:nvPicPr>
                <p:cNvPr id="2097203" name="Рисунок 35" descr="Иконка - уменьшение затрат.jpg"/>
                <p:cNvPicPr>
                  <a:picLocks noChangeAspect="1"/>
                </p:cNvPicPr>
                <p:nvPr/>
              </p:nvPicPr>
              <p:blipFill>
                <a:blip r:embed="rId15" cstate="email"/>
                <a:stretch>
                  <a:fillRect/>
                </a:stretch>
              </p:blipFill>
              <p:spPr>
                <a:xfrm>
                  <a:off x="6447605" y="5373217"/>
                  <a:ext cx="965807" cy="605598"/>
                </a:xfrm>
                <a:prstGeom prst="rect">
                  <a:avLst/>
                </a:prstGeom>
              </p:spPr>
            </p:pic>
          </p:grpSp>
          <p:grpSp>
            <p:nvGrpSpPr>
              <p:cNvPr id="59" name="Группа 28"/>
              <p:cNvGrpSpPr/>
              <p:nvPr/>
            </p:nvGrpSpPr>
            <p:grpSpPr>
              <a:xfrm>
                <a:off x="3192814" y="1996523"/>
                <a:ext cx="2898447" cy="831416"/>
                <a:chOff x="3224022" y="1996523"/>
                <a:chExt cx="2898447" cy="831416"/>
              </a:xfrm>
            </p:grpSpPr>
            <p:grpSp>
              <p:nvGrpSpPr>
                <p:cNvPr id="60" name="Группа 29"/>
                <p:cNvGrpSpPr/>
                <p:nvPr/>
              </p:nvGrpSpPr>
              <p:grpSpPr>
                <a:xfrm>
                  <a:off x="3224022" y="1996523"/>
                  <a:ext cx="2898447" cy="831416"/>
                  <a:chOff x="3214257" y="1996523"/>
                  <a:chExt cx="2898447" cy="831416"/>
                </a:xfrm>
              </p:grpSpPr>
              <p:sp>
                <p:nvSpPr>
                  <p:cNvPr id="1048652" name="Скругленный прямоугольник 31"/>
                  <p:cNvSpPr/>
                  <p:nvPr/>
                </p:nvSpPr>
                <p:spPr bwMode="auto">
                  <a:xfrm>
                    <a:off x="3214257" y="1996523"/>
                    <a:ext cx="2766468" cy="831416"/>
                  </a:xfrm>
                  <a:prstGeom prst="roundRect">
                    <a:avLst>
                      <a:gd name="adj" fmla="val 11571"/>
                    </a:avLst>
                  </a:prstGeom>
                  <a:ln>
                    <a:solidFill>
                      <a:schemeClr val="bg1">
                        <a:lumMod val="8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vert="horz" wrap="none" lIns="76200" tIns="38100" rIns="76200" bIns="381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7619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33" i="1">
                      <a:solidFill>
                        <a:schemeClr val="bg1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1048653" name="TextBox 32"/>
                  <p:cNvSpPr txBox="1"/>
                  <p:nvPr/>
                </p:nvSpPr>
                <p:spPr>
                  <a:xfrm>
                    <a:off x="4468770" y="2091298"/>
                    <a:ext cx="1643934" cy="555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750" dirty="0">
                        <a:latin typeface="Calibri" pitchFamily="34" charset="0"/>
                      </a:rPr>
                      <a:t>Поставка труб длинномерными отрезками до 720 м</a:t>
                    </a:r>
                  </a:p>
                </p:txBody>
              </p:sp>
            </p:grpSp>
            <p:pic>
              <p:nvPicPr>
                <p:cNvPr id="2097204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email"/>
                <a:srcRect/>
                <a:stretch>
                  <a:fillRect/>
                </a:stretch>
              </p:blipFill>
              <p:spPr bwMode="auto">
                <a:xfrm>
                  <a:off x="3271677" y="2076483"/>
                  <a:ext cx="1227124" cy="6818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</p:grpSp>
        <p:sp>
          <p:nvSpPr>
            <p:cNvPr id="1048654" name="LAYOUT HEADER"/>
            <p:cNvSpPr txBox="1">
              <a:spLocks noChangeArrowheads="1"/>
            </p:cNvSpPr>
            <p:nvPr/>
          </p:nvSpPr>
          <p:spPr bwMode="gray">
            <a:xfrm>
              <a:off x="501029" y="908720"/>
              <a:ext cx="3925887" cy="3063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833" b="1" i="0" dirty="0">
                  <a:solidFill>
                    <a:srgbClr val="10104A"/>
                  </a:solidFill>
                </a:rPr>
                <a:t> </a:t>
              </a:r>
              <a:r>
                <a:rPr lang="ru-RU" sz="917" b="1" i="0" dirty="0">
                  <a:solidFill>
                    <a:srgbClr val="10104A"/>
                  </a:solidFill>
                  <a:latin typeface="Calibri" panose="020F0502020204030204" pitchFamily="34" charset="0"/>
                </a:rPr>
                <a:t>1. При строительстве сетей</a:t>
              </a:r>
              <a:endParaRPr lang="en-US" sz="917" b="1" i="0" dirty="0">
                <a:solidFill>
                  <a:srgbClr val="10104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8655" name="LAYOUT HEADER"/>
            <p:cNvSpPr txBox="1">
              <a:spLocks noChangeArrowheads="1"/>
            </p:cNvSpPr>
            <p:nvPr/>
          </p:nvSpPr>
          <p:spPr bwMode="gray">
            <a:xfrm>
              <a:off x="530769" y="4149080"/>
              <a:ext cx="3925887" cy="3063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lvl1pPr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31850" eaLnBrk="0" hangingPunct="0"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31850" eaLnBrk="0" fontAlgn="base" hangingPunct="0">
                <a:spcBef>
                  <a:spcPct val="0"/>
                </a:spcBef>
                <a:spcAft>
                  <a:spcPct val="0"/>
                </a:spcAft>
                <a:defRPr sz="800" i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917" b="1" i="0" dirty="0">
                  <a:solidFill>
                    <a:srgbClr val="10104A"/>
                  </a:solidFill>
                  <a:latin typeface="Calibri" panose="020F0502020204030204" pitchFamily="34" charset="0"/>
                </a:rPr>
                <a:t> 2. При эксплуатации сетей</a:t>
              </a:r>
              <a:endParaRPr lang="en-US" sz="917" b="1" i="0" dirty="0">
                <a:solidFill>
                  <a:srgbClr val="10104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8" name="Заголовок 1"/>
          <p:cNvSpPr txBox="1">
            <a:spLocks/>
          </p:cNvSpPr>
          <p:nvPr/>
        </p:nvSpPr>
        <p:spPr>
          <a:xfrm>
            <a:off x="3275856" y="89451"/>
            <a:ext cx="5613186" cy="60327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r">
              <a:spcBef>
                <a:spcPct val="0"/>
              </a:spcBef>
              <a:buNone/>
              <a:defRPr sz="1400" b="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Преимущества Полимерных трубопроводов </a:t>
            </a:r>
          </a:p>
          <a:p>
            <a:r>
              <a:rPr lang="ru-RU" dirty="0"/>
              <a:t>по сравнению с традиционными технологиями</a:t>
            </a:r>
          </a:p>
        </p:txBody>
      </p:sp>
    </p:spTree>
    <p:extLst>
      <p:ext uri="{BB962C8B-B14F-4D97-AF65-F5344CB8AC3E}">
        <p14:creationId xmlns:p14="http://schemas.microsoft.com/office/powerpoint/2010/main" val="1481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lymery.ru/images/img/letters1/12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872" y="3580065"/>
            <a:ext cx="2165334" cy="1790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olyplastic.ua/upload/magazin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739" y="3577045"/>
            <a:ext cx="3205684" cy="1793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16085" y="1722735"/>
            <a:ext cx="2623784" cy="89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0712" y="757492"/>
            <a:ext cx="4705214" cy="2606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1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Сотрудничайте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проверенными известными поставщиками</a:t>
            </a:r>
          </a:p>
          <a:p>
            <a:pPr marL="238115" indent="-238115">
              <a:buFont typeface="Wingdings" panose="05000000000000000000" pitchFamily="2" charset="2"/>
              <a:buChar char="ü"/>
            </a:pPr>
            <a:endParaRPr lang="ru-RU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«</a:t>
            </a:r>
            <a:r>
              <a:rPr lang="ru-RU" sz="1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покупайтесь»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контрафактную трубу - подделку </a:t>
            </a:r>
            <a:r>
              <a:rPr lang="ru-RU" sz="1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«гаражных»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производителей с поддельными документами качества</a:t>
            </a:r>
          </a:p>
          <a:p>
            <a:pPr marL="238115" indent="-238115">
              <a:buFont typeface="Wingdings" panose="05000000000000000000" pitchFamily="2" charset="2"/>
              <a:buChar char="ü"/>
            </a:pPr>
            <a:endParaRPr lang="ru-RU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1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Интересуйтесь,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полиэтилена какой марки изготовлена труба, просить предоставить паспорта с указанием материала, а также копию сертификата и паспорта качества на материал из которого произведена труба</a:t>
            </a:r>
          </a:p>
          <a:p>
            <a:pPr marL="238115" indent="-238115">
              <a:buFont typeface="Wingdings" panose="05000000000000000000" pitchFamily="2" charset="2"/>
              <a:buChar char="ü"/>
            </a:pPr>
            <a:endParaRPr lang="ru-RU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11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предприятие поставщика, чтобы убедиться в:</a:t>
            </a:r>
            <a:r>
              <a:rPr lang="ru-RU" sz="11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наличии на складе заявленного сырья;</a:t>
            </a:r>
            <a:r>
              <a:rPr lang="ru-RU" sz="11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 сырье засыпается в бункер экструдера при производстве трубы; </a:t>
            </a:r>
            <a:r>
              <a:rPr lang="ru-RU" sz="11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наличии ОТК и испытательной лаборатории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95379" y="217432"/>
            <a:ext cx="4920547" cy="54006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r">
              <a:spcBef>
                <a:spcPct val="0"/>
              </a:spcBef>
              <a:buNone/>
              <a:defRPr sz="1600" b="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Заказчикам и </a:t>
            </a:r>
            <a:r>
              <a:rPr lang="ru-RU" dirty="0"/>
              <a:t>строительным </a:t>
            </a:r>
            <a:r>
              <a:rPr lang="ru-RU" dirty="0" smtClean="0"/>
              <a:t>организациям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" y="856886"/>
            <a:ext cx="3124653" cy="4147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0492" y="969995"/>
            <a:ext cx="48182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Наружный слой – </a:t>
            </a:r>
            <a:r>
              <a:rPr lang="ru-RU" sz="1500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красный для ЭЛЕКТРОПАЙП, черный с синей полосой для МУЛЬТИКЛИН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500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Внутренний </a:t>
            </a:r>
            <a:r>
              <a:rPr lang="ru-RU" sz="15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слой – натуральный </a:t>
            </a:r>
            <a:r>
              <a:rPr lang="ru-RU" sz="1500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трубный ПЭ 100.</a:t>
            </a:r>
            <a:endParaRPr lang="ru-RU" sz="1500" spc="25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822346"/>
            <a:ext cx="48605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pc="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низкий ценовой диапазон!</a:t>
            </a:r>
          </a:p>
          <a:p>
            <a:pPr algn="ctr"/>
            <a:r>
              <a:rPr lang="ru-RU" sz="1200" spc="25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соответствуют </a:t>
            </a:r>
          </a:p>
          <a:p>
            <a:pPr algn="ctr"/>
            <a:r>
              <a:rPr lang="ru-RU" sz="1500" b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ГОСТ 18599-2001 - </a:t>
            </a:r>
            <a:r>
              <a:rPr lang="ru-RU" sz="1500" spc="25" dirty="0" smtClean="0">
                <a:ea typeface="Tahoma" panose="020B0604030504040204" pitchFamily="34" charset="0"/>
                <a:cs typeface="Tahoma" panose="020B0604030504040204" pitchFamily="34" charset="0"/>
              </a:rPr>
              <a:t>напорные </a:t>
            </a:r>
            <a:r>
              <a:rPr lang="ru-RU" sz="1500" spc="25" dirty="0">
                <a:ea typeface="Tahoma" panose="020B0604030504040204" pitchFamily="34" charset="0"/>
                <a:cs typeface="Tahoma" panose="020B0604030504040204" pitchFamily="34" charset="0"/>
              </a:rPr>
              <a:t>питьевые </a:t>
            </a:r>
            <a:r>
              <a:rPr lang="ru-RU" sz="1500" spc="25" dirty="0" smtClean="0">
                <a:ea typeface="Tahoma" panose="020B0604030504040204" pitchFamily="34" charset="0"/>
                <a:cs typeface="Tahoma" panose="020B0604030504040204" pitchFamily="34" charset="0"/>
              </a:rPr>
              <a:t>трубы</a:t>
            </a:r>
          </a:p>
          <a:p>
            <a:pPr algn="ctr"/>
            <a:r>
              <a:rPr lang="ru-RU" sz="1500" b="1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ГОСТ </a:t>
            </a:r>
            <a:r>
              <a:rPr lang="ru-RU" sz="1500" b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 МЭК  61386.24    </a:t>
            </a:r>
            <a:r>
              <a:rPr lang="ru-RU" sz="1500" spc="25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500" spc="2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электрические </a:t>
            </a:r>
            <a:r>
              <a:rPr lang="ru-RU" sz="1500" spc="25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сети </a:t>
            </a:r>
            <a:endParaRPr lang="ru-RU" sz="1500" spc="25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1187624" y="121197"/>
            <a:ext cx="7716857" cy="53130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b="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ЭЛЕКТРОПАЙП, МУЛЬТИКЛИН - новые </a:t>
            </a:r>
            <a:r>
              <a:rPr lang="ru-RU" dirty="0"/>
              <a:t>трубы </a:t>
            </a:r>
            <a:endParaRPr lang="ru-RU" dirty="0" smtClean="0"/>
          </a:p>
          <a:p>
            <a:r>
              <a:rPr lang="ru-RU" dirty="0" smtClean="0"/>
              <a:t>с идентификационным наружным слоем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3" y="3157533"/>
            <a:ext cx="3720413" cy="180020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38115" indent="-238115">
              <a:spcAft>
                <a:spcPts val="1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Гарантии применения первичного сырья </a:t>
            </a:r>
          </a:p>
          <a:p>
            <a:pPr marL="238115" indent="-238115">
              <a:spcAft>
                <a:spcPts val="1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333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 при протяжке</a:t>
            </a:r>
          </a:p>
          <a:p>
            <a:pPr marL="238115" indent="-238115">
              <a:spcAft>
                <a:spcPts val="1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проблем при монтаже</a:t>
            </a:r>
          </a:p>
          <a:p>
            <a:pPr marL="238115" indent="-238115">
              <a:spcAft>
                <a:spcPts val="15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spc="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Гарантированная </a:t>
            </a:r>
            <a:r>
              <a:rPr lang="ru-RU" sz="1333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 протяжении всего срока эксплуатации</a:t>
            </a:r>
          </a:p>
        </p:txBody>
      </p:sp>
      <p:pic>
        <p:nvPicPr>
          <p:cNvPr id="12" name="Рисунок 11" descr="http://www.evopipes.com/uploads/gallery/full/18_595ef.jpe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8876" y="3157533"/>
            <a:ext cx="2878749" cy="18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2" y="755541"/>
            <a:ext cx="19716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271775" y="147754"/>
            <a:ext cx="7433613" cy="436400"/>
          </a:xfrm>
          <a:noFill/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трубные системы для сетей центрального отопления и ГВС</a:t>
            </a:r>
            <a:endParaRPr lang="en-US" sz="1600" dirty="0"/>
          </a:p>
        </p:txBody>
      </p:sp>
      <p:pic>
        <p:nvPicPr>
          <p:cNvPr id="12" name="Picture 6" descr="Teleg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41" y="3011317"/>
            <a:ext cx="2655926" cy="203235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14" name="Picture 7" descr="21произв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751" y="936454"/>
            <a:ext cx="2327996" cy="191533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16" name="Рисунок 3" descr="Трубы в транше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6122" y="3011318"/>
            <a:ext cx="2486625" cy="203235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grpSp>
        <p:nvGrpSpPr>
          <p:cNvPr id="24" name="Группа 17"/>
          <p:cNvGrpSpPr>
            <a:grpSpLocks/>
          </p:cNvGrpSpPr>
          <p:nvPr/>
        </p:nvGrpSpPr>
        <p:grpSpPr bwMode="auto">
          <a:xfrm>
            <a:off x="870541" y="912098"/>
            <a:ext cx="4788958" cy="2067068"/>
            <a:chOff x="597294" y="1988840"/>
            <a:chExt cx="7863138" cy="2845721"/>
          </a:xfrm>
        </p:grpSpPr>
        <p:pic>
          <p:nvPicPr>
            <p:cNvPr id="25" name="Рисунок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94" y="1988841"/>
              <a:ext cx="1242495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505" y="1994572"/>
              <a:ext cx="1244927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488" y="1994572"/>
              <a:ext cx="1244927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2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311" y="1994572"/>
              <a:ext cx="1242495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2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92" y="1994572"/>
              <a:ext cx="1244927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540" y="1988840"/>
              <a:ext cx="1242495" cy="283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784" y="846470"/>
            <a:ext cx="1107310" cy="223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291" y="712416"/>
            <a:ext cx="1802420" cy="2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092427" y="690012"/>
            <a:ext cx="1466255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917" dirty="0">
                <a:solidFill>
                  <a:srgbClr val="094882"/>
                </a:solidFill>
                <a:latin typeface="Calibri" pitchFamily="34" charset="0"/>
              </a:rPr>
              <a:t>European product range</a:t>
            </a:r>
            <a:endParaRPr lang="ru-RU" altLang="ru-RU" sz="917" dirty="0">
              <a:solidFill>
                <a:srgbClr val="094882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851866" y="693037"/>
            <a:ext cx="3181148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917" dirty="0">
                <a:solidFill>
                  <a:srgbClr val="094882"/>
                </a:solidFill>
                <a:latin typeface="Calibri" pitchFamily="34" charset="0"/>
              </a:rPr>
              <a:t>Production</a:t>
            </a:r>
            <a:r>
              <a:rPr lang="ru-RU" altLang="ru-RU" sz="917" dirty="0">
                <a:solidFill>
                  <a:srgbClr val="094882"/>
                </a:solidFill>
                <a:latin typeface="Calibri" pitchFamily="34" charset="0"/>
              </a:rPr>
              <a:t> </a:t>
            </a:r>
            <a:r>
              <a:rPr lang="en-US" altLang="ru-RU" sz="917" dirty="0">
                <a:solidFill>
                  <a:srgbClr val="094882"/>
                </a:solidFill>
                <a:latin typeface="Calibri" pitchFamily="34" charset="0"/>
              </a:rPr>
              <a:t>since 2015</a:t>
            </a:r>
            <a:endParaRPr lang="ru-RU" altLang="ru-RU" sz="917" dirty="0">
              <a:solidFill>
                <a:srgbClr val="094882"/>
              </a:solidFill>
              <a:latin typeface="Calibri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551" y="3011317"/>
            <a:ext cx="1859561" cy="20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roman.mitrushkin\AppData\Local\Microsoft\Windows\Temporary Internet Files\Content.Outlook\X2LFP5WH\IMG_5191.jpg"/>
          <p:cNvPicPr>
            <a:picLocks noChangeAspect="1" noChangeArrowheads="1"/>
          </p:cNvPicPr>
          <p:nvPr/>
        </p:nvPicPr>
        <p:blipFill rotWithShape="1">
          <a:blip r:embed="rId3" cstate="screen">
            <a:lum bright="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860" y="3577580"/>
            <a:ext cx="2950288" cy="2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56147"/>
              </p:ext>
            </p:extLst>
          </p:nvPr>
        </p:nvGraphicFramePr>
        <p:xfrm>
          <a:off x="4355977" y="913284"/>
          <a:ext cx="4488012" cy="28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99782"/>
            <a:ext cx="7152308" cy="551669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Группа ПОЛИПЛАСТИК - эксперт в области производства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применения современных трубопроводов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81636"/>
            <a:ext cx="2521686" cy="15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84838" y="4081636"/>
            <a:ext cx="2659162" cy="40011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МОСГАЗ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строительства 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рекон-струкции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газопроводов, ПРОТЕКТ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110-400 мм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56261" y="649525"/>
            <a:ext cx="3848317" cy="30777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Рынок ПЭ труб РУБК в 2001-2016, тыс.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тн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15181"/>
            <a:ext cx="1512168" cy="16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87189"/>
            <a:ext cx="2183514" cy="1620843"/>
          </a:xfrm>
          <a:prstGeom prst="rect">
            <a:avLst/>
          </a:prstGeom>
        </p:spPr>
      </p:pic>
      <p:pic>
        <p:nvPicPr>
          <p:cNvPr id="21" name="Picture 2" descr="\\SERVER\Public\Группа Полипластик\Управление СМиИР\Митрушкин РА\Новая папка\DSC02963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 bwMode="auto">
          <a:xfrm>
            <a:off x="2351607" y="789550"/>
            <a:ext cx="1890823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SERVER\Public\Группа Полипластик\Управление СМиИР\Митрушкин РА\Новая папка\IMG_333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87" y="2459621"/>
            <a:ext cx="2170231" cy="14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51607" y="734833"/>
            <a:ext cx="1890823" cy="5539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Реконструкция </a:t>
            </a:r>
            <a:r>
              <a:rPr lang="ru-RU" dirty="0" err="1"/>
              <a:t>Алабяно</a:t>
            </a:r>
            <a:r>
              <a:rPr lang="ru-RU" dirty="0"/>
              <a:t>-Балтийского тоннеля, трубы КОРСИС ПРО - 800 мм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14" y="1872482"/>
            <a:ext cx="2244104" cy="5539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Застройки </a:t>
            </a:r>
            <a:r>
              <a:rPr lang="ru-RU" dirty="0" smtClean="0"/>
              <a:t>иловых </a:t>
            </a:r>
            <a:r>
              <a:rPr lang="ru-RU" dirty="0"/>
              <a:t>площадок Люберецкой станции </a:t>
            </a:r>
            <a:r>
              <a:rPr lang="ru-RU" dirty="0" smtClean="0"/>
              <a:t>аэрации. </a:t>
            </a:r>
            <a:r>
              <a:rPr lang="ru-RU" dirty="0"/>
              <a:t>Трубы КОРСИС ПЛЮС - 2200 мм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800" y="2433584"/>
            <a:ext cx="2184218" cy="40011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Застройка </a:t>
            </a:r>
            <a:r>
              <a:rPr lang="ru-RU" dirty="0" err="1" smtClean="0"/>
              <a:t>мкр</a:t>
            </a:r>
            <a:r>
              <a:rPr lang="ru-RU" dirty="0" smtClean="0"/>
              <a:t>. </a:t>
            </a:r>
            <a:r>
              <a:rPr lang="ru-RU" dirty="0" err="1"/>
              <a:t>Марфино</a:t>
            </a:r>
            <a:r>
              <a:rPr lang="ru-RU" dirty="0"/>
              <a:t>, ВДНХ, трубы КОРСИС ПРО – 630-1200 мм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4015" y="4167000"/>
            <a:ext cx="1890823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7"/>
          <p:cNvSpPr txBox="1"/>
          <p:nvPr/>
        </p:nvSpPr>
        <p:spPr>
          <a:xfrm>
            <a:off x="4488148" y="4083843"/>
            <a:ext cx="2023421" cy="5539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Реконструкция канализации, </a:t>
            </a:r>
          </a:p>
          <a:p>
            <a:r>
              <a:rPr lang="ru-RU" dirty="0"/>
              <a:t>Останкино, </a:t>
            </a:r>
            <a:r>
              <a:rPr lang="ru-RU" dirty="0" smtClean="0"/>
              <a:t>КОРСИС ПРО </a:t>
            </a:r>
            <a:r>
              <a:rPr lang="ru-RU" dirty="0"/>
              <a:t>630-1200 мм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98821" y="2550063"/>
            <a:ext cx="2118702" cy="1027517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000"/>
            </a:lvl1pPr>
          </a:lstStyle>
          <a:p>
            <a:r>
              <a:rPr lang="ru-RU" dirty="0"/>
              <a:t>Реконструкция </a:t>
            </a:r>
            <a:r>
              <a:rPr lang="ru-RU" dirty="0" err="1"/>
              <a:t>Курьяновского</a:t>
            </a:r>
            <a:r>
              <a:rPr lang="ru-RU" dirty="0"/>
              <a:t> коллектора г. Москва, монтаж в потоке. Для </a:t>
            </a:r>
            <a:r>
              <a:rPr lang="ru-RU" b="1" dirty="0">
                <a:solidFill>
                  <a:schemeClr val="tx2"/>
                </a:solidFill>
              </a:rPr>
              <a:t>проекта впервые произведены Трубы КОРСИС ПЛЮС </a:t>
            </a:r>
            <a:r>
              <a:rPr lang="ru-RU" b="1" dirty="0" smtClean="0">
                <a:solidFill>
                  <a:schemeClr val="tx2"/>
                </a:solidFill>
              </a:rPr>
              <a:t>внутренним Д=3000 </a:t>
            </a:r>
            <a:r>
              <a:rPr lang="ru-RU" b="1" dirty="0">
                <a:solidFill>
                  <a:schemeClr val="tx2"/>
                </a:solidFill>
              </a:rPr>
              <a:t>мм.</a:t>
            </a:r>
          </a:p>
        </p:txBody>
      </p:sp>
    </p:spTree>
    <p:extLst>
      <p:ext uri="{BB962C8B-B14F-4D97-AF65-F5344CB8AC3E}">
        <p14:creationId xmlns:p14="http://schemas.microsoft.com/office/powerpoint/2010/main" val="5343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Объекты\Объект газ Челябинск Михеевский ГОК\Михеевский ГОК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0863" y="3171850"/>
            <a:ext cx="3636000" cy="21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863" y="5080454"/>
            <a:ext cx="3867601" cy="441342"/>
          </a:xfr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/>
          <a:p>
            <a:pPr algn="ctr"/>
            <a:r>
              <a:rPr lang="ru-RU" sz="9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Михеевский ГОК (п. Варна, </a:t>
            </a:r>
            <a:r>
              <a:rPr lang="ru-RU" sz="9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</a:t>
            </a:r>
            <a:r>
              <a:rPr lang="ru-RU" sz="9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елябинская </a:t>
            </a:r>
            <a:r>
              <a:rPr lang="ru-RU" sz="9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область). </a:t>
            </a:r>
            <a:r>
              <a:rPr lang="ru-RU" sz="900" b="1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19 км газопровода 500 мм </a:t>
            </a:r>
            <a:r>
              <a:rPr lang="en-US" sz="900" b="1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SDR 11</a:t>
            </a:r>
            <a:r>
              <a:rPr lang="ru-RU" sz="900" b="1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за 2 месяца</a:t>
            </a:r>
            <a:r>
              <a:rPr lang="en-US" sz="900" b="1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ru-RU" sz="9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Отгрузки с трех заводов: Чебоксарского ТЗ, </a:t>
            </a:r>
            <a:r>
              <a:rPr lang="ru-RU" sz="9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900" cap="none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ибгазаппарата</a:t>
            </a:r>
            <a:r>
              <a:rPr lang="ru-RU" sz="9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ОЗТИ.</a:t>
            </a:r>
            <a:endParaRPr lang="ru-RU" sz="9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rovalChel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3862" y="696364"/>
            <a:ext cx="3270571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rovalChel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644008" y="1695209"/>
            <a:ext cx="327057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4644008" y="2641476"/>
            <a:ext cx="4248472" cy="499927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000" dirty="0"/>
              <a:t>Устранение аварии в центре Челябинска: разрушение канализационного ж/б коллектора. </a:t>
            </a:r>
            <a:r>
              <a:rPr lang="ru-RU" sz="1000" b="1" dirty="0">
                <a:solidFill>
                  <a:schemeClr val="tx2"/>
                </a:solidFill>
              </a:rPr>
              <a:t>Замена труб в течение дня </a:t>
            </a:r>
            <a:r>
              <a:rPr lang="ru-RU" sz="1000" dirty="0"/>
              <a:t>на КОРСИС ПРО 1000 </a:t>
            </a:r>
            <a:r>
              <a:rPr lang="ru-RU" sz="1000" dirty="0" smtClean="0"/>
              <a:t>мм</a:t>
            </a:r>
            <a:endParaRPr lang="ru-RU" sz="10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76722" y="283728"/>
            <a:ext cx="7992888" cy="36004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r" defTabSz="914364" rtl="0" eaLnBrk="1" latinLnBrk="0" hangingPunct="1">
              <a:spcBef>
                <a:spcPct val="0"/>
              </a:spcBef>
              <a:buNone/>
              <a:defRPr sz="1600" b="0" kern="120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Участие группы полипластик в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проектах в уральском регионе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58" y="3179644"/>
            <a:ext cx="3532487" cy="200092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107680" y="5080454"/>
            <a:ext cx="4608512" cy="544106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>
            <a:lvl1pPr algn="ctr">
              <a:spcBef>
                <a:spcPct val="0"/>
              </a:spcBef>
              <a:buNone/>
              <a:defRPr sz="900" b="0" cap="none" spc="50" baseline="0">
                <a:effectLst/>
              </a:defRPr>
            </a:lvl1pPr>
          </a:lstStyle>
          <a:p>
            <a:r>
              <a:rPr lang="ru-RU" altLang="ru-RU" dirty="0"/>
              <a:t>Строительство METRO </a:t>
            </a:r>
            <a:r>
              <a:rPr lang="ru-RU" altLang="ru-RU" dirty="0" err="1"/>
              <a:t>Cash</a:t>
            </a:r>
            <a:r>
              <a:rPr lang="ru-RU" altLang="ru-RU" dirty="0"/>
              <a:t> </a:t>
            </a:r>
            <a:r>
              <a:rPr lang="ru-RU" altLang="ru-RU" dirty="0" err="1"/>
              <a:t>and</a:t>
            </a:r>
            <a:r>
              <a:rPr lang="ru-RU" altLang="ru-RU" dirty="0"/>
              <a:t> </a:t>
            </a:r>
            <a:r>
              <a:rPr lang="ru-RU" altLang="ru-RU" dirty="0" err="1"/>
              <a:t>Carry</a:t>
            </a:r>
            <a:r>
              <a:rPr lang="ru-RU" altLang="ru-RU" dirty="0"/>
              <a:t> Екатеринбург, з</a:t>
            </a:r>
            <a:r>
              <a:rPr lang="ru-RU" dirty="0"/>
              <a:t>амена чугунного водопровода 200 мм бестраншейным способом на ПРОТЕКТ 630 мм. </a:t>
            </a:r>
          </a:p>
          <a:p>
            <a:r>
              <a:rPr lang="ru-RU" b="1" dirty="0">
                <a:solidFill>
                  <a:schemeClr val="tx2"/>
                </a:solidFill>
              </a:rPr>
              <a:t>Увеличение диаметра водопровода в 3 раза! </a:t>
            </a:r>
            <a:r>
              <a:rPr lang="ru-RU" dirty="0"/>
              <a:t>Протяженность участка – 1 121 м.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58" y="769268"/>
            <a:ext cx="3028430" cy="19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7543" y="2739940"/>
            <a:ext cx="3600401" cy="24622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г. Кировоград,  строительство водопровода </a:t>
            </a:r>
            <a:r>
              <a:rPr lang="en-US" dirty="0" smtClean="0"/>
              <a:t>- </a:t>
            </a:r>
            <a:r>
              <a:rPr lang="ru-RU" dirty="0" err="1" smtClean="0"/>
              <a:t>ПРОТЕКТа</a:t>
            </a:r>
            <a:r>
              <a:rPr lang="ru-RU" dirty="0" smtClean="0"/>
              <a:t> </a:t>
            </a:r>
            <a:r>
              <a:rPr lang="ru-RU" dirty="0"/>
              <a:t>500 мм</a:t>
            </a:r>
          </a:p>
        </p:txBody>
      </p:sp>
    </p:spTree>
    <p:extLst>
      <p:ext uri="{BB962C8B-B14F-4D97-AF65-F5344CB8AC3E}">
        <p14:creationId xmlns:p14="http://schemas.microsoft.com/office/powerpoint/2010/main" val="38659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5212"/>
            <a:ext cx="7227217" cy="342068"/>
          </a:xfr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Группа ПОЛИПЛАСТИК - Системный партнер и ИНТЕГРАТОР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19" y="697260"/>
            <a:ext cx="4032448" cy="24482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ИННОВАЦИИ, ПРОЕКТИРОВАНИЕ</a:t>
            </a:r>
          </a:p>
          <a:p>
            <a:pPr algn="ctr" fontAlgn="base">
              <a:spcBef>
                <a:spcPct val="0"/>
              </a:spcBef>
            </a:pPr>
            <a:r>
              <a:rPr lang="ru-RU" alt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Команда </a:t>
            </a:r>
            <a:r>
              <a:rPr lang="ru-RU" altLang="ru-RU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опытных и квалифицированных экспертов в области разработки полимерных </a:t>
            </a:r>
            <a:r>
              <a:rPr lang="ru-RU" alt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труб, самые современные аккредитованные лаборатории, исследования материалов</a:t>
            </a:r>
          </a:p>
          <a:p>
            <a:pPr algn="ctr" fontAlgn="base">
              <a:spcBef>
                <a:spcPct val="0"/>
              </a:spcBef>
            </a:pPr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к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онтроль качества продукции • улучшение технических характеристик • разработка 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новых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продуктов по техническим требованиям заказчика • испытания материалов, труб, фитингов, колодцев</a:t>
            </a:r>
            <a:endParaRPr lang="ru-RU" altLang="ru-RU" sz="10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2891" y="697260"/>
            <a:ext cx="403244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СОВРЕМЕННЫЕ СИСТЕМЫ РЕНОВАЦИИ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</a:pPr>
            <a:r>
              <a:rPr lang="ru-RU" alt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Современное оборудование и материалы для восстановления трубопроводов, диагностика трубопроводов, опытные монтажные </a:t>
            </a:r>
            <a:r>
              <a:rPr lang="ru-RU" altLang="ru-RU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б</a:t>
            </a:r>
            <a:r>
              <a:rPr lang="ru-RU" alt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ригады .</a:t>
            </a:r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2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проведение диагностики состояния труб • предложение по методам восстановления • проведение работ</a:t>
            </a:r>
          </a:p>
          <a:p>
            <a:pPr algn="ctr"/>
            <a:endParaRPr lang="ru-RU" altLang="ru-RU" sz="12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endParaRPr lang="ru-RU" altLang="ru-RU" sz="12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3" descr="\\SERVER\Public\Группа Полипластик\Управление СМиИР\_Информация СМиИР\Применение технологий\Востановление в потоке\1 ФОТО Н.Челны\IMG_129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899" y="1564977"/>
            <a:ext cx="864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2584" y="1562781"/>
            <a:ext cx="90926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363" y="1562806"/>
            <a:ext cx="83909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70726" y="1562806"/>
            <a:ext cx="77411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954" y="1564977"/>
            <a:ext cx="100537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99" y="1562806"/>
            <a:ext cx="920535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icture2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"/>
          <a:stretch/>
        </p:blipFill>
        <p:spPr bwMode="auto">
          <a:xfrm>
            <a:off x="6628494" y="1561356"/>
            <a:ext cx="1083328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3741" y="1561356"/>
            <a:ext cx="927676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4713147" y="3266728"/>
            <a:ext cx="4032448" cy="225506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ОБУЧЕНИЕ</a:t>
            </a:r>
            <a:r>
              <a:rPr lang="ru-RU" sz="1600" dirty="0" smtClean="0"/>
              <a:t>, </a:t>
            </a:r>
            <a:r>
              <a:rPr lang="ru-RU" sz="1600" dirty="0"/>
              <a:t>СЕРВИС, </a:t>
            </a:r>
            <a:r>
              <a:rPr lang="ru-RU" sz="1600" dirty="0" smtClean="0"/>
              <a:t>ОБОРУДОВАНИЕ</a:t>
            </a:r>
            <a:endParaRPr lang="ru-RU" sz="1600" dirty="0" smtClean="0"/>
          </a:p>
          <a:p>
            <a:pPr lvl="0" algn="ctr"/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Комплексный подход к проблемам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предприятий </a:t>
            </a:r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ЖКХ: </a:t>
            </a:r>
            <a:endParaRPr lang="ru-RU" sz="10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/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методическая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поддержка, обучение, технадзор, </a:t>
            </a:r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аудит проектов</a:t>
            </a: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ru-RU" sz="1000" dirty="0"/>
          </a:p>
          <a:p>
            <a:pPr algn="ctr" fontAlgn="base">
              <a:spcBef>
                <a:spcPct val="0"/>
              </a:spcBef>
            </a:pPr>
            <a:endParaRPr lang="ru-RU" sz="1000" dirty="0" smtClean="0"/>
          </a:p>
          <a:p>
            <a:pPr algn="ctr" fontAlgn="base">
              <a:spcBef>
                <a:spcPct val="0"/>
              </a:spcBef>
            </a:pPr>
            <a:endParaRPr lang="ru-RU" sz="1000" dirty="0"/>
          </a:p>
          <a:p>
            <a:pPr algn="ctr" fontAlgn="base">
              <a:spcBef>
                <a:spcPct val="0"/>
              </a:spcBef>
            </a:pPr>
            <a:endParaRPr lang="ru-RU" sz="1000" dirty="0" smtClean="0"/>
          </a:p>
          <a:p>
            <a:pPr algn="ctr" fontAlgn="base">
              <a:spcBef>
                <a:spcPct val="0"/>
              </a:spcBef>
            </a:pPr>
            <a:endParaRPr lang="ru-RU" sz="1000" dirty="0"/>
          </a:p>
          <a:p>
            <a:pPr algn="ctr" fontAlgn="base">
              <a:spcBef>
                <a:spcPct val="0"/>
              </a:spcBef>
            </a:pPr>
            <a:endParaRPr lang="ru-RU" sz="1000" dirty="0" smtClean="0"/>
          </a:p>
          <a:p>
            <a:pPr algn="ctr" fontAlgn="base">
              <a:spcBef>
                <a:spcPct val="0"/>
              </a:spcBef>
            </a:pPr>
            <a:endParaRPr lang="ru-RU" sz="1000" dirty="0" smtClean="0"/>
          </a:p>
          <a:p>
            <a:pPr algn="ctr" fontAlgn="base">
              <a:spcBef>
                <a:spcPct val="0"/>
              </a:spcBef>
            </a:pPr>
            <a:r>
              <a:rPr 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Сеть учебных центров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 </a:t>
            </a:r>
            <a:r>
              <a:rPr 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шеф-монтажные бригады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 </a:t>
            </a:r>
            <a:r>
              <a:rPr 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аренда сварочного оборудования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 выездные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консультации</a:t>
            </a:r>
            <a:endParaRPr lang="ru-RU" altLang="ru-RU" sz="10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29" y="4133650"/>
            <a:ext cx="1201469" cy="792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510" y="4133650"/>
            <a:ext cx="1153475" cy="80831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76" y="4133650"/>
            <a:ext cx="1186872" cy="791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161756"/>
            <a:ext cx="247143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3266728"/>
            <a:ext cx="4032448" cy="22550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КОМПЛЕКТАЦИЯ ТРУБОПРОВОДОВ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</a:pP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Собственное </a:t>
            </a:r>
            <a:r>
              <a:rPr lang="ru-RU" altLang="ru-RU" sz="10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литьвое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производство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производство втулок, тройников и отводов любых диаметров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производство модульных колодцев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участки по 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производству нестандартных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изделий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•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ru-RU" altLang="ru-RU" sz="1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в планах 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локальное производство задвижек </a:t>
            </a:r>
            <a:r>
              <a:rPr lang="en-US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TALIS</a:t>
            </a:r>
            <a:r>
              <a:rPr lang="ru-RU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и </a:t>
            </a:r>
            <a:r>
              <a:rPr lang="en-US" altLang="ru-RU" sz="1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AEON</a:t>
            </a:r>
            <a:endParaRPr lang="ru-RU" altLang="ru-RU" sz="10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48" y="3642326"/>
            <a:ext cx="675708" cy="57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307" y="3642326"/>
            <a:ext cx="518400" cy="57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" t="8410" r="4625" b="356"/>
          <a:stretch/>
        </p:blipFill>
        <p:spPr>
          <a:xfrm>
            <a:off x="2644511" y="3642336"/>
            <a:ext cx="624000" cy="57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8" y="3630583"/>
            <a:ext cx="640111" cy="576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54069"/>
            <a:ext cx="750956" cy="576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9" t="19714" r="17342" b="18477"/>
          <a:stretch/>
        </p:blipFill>
        <p:spPr>
          <a:xfrm>
            <a:off x="1160321" y="3642326"/>
            <a:ext cx="441191" cy="57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" t="11300" r="12265" b="9853"/>
          <a:stretch/>
        </p:blipFill>
        <p:spPr>
          <a:xfrm>
            <a:off x="3788892" y="3644516"/>
            <a:ext cx="632195" cy="57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246" y="4175279"/>
            <a:ext cx="436966" cy="57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604" y="4187022"/>
            <a:ext cx="837396" cy="5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959" y="4183529"/>
            <a:ext cx="622080" cy="576000"/>
          </a:xfrm>
          <a:prstGeom prst="rect">
            <a:avLst/>
          </a:prstGeom>
        </p:spPr>
      </p:pic>
      <p:grpSp>
        <p:nvGrpSpPr>
          <p:cNvPr id="37" name="Group 20"/>
          <p:cNvGrpSpPr/>
          <p:nvPr/>
        </p:nvGrpSpPr>
        <p:grpSpPr>
          <a:xfrm>
            <a:off x="1309914" y="4187022"/>
            <a:ext cx="1007598" cy="576000"/>
            <a:chOff x="467544" y="2929508"/>
            <a:chExt cx="3478967" cy="2070579"/>
          </a:xfrm>
        </p:grpSpPr>
        <p:pic>
          <p:nvPicPr>
            <p:cNvPr id="38" name="Picture 12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7544" y="3304867"/>
              <a:ext cx="1401297" cy="1583878"/>
            </a:xfrm>
            <a:prstGeom prst="rect">
              <a:avLst/>
            </a:prstGeom>
          </p:spPr>
        </p:pic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3040" y="2929508"/>
              <a:ext cx="1192587" cy="1347975"/>
            </a:xfrm>
            <a:prstGeom prst="rect">
              <a:avLst/>
            </a:prstGeom>
          </p:spPr>
        </p:pic>
        <p:pic>
          <p:nvPicPr>
            <p:cNvPr id="40" name="Picture 3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2091" y="3322256"/>
              <a:ext cx="1484420" cy="1677831"/>
            </a:xfrm>
            <a:prstGeom prst="rect">
              <a:avLst/>
            </a:prstGeom>
          </p:spPr>
        </p:pic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234" y="3811475"/>
              <a:ext cx="959994" cy="1085076"/>
            </a:xfrm>
            <a:prstGeom prst="rect">
              <a:avLst/>
            </a:prstGeom>
          </p:spPr>
        </p:pic>
        <p:pic>
          <p:nvPicPr>
            <p:cNvPr id="42" name="Picture 11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35" y="2967621"/>
              <a:ext cx="1740059" cy="1966779"/>
            </a:xfrm>
            <a:prstGeom prst="rect">
              <a:avLst/>
            </a:prstGeom>
          </p:spPr>
        </p:pic>
      </p:grpSp>
      <p:pic>
        <p:nvPicPr>
          <p:cNvPr id="45" name="Picture 6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872" y="4210893"/>
            <a:ext cx="638435" cy="5475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027" y="4157229"/>
            <a:ext cx="575159" cy="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33" y="337220"/>
            <a:ext cx="8854133" cy="3050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98" y="265212"/>
            <a:ext cx="7227217" cy="342068"/>
          </a:xfr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dirty="0" smtClean="0"/>
              <a:t>География работы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000" y="5207448"/>
            <a:ext cx="1223678" cy="3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V.Buyanovsky\AppData\Local\Microsoft\Windows\Temporary Internet Files\Content.Outlook\2CRFEFGD\RADIUS-KELIT logo fin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424" y="5204796"/>
            <a:ext cx="1355031" cy="3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.Buyanovsky\Desktop\Evopipes 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766" y="5161756"/>
            <a:ext cx="978234" cy="4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rcplc.co.uk/Data/Sites/1/GalleryImages/WebImages/logos/Subterr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106" y="5249784"/>
            <a:ext cx="853723" cy="2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916" y="5270166"/>
            <a:ext cx="1059030" cy="2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543" y="5264188"/>
            <a:ext cx="602474" cy="22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39606"/>
              </p:ext>
            </p:extLst>
          </p:nvPr>
        </p:nvGraphicFramePr>
        <p:xfrm>
          <a:off x="438812" y="2785492"/>
          <a:ext cx="816563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24" y="481236"/>
            <a:ext cx="8843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Группа ПОЛИПЛАСТИК – это </a:t>
            </a:r>
            <a:r>
              <a:rPr lang="ru-RU" sz="1600" b="1" dirty="0" smtClean="0">
                <a:solidFill>
                  <a:srgbClr val="0000CC"/>
                </a:solidFill>
              </a:rPr>
              <a:t>17</a:t>
            </a:r>
            <a:r>
              <a:rPr lang="ru-RU" sz="1200" dirty="0" smtClean="0"/>
              <a:t> </a:t>
            </a:r>
            <a:r>
              <a:rPr lang="ru-RU" sz="1200" dirty="0"/>
              <a:t>заводов</a:t>
            </a:r>
            <a:r>
              <a:rPr lang="ru-RU" sz="1400" dirty="0"/>
              <a:t>, </a:t>
            </a:r>
            <a:r>
              <a:rPr lang="ru-RU" sz="1600" b="1" dirty="0">
                <a:solidFill>
                  <a:srgbClr val="0000CC"/>
                </a:solidFill>
              </a:rPr>
              <a:t>14</a:t>
            </a:r>
            <a:r>
              <a:rPr lang="ru-RU" sz="1400" dirty="0" smtClean="0"/>
              <a:t> </a:t>
            </a:r>
            <a:r>
              <a:rPr lang="ru-RU" sz="1200" dirty="0"/>
              <a:t>торговых домов, </a:t>
            </a:r>
            <a:r>
              <a:rPr lang="ru-RU" sz="1200" dirty="0" smtClean="0"/>
              <a:t>более</a:t>
            </a:r>
            <a:r>
              <a:rPr lang="ru-RU" sz="1200" dirty="0" smtClean="0">
                <a:solidFill>
                  <a:srgbClr val="0000CC"/>
                </a:solidFill>
              </a:rPr>
              <a:t> </a:t>
            </a:r>
            <a:r>
              <a:rPr lang="ru-RU" sz="1600" b="1" dirty="0">
                <a:solidFill>
                  <a:srgbClr val="0000CC"/>
                </a:solidFill>
              </a:rPr>
              <a:t>6000 </a:t>
            </a:r>
            <a:r>
              <a:rPr lang="ru-RU" sz="1200" dirty="0"/>
              <a:t>человек, </a:t>
            </a:r>
            <a:r>
              <a:rPr lang="ru-RU" sz="1200" dirty="0" smtClean="0"/>
              <a:t>научно-исследовательский </a:t>
            </a:r>
            <a:r>
              <a:rPr lang="ru-RU" sz="1200" dirty="0"/>
              <a:t>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2218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Участие группы ПОЛИПЛАСТИК в ФЕДЕРАЛЬНЫХ программах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96" y="633237"/>
            <a:ext cx="4846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Протяжка внутри стальных труб МОСГАЗ совместно с Газ-де-Франс, 1998 г.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газификации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регионов РФ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ОАО «Газпром»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начиная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с 1997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«Чистая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вода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2011–2017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 «Юг России»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2002–2020 гг.; «Жилище» на 1996–2015 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российских космодромов на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2002–2016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мелиорации земель сельскохозяйственного назначения на 2006–2020 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Ядерные </a:t>
            </a:r>
            <a:r>
              <a:rPr lang="ru-RU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энерготехнологии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нового поколения на период 2010–2015 гг. и на перспективу до 2020 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Развитие транспортной системы России в 2010–2020 гг.;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и социальное развитие Дальнего Востока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1996-2018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Устойчивое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сельских территорий на период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2014–2020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гг. </a:t>
            </a:r>
            <a:endParaRPr 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спорта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на 2006–2015 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., Сочи 2014, ЧМ 2018; 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водохозяйственного комплекса на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2006–2020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ядерной и радиационной безопасности на 2008 и на период до 2015 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Пожарная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в Российской Федерации на период 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2002-2018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</p:txBody>
      </p:sp>
      <p:pic>
        <p:nvPicPr>
          <p:cNvPr id="6" name="Picture 2" descr="C:\Users\Krivosheina\Documents\Фото\Объекты\Сочи выпуск 2013 г\20130804_15083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 b="-6307"/>
          <a:stretch/>
        </p:blipFill>
        <p:spPr bwMode="auto">
          <a:xfrm>
            <a:off x="4996430" y="681886"/>
            <a:ext cx="1951834" cy="2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rivosheina\Documents\Фото\Объекты\Сочи выпуск 2013 г\P806006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4527" y="703422"/>
            <a:ext cx="183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8862" y="2510674"/>
            <a:ext cx="3891770" cy="369332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900"/>
            </a:lvl1pPr>
          </a:lstStyle>
          <a:p>
            <a:r>
              <a:rPr lang="ru-RU" dirty="0"/>
              <a:t>Олимпиада, строительство глубоководного выпуска в Сочи, </a:t>
            </a:r>
            <a:r>
              <a:rPr lang="ru-RU" b="1" dirty="0" smtClean="0">
                <a:solidFill>
                  <a:schemeClr val="tx2"/>
                </a:solidFill>
              </a:rPr>
              <a:t>техническое решение: врезка </a:t>
            </a:r>
            <a:r>
              <a:rPr lang="ru-RU" b="1" dirty="0">
                <a:solidFill>
                  <a:schemeClr val="tx2"/>
                </a:solidFill>
              </a:rPr>
              <a:t>патрубков диффузора по </a:t>
            </a:r>
            <a:r>
              <a:rPr lang="ru-RU" b="1" dirty="0" smtClean="0">
                <a:solidFill>
                  <a:schemeClr val="tx2"/>
                </a:solidFill>
              </a:rPr>
              <a:t>месту.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Picture 3" descr="C:\Users\ПК\Desktop\Объекты\Объект межпоселковый газопровод Тобольский район протяженность 130 км\0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10" y="2929508"/>
            <a:ext cx="3816424" cy="24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2773" y="5013077"/>
            <a:ext cx="4447818" cy="574881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000"/>
            </a:lvl1pPr>
          </a:lstStyle>
          <a:p>
            <a:pPr algn="ctr"/>
            <a:r>
              <a:rPr lang="ru-RU" sz="900" dirty="0"/>
              <a:t>Новый газопровод для 18 населенных пунктов, 130 км с давлением – 1,2 Мпа по программе газификации Тюменской области - результат сотрудничества правительства региона и ОАО «Газпром». </a:t>
            </a:r>
            <a:r>
              <a:rPr lang="ru-RU" sz="900" b="1" dirty="0">
                <a:solidFill>
                  <a:schemeClr val="tx2"/>
                </a:solidFill>
              </a:rPr>
              <a:t>Группа ПОЛИПЛАСТИК осуществила обучение монтажных бригад и своевременную поставку труб.</a:t>
            </a:r>
          </a:p>
        </p:txBody>
      </p:sp>
      <p:pic>
        <p:nvPicPr>
          <p:cNvPr id="14" name="Picture 4" descr="C:\Users\ПК\Desktop\Объекты\Объекты к чемпионату мира по футболу\IMG_207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871" y="2929508"/>
            <a:ext cx="1945979" cy="22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ПК\Desktop\Объекты\Объекты к чемпионату мира по футболу\протект на ЧМ2018_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72"/>
          <a:stretch/>
        </p:blipFill>
        <p:spPr bwMode="auto">
          <a:xfrm>
            <a:off x="7008928" y="2929508"/>
            <a:ext cx="1841683" cy="22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06026" y="5040496"/>
            <a:ext cx="4140460" cy="499928"/>
          </a:xfrm>
          <a:prstGeom prst="rect">
            <a:avLst/>
          </a:prstGeom>
          <a:solidFill>
            <a:schemeClr val="bg1"/>
          </a:solidFill>
        </p:spPr>
        <p:txBody>
          <a:bodyPr vert="horz" lIns="76200" tIns="38100" rIns="76200" bIns="381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900" dirty="0"/>
              <a:t>Подготовка к ЧМ 2018 в Екатеринбурге: переустройство инженерных коммуникаций, строительство ливневой канализации, и очистных сооружений. </a:t>
            </a:r>
            <a:r>
              <a:rPr lang="ru-RU" sz="900" b="1" dirty="0">
                <a:solidFill>
                  <a:schemeClr val="tx2"/>
                </a:solidFill>
              </a:rPr>
              <a:t>Комплексные решения от проекта до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490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latinumwall.ru/wallpapers/platinumwall.ru_201102141102314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polyplastic.ru/upload/logo_3d_235x23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668" y="1027142"/>
            <a:ext cx="2238375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94306"/>
            <a:ext cx="9144000" cy="59531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50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48" y="284086"/>
            <a:ext cx="7645153" cy="439152"/>
          </a:xfr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dirty="0" smtClean="0"/>
              <a:t>Статистика Потребления </a:t>
            </a:r>
            <a:r>
              <a:rPr lang="ru-RU" dirty="0"/>
              <a:t>полимерных </a:t>
            </a:r>
            <a:r>
              <a:rPr lang="ru-RU" dirty="0" smtClean="0"/>
              <a:t>труб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36" y="879812"/>
            <a:ext cx="3721787" cy="17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641" y="602813"/>
            <a:ext cx="3872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Объем потребления стальных труб в </a:t>
            </a:r>
            <a:r>
              <a:rPr lang="ru-RU" sz="1200" b="1" dirty="0" smtClean="0">
                <a:cs typeface="Times New Roman" panose="02020603050405020304" pitchFamily="18" charset="0"/>
              </a:rPr>
              <a:t>странах-лидерах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21" y="2915826"/>
            <a:ext cx="3721787" cy="212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9020" y="2519899"/>
            <a:ext cx="3837069" cy="3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cs typeface="Times New Roman" panose="02020603050405020304" pitchFamily="18" charset="0"/>
              </a:rPr>
              <a:t>Доля неметаллических труб от общего кол-ва труб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61820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Потребление полимерных труб на душу населения, </a:t>
            </a:r>
            <a:r>
              <a:rPr lang="ru-RU" sz="1200" b="1" dirty="0" smtClean="0">
                <a:cs typeface="Times New Roman" panose="02020603050405020304" pitchFamily="18" charset="0"/>
              </a:rPr>
              <a:t>кг/чел в наше время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522498"/>
              </p:ext>
            </p:extLst>
          </p:nvPr>
        </p:nvGraphicFramePr>
        <p:xfrm>
          <a:off x="4303398" y="1057354"/>
          <a:ext cx="4517074" cy="223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311080403"/>
              </p:ext>
            </p:extLst>
          </p:nvPr>
        </p:nvGraphicFramePr>
        <p:xfrm>
          <a:off x="4184168" y="2998054"/>
          <a:ext cx="287911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94003" y="3265718"/>
            <a:ext cx="3442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</a:t>
            </a:r>
            <a:r>
              <a:rPr lang="ru-RU" b="1" dirty="0" smtClean="0"/>
              <a:t>отребления </a:t>
            </a:r>
            <a:r>
              <a:rPr lang="ru-RU" b="1" dirty="0"/>
              <a:t>полимерных </a:t>
            </a:r>
            <a:r>
              <a:rPr lang="ru-RU" b="1" dirty="0" smtClean="0"/>
              <a:t>труб в России и Китае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0024" y="5270971"/>
            <a:ext cx="1438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/>
              <a:t>К</a:t>
            </a:r>
            <a:r>
              <a:rPr lang="ru-RU" sz="1000" dirty="0" smtClean="0"/>
              <a:t>г</a:t>
            </a:r>
            <a:r>
              <a:rPr lang="ru-RU" sz="1000" dirty="0"/>
              <a:t>. на душу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91262" y="5150802"/>
            <a:ext cx="132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Рынок полимерных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</a:rPr>
              <a:t>т</a:t>
            </a:r>
            <a:r>
              <a:rPr lang="ru-RU" sz="1000" b="1" dirty="0" smtClean="0">
                <a:solidFill>
                  <a:prstClr val="black"/>
                </a:solidFill>
              </a:rPr>
              <a:t>руб в 2015 году</a:t>
            </a:r>
            <a:endParaRPr lang="ru-RU" sz="10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04762257"/>
              </p:ext>
            </p:extLst>
          </p:nvPr>
        </p:nvGraphicFramePr>
        <p:xfrm>
          <a:off x="6893484" y="2961631"/>
          <a:ext cx="2061956" cy="243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421539" y="3953620"/>
            <a:ext cx="604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13,6 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млн. </a:t>
            </a:r>
            <a:r>
              <a:rPr lang="ru-RU" sz="1000" b="1" dirty="0" err="1" smtClean="0">
                <a:solidFill>
                  <a:prstClr val="black"/>
                </a:solidFill>
              </a:rPr>
              <a:t>тн</a:t>
            </a:r>
            <a:endParaRPr lang="ru-RU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0369" y="295805"/>
            <a:ext cx="7227217" cy="342068"/>
          </a:xfr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/>
              <a:t>С ростом технологий растут и требования к трубам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9716" y="697536"/>
            <a:ext cx="2980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Появление </a:t>
            </a:r>
            <a:r>
              <a:rPr lang="ru-RU" sz="1200" dirty="0"/>
              <a:t>электрического трамвая, метрополитена и электропоездов привело к появлению в земле блуждающих токов, которыми буквально прожигаются металлические трубопроводы</a:t>
            </a:r>
            <a:r>
              <a:rPr lang="ru-RU" sz="1200" dirty="0" smtClean="0"/>
              <a:t>.</a:t>
            </a:r>
          </a:p>
          <a:p>
            <a:pPr algn="r"/>
            <a:r>
              <a:rPr lang="ru-RU" sz="1200" dirty="0" smtClean="0"/>
              <a:t>Металлические трубы требуют защиты, что значительно увеличивает стоимость монтажа  </a:t>
            </a:r>
            <a:endParaRPr lang="ru-RU" sz="1200" dirty="0"/>
          </a:p>
        </p:txBody>
      </p:sp>
      <p:pic>
        <p:nvPicPr>
          <p:cNvPr id="7" name="Picture 2" descr="C:\Users\tkachenko\Pictures\5_katodnaja_zaschita_truboprov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27" y="694964"/>
            <a:ext cx="2038637" cy="14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88788" y="2946087"/>
            <a:ext cx="5001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1200" dirty="0"/>
              <a:t>С распространением железобетона (вытеснившего в свое время кирпичную и кармическую канализацию)для изготовления водопроводно-канализационных труб. Стало возможно делать супер большие диаметры. Однако появилась другая проблема - газовая коррозия.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05327" y="226719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1200" dirty="0"/>
              <a:t>Появление новых технологий водоподготовки и водоочистки, а так же повышенное применение в быту продуктов химии – как следствие химическая коррозия трубопровода, зарастание внутреннего сечения.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305" y="3933788"/>
            <a:ext cx="2259159" cy="169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8" y="694964"/>
            <a:ext cx="3277968" cy="3071951"/>
          </a:xfrm>
          <a:prstGeom prst="rect">
            <a:avLst/>
          </a:prstGeom>
        </p:spPr>
      </p:pic>
      <p:pic>
        <p:nvPicPr>
          <p:cNvPr id="13" name="Picture 7" descr="Corroded pipe 3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624" y="3947397"/>
            <a:ext cx="1692170" cy="1673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8" y="3957243"/>
            <a:ext cx="1955177" cy="167230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2"/>
          <a:stretch/>
        </p:blipFill>
        <p:spPr bwMode="auto">
          <a:xfrm>
            <a:off x="2469221" y="3948821"/>
            <a:ext cx="1866900" cy="16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1063"/>
            <a:ext cx="7992888" cy="3600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Эволюция трубного полиэтилена</a:t>
            </a:r>
            <a:endParaRPr lang="ru-RU" sz="1600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1"/>
          <a:stretch/>
        </p:blipFill>
        <p:spPr bwMode="auto">
          <a:xfrm>
            <a:off x="179512" y="1057740"/>
            <a:ext cx="313993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14567" y="2140661"/>
            <a:ext cx="2947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</a:rPr>
              <a:t>ПЭ100</a:t>
            </a:r>
            <a:r>
              <a:rPr lang="en-US" sz="1200" b="1" dirty="0" smtClean="0">
                <a:solidFill>
                  <a:srgbClr val="002060"/>
                </a:solidFill>
              </a:rPr>
              <a:t> LS </a:t>
            </a:r>
            <a:r>
              <a:rPr lang="ru-RU" sz="1200" b="1" dirty="0" smtClean="0">
                <a:solidFill>
                  <a:srgbClr val="002060"/>
                </a:solidFill>
              </a:rPr>
              <a:t>(</a:t>
            </a:r>
            <a:r>
              <a:rPr lang="ru-RU" sz="1200" b="1" dirty="0" err="1" smtClean="0">
                <a:solidFill>
                  <a:srgbClr val="002060"/>
                </a:solidFill>
              </a:rPr>
              <a:t>нестекающие</a:t>
            </a:r>
            <a:r>
              <a:rPr lang="ru-RU" sz="1200" b="1" dirty="0" smtClean="0">
                <a:solidFill>
                  <a:srgbClr val="002060"/>
                </a:solidFill>
              </a:rPr>
              <a:t> марки) </a:t>
            </a:r>
            <a:r>
              <a:rPr lang="ru-RU" sz="900" dirty="0" smtClean="0"/>
              <a:t>рекомендованы</a:t>
            </a:r>
            <a:r>
              <a:rPr lang="en-US" sz="900" dirty="0" smtClean="0"/>
              <a:t> </a:t>
            </a:r>
            <a:r>
              <a:rPr lang="ru-RU" sz="900" dirty="0"/>
              <a:t>для производства</a:t>
            </a:r>
            <a:r>
              <a:rPr lang="en-US" sz="900" dirty="0" smtClean="0"/>
              <a:t> </a:t>
            </a:r>
            <a:r>
              <a:rPr lang="ru-RU" sz="900" dirty="0" smtClean="0"/>
              <a:t>труб </a:t>
            </a:r>
            <a:r>
              <a:rPr lang="ru-RU" sz="900" dirty="0"/>
              <a:t>большого </a:t>
            </a:r>
            <a:r>
              <a:rPr lang="ru-RU" sz="900" dirty="0" smtClean="0"/>
              <a:t>диаметра или толстостенных труб. Во</a:t>
            </a:r>
            <a:r>
              <a:rPr lang="en-US" sz="900" dirty="0" smtClean="0"/>
              <a:t> </a:t>
            </a:r>
            <a:r>
              <a:rPr lang="ru-RU" sz="900" dirty="0" smtClean="0"/>
              <a:t>избежание повышенного стекания расплава при низких скоростях сдвига  при остывании трубы. </a:t>
            </a:r>
            <a:r>
              <a:rPr lang="ru-RU" sz="900" dirty="0" err="1" smtClean="0"/>
              <a:t>Нестекающие</a:t>
            </a:r>
            <a:r>
              <a:rPr lang="ru-RU" sz="900" dirty="0" smtClean="0"/>
              <a:t> марки ПЭ дают возможность производства толстостенных труб с уменьшенной </a:t>
            </a:r>
            <a:r>
              <a:rPr lang="ru-RU" sz="900" dirty="0" err="1" smtClean="0"/>
              <a:t>разнотолщинностью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81024"/>
            <a:ext cx="306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Эталонные графики  длительной прочности для разных поколений ПЭ</a:t>
            </a:r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49321"/>
              </p:ext>
            </p:extLst>
          </p:nvPr>
        </p:nvGraphicFramePr>
        <p:xfrm>
          <a:off x="3428198" y="4225761"/>
          <a:ext cx="5561708" cy="123672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364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Характеристика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(параметры испытания)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Требования </a:t>
                      </a: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ПЭ 100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(ГОСТ РФ) не менее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Требования </a:t>
                      </a:r>
                      <a:endParaRPr lang="ru-RU" sz="900" dirty="0" smtClean="0">
                        <a:effectLst/>
                      </a:endParaRPr>
                    </a:p>
                    <a:p>
                      <a:pPr marL="0" marR="0" lvl="0" indent="0" algn="ctr" defTabSz="91436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ПЭ 100+ </a:t>
                      </a:r>
                    </a:p>
                    <a:p>
                      <a:pPr marL="0" marR="0" lvl="0" indent="0" algn="ctr" defTabSz="91436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(Ассоциация </a:t>
                      </a:r>
                      <a:r>
                        <a:rPr lang="en-US" sz="900" dirty="0" smtClean="0">
                          <a:effectLst/>
                        </a:rPr>
                        <a:t>PE100+</a:t>
                      </a:r>
                      <a:r>
                        <a:rPr lang="ru-RU" sz="900" dirty="0" smtClean="0">
                          <a:effectLst/>
                        </a:rPr>
                        <a:t>), не менее</a:t>
                      </a:r>
                      <a:endParaRPr lang="ru-RU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3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Стойкость к постоянному внутреннему давлению при напряжении в толщине стенки 12,0 МПа и </a:t>
                      </a:r>
                      <a:r>
                        <a:rPr lang="ru-RU" sz="800" dirty="0" smtClean="0">
                          <a:effectLst/>
                        </a:rPr>
                        <a:t>20°С</a:t>
                      </a:r>
                      <a:endParaRPr lang="ru-RU" sz="800" b="1" dirty="0">
                        <a:effectLst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 часов</a:t>
                      </a:r>
                      <a:endParaRPr lang="ru-RU" sz="900" dirty="0">
                        <a:effectLst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200 часов</a:t>
                      </a:r>
                      <a:endParaRPr lang="ru-RU" sz="900" dirty="0">
                        <a:effectLst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Стойкость к быстрому распространению трещин, тест 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r>
                        <a:rPr lang="ru-RU" sz="800" dirty="0">
                          <a:effectLst/>
                        </a:rPr>
                        <a:t>4 при 0°С, давление </a:t>
                      </a:r>
                      <a:r>
                        <a:rPr lang="ru-RU" sz="800" dirty="0" smtClean="0">
                          <a:effectLst/>
                        </a:rPr>
                        <a:t>разрушения</a:t>
                      </a:r>
                      <a:endParaRPr lang="ru-RU" sz="800" b="1" dirty="0">
                        <a:effectLst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0,345 МПа</a:t>
                      </a:r>
                      <a:endParaRPr lang="ru-RU" sz="900" dirty="0">
                        <a:effectLst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1,0 </a:t>
                      </a:r>
                      <a:r>
                        <a:rPr lang="ru-RU" sz="900" dirty="0" smtClean="0">
                          <a:effectLst/>
                        </a:rPr>
                        <a:t>МПа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87206" y="646099"/>
            <a:ext cx="55694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ПЭ</a:t>
            </a:r>
            <a:r>
              <a:rPr lang="en-US" sz="1200" b="1" dirty="0" smtClean="0">
                <a:solidFill>
                  <a:srgbClr val="FF0000"/>
                </a:solidFill>
              </a:rPr>
              <a:t> RT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- термостойкий полиэтилен </a:t>
            </a:r>
            <a:r>
              <a:rPr lang="ru-RU" sz="900" dirty="0"/>
              <a:t>демонстрируют отличную длительную гидростатическую прочность при повышенных температурах без необходимости сшивки. Благодаря этому данный продукт особенно подходит для производства труб для горячей воды. </a:t>
            </a:r>
            <a:r>
              <a:rPr lang="ru-RU" sz="900" dirty="0" smtClean="0"/>
              <a:t>В последние </a:t>
            </a:r>
            <a:r>
              <a:rPr lang="ru-RU" sz="900" dirty="0"/>
              <a:t>годы </a:t>
            </a:r>
            <a:r>
              <a:rPr lang="ru-RU" sz="900" dirty="0" smtClean="0"/>
              <a:t>широко применяется и в </a:t>
            </a:r>
            <a:r>
              <a:rPr lang="ru-RU" sz="900" dirty="0"/>
              <a:t>промышленных и бытовых </a:t>
            </a:r>
            <a:r>
              <a:rPr lang="ru-RU" sz="900" dirty="0" smtClean="0"/>
              <a:t>системах.</a:t>
            </a:r>
            <a:endParaRPr lang="ru-RU" sz="9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967474" y="3073524"/>
            <a:ext cx="1904908" cy="651525"/>
            <a:chOff x="3353627" y="2895439"/>
            <a:chExt cx="2874557" cy="9573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53627" y="2895439"/>
              <a:ext cx="2874557" cy="957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56216" y="3302322"/>
              <a:ext cx="216024" cy="2160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55876" y="357758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56216" y="3027064"/>
              <a:ext cx="216024" cy="21602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89168" y="3124885"/>
            <a:ext cx="1683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Первое поколение ПЭ63</a:t>
            </a:r>
          </a:p>
          <a:p>
            <a:r>
              <a:rPr lang="ru-RU" sz="1100" dirty="0" smtClean="0"/>
              <a:t>Второе поколение ПЭ80</a:t>
            </a:r>
          </a:p>
          <a:p>
            <a:r>
              <a:rPr lang="ru-RU" sz="1100" dirty="0" smtClean="0"/>
              <a:t>Третье поколение ПЭ100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87206" y="3671654"/>
            <a:ext cx="55694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Критерии ПЭ100+ </a:t>
            </a:r>
            <a:r>
              <a:rPr lang="ru-RU" sz="900" dirty="0" smtClean="0"/>
              <a:t>поддерживаются десятью производителями от </a:t>
            </a:r>
            <a:r>
              <a:rPr lang="ru-RU" sz="900" dirty="0"/>
              <a:t>Франции и Германии, до Японии, Таиланда и Китая </a:t>
            </a:r>
            <a:r>
              <a:rPr lang="ru-RU" sz="900" dirty="0" smtClean="0"/>
              <a:t>и </a:t>
            </a:r>
            <a:r>
              <a:rPr lang="ru-RU" sz="900" dirty="0"/>
              <a:t>регулярно испытывается независимыми </a:t>
            </a:r>
            <a:endParaRPr lang="ru-RU" sz="900" dirty="0" smtClean="0"/>
          </a:p>
          <a:p>
            <a:r>
              <a:rPr lang="ru-RU" sz="900" dirty="0" smtClean="0"/>
              <a:t>аттестованными </a:t>
            </a:r>
            <a:r>
              <a:rPr lang="ru-RU" sz="900" dirty="0"/>
              <a:t>лабораториями. На сегодня на соответствие ПЭ100+ аттестовано 30 трубных </a:t>
            </a:r>
            <a:r>
              <a:rPr lang="ru-RU" sz="900" dirty="0" smtClean="0"/>
              <a:t>марок.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87205" y="1262266"/>
            <a:ext cx="5430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PEX</a:t>
            </a:r>
            <a:r>
              <a:rPr lang="ru-RU" sz="900" dirty="0" smtClean="0"/>
              <a:t> Для </a:t>
            </a:r>
            <a:r>
              <a:rPr lang="ru-RU" sz="900" dirty="0"/>
              <a:t>улучшения </a:t>
            </a:r>
            <a:r>
              <a:rPr lang="ru-RU" sz="900" dirty="0" smtClean="0"/>
              <a:t>теплофизических </a:t>
            </a:r>
            <a:r>
              <a:rPr lang="ru-RU" sz="900" dirty="0"/>
              <a:t>характеристик ПЭ труб при нагреве, материал или изделие подвергают сшивке. </a:t>
            </a:r>
            <a:r>
              <a:rPr lang="ru-RU" sz="900" dirty="0" smtClean="0"/>
              <a:t>В </a:t>
            </a:r>
            <a:r>
              <a:rPr lang="ru-RU" sz="900" dirty="0"/>
              <a:t>настоящее время </a:t>
            </a:r>
            <a:r>
              <a:rPr lang="ru-RU" sz="900" dirty="0" smtClean="0"/>
              <a:t>присутствуют 3 типа РЕХ, различающегося </a:t>
            </a:r>
            <a:r>
              <a:rPr lang="ru-RU" sz="900" dirty="0"/>
              <a:t>технологией модификации молекулярной структуры (</a:t>
            </a:r>
            <a:r>
              <a:rPr lang="ru-RU" sz="900" dirty="0" smtClean="0"/>
              <a:t>сшивки): </a:t>
            </a:r>
          </a:p>
          <a:p>
            <a:r>
              <a:rPr lang="ru-RU" sz="900" dirty="0" err="1" smtClean="0"/>
              <a:t>PEXa-пероксидная</a:t>
            </a:r>
            <a:r>
              <a:rPr lang="ru-RU" sz="900" dirty="0" smtClean="0"/>
              <a:t> </a:t>
            </a:r>
            <a:r>
              <a:rPr lang="ru-RU" sz="900" dirty="0"/>
              <a:t>(70%); </a:t>
            </a:r>
            <a:r>
              <a:rPr lang="ru-RU" sz="900" dirty="0" err="1" smtClean="0"/>
              <a:t>PEXb-силанольная</a:t>
            </a:r>
            <a:r>
              <a:rPr lang="ru-RU" sz="900" dirty="0" smtClean="0"/>
              <a:t> </a:t>
            </a:r>
            <a:r>
              <a:rPr lang="ru-RU" sz="900" dirty="0"/>
              <a:t>(65 %); </a:t>
            </a:r>
            <a:endParaRPr lang="ru-RU" sz="900" dirty="0" smtClean="0"/>
          </a:p>
          <a:p>
            <a:r>
              <a:rPr lang="ru-RU" sz="900" dirty="0" err="1" smtClean="0"/>
              <a:t>PEXс</a:t>
            </a:r>
            <a:r>
              <a:rPr lang="ru-RU" sz="900" dirty="0" smtClean="0"/>
              <a:t>-радиационная </a:t>
            </a:r>
            <a:r>
              <a:rPr lang="ru-RU" sz="900" dirty="0"/>
              <a:t>(60 %).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562455" y="1777381"/>
            <a:ext cx="2273209" cy="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 </a:t>
            </a:r>
            <a:r>
              <a:rPr kumimoji="0" lang="ru-RU" alt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разнотолщинности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связанный с процессом стекания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67" y="2057842"/>
            <a:ext cx="2013789" cy="15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92047" y="208229"/>
            <a:ext cx="6912768" cy="36004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r" defTabSz="914364" rtl="0" eaLnBrk="1" latinLnBrk="0" hangingPunct="1">
              <a:spcBef>
                <a:spcPct val="0"/>
              </a:spcBef>
              <a:buNone/>
              <a:defRPr sz="1400" b="0" kern="120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Эволюция трубного полиэтилена </a:t>
            </a:r>
          </a:p>
          <a:p>
            <a:r>
              <a:rPr lang="ru-RU" altLang="ru-RU" sz="1600" dirty="0" smtClean="0"/>
              <a:t>Повышенные</a:t>
            </a:r>
            <a:r>
              <a:rPr lang="ru-RU" altLang="ru-RU" sz="16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/>
              <a:t>характеристики материала PE 100 </a:t>
            </a:r>
            <a:r>
              <a:rPr lang="en-US" altLang="ru-RU" sz="1600" dirty="0" smtClean="0"/>
              <a:t>RC</a:t>
            </a:r>
            <a:endParaRPr lang="ru-RU" alt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37505"/>
              </p:ext>
            </p:extLst>
          </p:nvPr>
        </p:nvGraphicFramePr>
        <p:xfrm>
          <a:off x="395535" y="1272034"/>
          <a:ext cx="8416093" cy="33728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73875">
                  <a:extLst>
                    <a:ext uri="{9D8B030D-6E8A-4147-A177-3AD203B41FA5}">
                      <a16:colId xmlns:a16="http://schemas.microsoft.com/office/drawing/2014/main" xmlns="" val="3991051888"/>
                    </a:ext>
                  </a:extLst>
                </a:gridCol>
                <a:gridCol w="1966486">
                  <a:extLst>
                    <a:ext uri="{9D8B030D-6E8A-4147-A177-3AD203B41FA5}">
                      <a16:colId xmlns:a16="http://schemas.microsoft.com/office/drawing/2014/main" xmlns="" val="1418757481"/>
                    </a:ext>
                  </a:extLst>
                </a:gridCol>
                <a:gridCol w="2080563">
                  <a:extLst>
                    <a:ext uri="{9D8B030D-6E8A-4147-A177-3AD203B41FA5}">
                      <a16:colId xmlns:a16="http://schemas.microsoft.com/office/drawing/2014/main" xmlns="" val="4155304311"/>
                    </a:ext>
                  </a:extLst>
                </a:gridCol>
                <a:gridCol w="1629036">
                  <a:extLst>
                    <a:ext uri="{9D8B030D-6E8A-4147-A177-3AD203B41FA5}">
                      <a16:colId xmlns:a16="http://schemas.microsoft.com/office/drawing/2014/main" xmlns="" val="476379699"/>
                    </a:ext>
                  </a:extLst>
                </a:gridCol>
                <a:gridCol w="1466133">
                  <a:extLst>
                    <a:ext uri="{9D8B030D-6E8A-4147-A177-3AD203B41FA5}">
                      <a16:colId xmlns:a16="http://schemas.microsoft.com/office/drawing/2014/main" xmlns="" val="4273027413"/>
                    </a:ext>
                  </a:extLst>
                </a:gridCol>
              </a:tblGrid>
              <a:tr h="231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Испытание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ПЭ </a:t>
                      </a:r>
                      <a:r>
                        <a:rPr lang="ru-RU" sz="1200" dirty="0">
                          <a:effectLst/>
                        </a:rPr>
                        <a:t>100 </a:t>
                      </a:r>
                      <a:r>
                        <a:rPr lang="en-US" sz="1200" dirty="0" smtClean="0">
                          <a:effectLst/>
                        </a:rPr>
                        <a:t>RC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ПЭ 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7048420"/>
                  </a:ext>
                </a:extLst>
              </a:tr>
              <a:tr h="673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разрыв, с трещинами напряжения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Трубы </a:t>
                      </a:r>
                      <a:r>
                        <a:rPr lang="ru-RU" sz="800" dirty="0">
                          <a:effectLst/>
                        </a:rPr>
                        <a:t>с надрезами, нагрев до 80°С, 2%-раствор </a:t>
                      </a:r>
                      <a:r>
                        <a:rPr lang="ru-RU" sz="800" dirty="0" err="1">
                          <a:effectLst/>
                        </a:rPr>
                        <a:t>аркопал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N</a:t>
                      </a:r>
                      <a:r>
                        <a:rPr lang="ru-RU" sz="800" dirty="0">
                          <a:effectLst/>
                        </a:rPr>
                        <a:t>-100, растяжение </a:t>
                      </a:r>
                      <a:r>
                        <a:rPr lang="ru-RU" sz="800" dirty="0" smtClean="0">
                          <a:effectLst/>
                        </a:rPr>
                        <a:t>с </a:t>
                      </a:r>
                      <a:r>
                        <a:rPr lang="ru-RU" sz="800" dirty="0">
                          <a:effectLst/>
                        </a:rPr>
                        <a:t>напряжением 4 </a:t>
                      </a:r>
                      <a:r>
                        <a:rPr lang="ru-RU" sz="800" dirty="0" smtClean="0">
                          <a:effectLst/>
                        </a:rPr>
                        <a:t>Н/мм</a:t>
                      </a:r>
                      <a:r>
                        <a:rPr lang="ru-RU" sz="800" baseline="300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aseline="30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более </a:t>
                      </a:r>
                      <a:r>
                        <a:rPr lang="ru-RU" sz="1000" b="1" dirty="0">
                          <a:effectLst/>
                        </a:rPr>
                        <a:t>8760 часов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По ГОСТ 18599 – не проводится.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Результат </a:t>
                      </a:r>
                      <a:r>
                        <a:rPr lang="ru-RU" sz="800" dirty="0">
                          <a:effectLst/>
                        </a:rPr>
                        <a:t>независимых </a:t>
                      </a:r>
                      <a:r>
                        <a:rPr lang="ru-RU" sz="800" dirty="0" smtClean="0">
                          <a:effectLst/>
                        </a:rPr>
                        <a:t>испытаний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– </a:t>
                      </a:r>
                      <a:r>
                        <a:rPr lang="ru-RU" sz="1000" b="1" dirty="0">
                          <a:effectLst/>
                        </a:rPr>
                        <a:t>700 часов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2751989"/>
                  </a:ext>
                </a:extLst>
              </a:tr>
              <a:tr h="673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Разрушение трубы от точечного воздействия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Труба, давление в трубе 4 МПа, нагрев до 80°С, 2%-раствор </a:t>
                      </a:r>
                      <a:r>
                        <a:rPr lang="ru-RU" sz="800" dirty="0" err="1">
                          <a:effectLst/>
                        </a:rPr>
                        <a:t>аркопал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N</a:t>
                      </a:r>
                      <a:r>
                        <a:rPr lang="ru-RU" sz="800" dirty="0">
                          <a:effectLst/>
                        </a:rPr>
                        <a:t>-100, силовое нажатие шариком с силой 4 </a:t>
                      </a:r>
                      <a:r>
                        <a:rPr lang="ru-RU" sz="800" dirty="0" smtClean="0">
                          <a:effectLst/>
                        </a:rPr>
                        <a:t>Н/мм</a:t>
                      </a:r>
                      <a:r>
                        <a:rPr lang="ru-RU" sz="800" baseline="300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aseline="30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более </a:t>
                      </a:r>
                      <a:r>
                        <a:rPr lang="ru-RU" sz="1000" b="1" dirty="0">
                          <a:effectLst/>
                        </a:rPr>
                        <a:t>8760 часов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36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По ГОСТ 18599 – не проводится.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Результат </a:t>
                      </a:r>
                      <a:r>
                        <a:rPr lang="ru-RU" sz="800" dirty="0">
                          <a:effectLst/>
                        </a:rPr>
                        <a:t>независимых </a:t>
                      </a:r>
                      <a:r>
                        <a:rPr lang="ru-RU" sz="800" dirty="0" smtClean="0">
                          <a:effectLst/>
                        </a:rPr>
                        <a:t>испытаний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– </a:t>
                      </a:r>
                      <a:r>
                        <a:rPr lang="ru-RU" sz="1000" b="1" dirty="0">
                          <a:effectLst/>
                        </a:rPr>
                        <a:t>1800 часов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8618731"/>
                  </a:ext>
                </a:extLst>
              </a:tr>
              <a:tr h="50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Испытание на старение под действием температуры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Термически состаренная труба </a:t>
                      </a:r>
                      <a:r>
                        <a:rPr lang="ru-RU" sz="800" dirty="0" smtClean="0">
                          <a:effectLst/>
                        </a:rPr>
                        <a:t>при </a:t>
                      </a:r>
                      <a:r>
                        <a:rPr lang="ru-RU" sz="800" dirty="0">
                          <a:effectLst/>
                        </a:rPr>
                        <a:t>нагреве до 110°С, с внутренним </a:t>
                      </a:r>
                      <a:r>
                        <a:rPr lang="ru-RU" sz="800" dirty="0" smtClean="0">
                          <a:effectLst/>
                        </a:rPr>
                        <a:t>давлением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 экстраполяции на 20°С,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более </a:t>
                      </a:r>
                      <a:r>
                        <a:rPr lang="ru-RU" sz="1000" b="1" dirty="0">
                          <a:effectLst/>
                        </a:rPr>
                        <a:t>100 лет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При экстраполяции на 20°С,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50 лет</a:t>
                      </a:r>
                      <a:endParaRPr lang="ru-RU" sz="1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5295894"/>
                  </a:ext>
                </a:extLst>
              </a:tr>
              <a:tr h="781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Устойчивость к разрушению трубы с продольными прорезами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Труба, давление в трубе 4,6 МПа, нагрев до 80°С, глубина прорезов - 20% толщины стенки трубы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800" kern="1200" dirty="0" smtClean="0">
                          <a:effectLst/>
                        </a:rPr>
                        <a:t>Норма по PAS 1075 б</a:t>
                      </a:r>
                      <a:r>
                        <a:rPr lang="ru-RU" sz="800" kern="1200" dirty="0" smtClean="0">
                          <a:effectLst/>
                        </a:rPr>
                        <a:t>олее </a:t>
                      </a:r>
                      <a:r>
                        <a:rPr lang="ru-RU" sz="800" kern="1200" dirty="0">
                          <a:effectLst/>
                        </a:rPr>
                        <a:t>8760 </a:t>
                      </a:r>
                      <a:r>
                        <a:rPr lang="ru-RU" sz="800" kern="1200" dirty="0" smtClean="0">
                          <a:effectLst/>
                        </a:rPr>
                        <a:t>часов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Среднее время сопротивления трубы до разрушения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</a:rPr>
                        <a:t>более </a:t>
                      </a:r>
                      <a:r>
                        <a:rPr lang="ru-RU" sz="1000" b="1" kern="1200" dirty="0" smtClean="0">
                          <a:effectLst/>
                        </a:rPr>
                        <a:t>11000 часов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36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Норма по ГОСТ 18599 - 500 ч.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Результат независимых испытаний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effectLst/>
                        </a:rPr>
                        <a:t>около</a:t>
                      </a: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2000 </a:t>
                      </a:r>
                      <a:r>
                        <a:rPr lang="ru-RU" sz="1000" b="1" dirty="0" smtClean="0">
                          <a:effectLst/>
                        </a:rPr>
                        <a:t>часов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02850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919722"/>
            <a:ext cx="58880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испытания для материала PE 100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согласно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 1075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425452"/>
            <a:ext cx="742422" cy="6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326" y="2425453"/>
            <a:ext cx="998105" cy="6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521" y="3885298"/>
            <a:ext cx="1018116" cy="719543"/>
          </a:xfrm>
          <a:prstGeom prst="rect">
            <a:avLst/>
          </a:prstGeom>
        </p:spPr>
      </p:pic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35309"/>
              </p:ext>
            </p:extLst>
          </p:nvPr>
        </p:nvGraphicFramePr>
        <p:xfrm>
          <a:off x="3884661" y="3131952"/>
          <a:ext cx="1437837" cy="66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11677" y="1409439"/>
            <a:ext cx="845806" cy="10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720" y="280545"/>
            <a:ext cx="6858000" cy="416715"/>
          </a:xfrm>
        </p:spPr>
        <p:txBody>
          <a:bodyPr vert="horz" lIns="91436" tIns="45718" rIns="91436" bIns="45718" rtlCol="0" anchor="ctr">
            <a:normAutofit fontScale="90000"/>
          </a:bodyPr>
          <a:lstStyle/>
          <a:p>
            <a:r>
              <a:rPr lang="ru-RU" dirty="0" smtClean="0"/>
              <a:t>Многослойные конструкции напорных труб - Эффективное применение</a:t>
            </a:r>
            <a:endParaRPr lang="ru-RU" dirty="0"/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00937"/>
              </p:ext>
            </p:extLst>
          </p:nvPr>
        </p:nvGraphicFramePr>
        <p:xfrm>
          <a:off x="2956504" y="697260"/>
          <a:ext cx="5890891" cy="4603712"/>
        </p:xfrm>
        <a:graphic>
          <a:graphicData uri="http://schemas.openxmlformats.org/drawingml/2006/table">
            <a:tbl>
              <a:tblPr/>
              <a:tblGrid>
                <a:gridCol w="1399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2353">
                <a:tc rowSpan="2" gridSpan="2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Условия строительно-монтажных работ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297" marR="2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Тип трубы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6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Мульти- пайп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ПРОТЕКТ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Мульти-ПРОТЕКТ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II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Траншейная укладка без песчаной подушки с возможностью обратной засыпки песчаным и глинистым грунтом (территории городских и сельских поселений/вне)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V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V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47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Бестраншейная укладка труб для напорного применения - ГНБ, прокол  и другие методы прокладки (в зависимости от типа грунта)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4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7297" marR="272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Бестраншейная укладка труб-футляров  - ГНБ, прокол и другие методы прокладки (в зависимости от типа грунта)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V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2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Реконструкция труб методом «труба в трубе с уменьшением существующего диаметра»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в зависимости от состояния поверхности восстанавливаемой трубы)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V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32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7297" marR="272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Реконструкция труб методом «труба в трубе с уменьшением существующего диаметра» в стесненных условиях и невозможности увеличения размеров подающей траншеи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V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Реконструкция методом разрушения существующего трубопровода с сохранением либо увеличением номинального диаметра</a:t>
                      </a:r>
                    </a:p>
                  </a:txBody>
                  <a:tcPr marL="22748" marR="227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 marL="22748" marR="22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76056" y="5238231"/>
            <a:ext cx="2515432" cy="254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17" dirty="0">
                <a:latin typeface="Arial" pitchFamily="34" charset="0"/>
                <a:ea typeface="Calibri" pitchFamily="34" charset="0"/>
                <a:cs typeface="Arial" pitchFamily="34" charset="0"/>
              </a:rPr>
              <a:t>V – </a:t>
            </a:r>
            <a:r>
              <a:rPr lang="ru-RU" sz="917" dirty="0">
                <a:latin typeface="Arial" pitchFamily="34" charset="0"/>
                <a:ea typeface="Calibri" pitchFamily="34" charset="0"/>
                <a:cs typeface="Arial" pitchFamily="34" charset="0"/>
              </a:rPr>
              <a:t>выбор зависит от указанных факторов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911" y="3505572"/>
            <a:ext cx="1221439" cy="6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78" y="4633519"/>
            <a:ext cx="1227877" cy="5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930" y="2282497"/>
            <a:ext cx="1209420" cy="6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05793">
            <a:off x="-774966" y="2255128"/>
            <a:ext cx="4316924" cy="12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Krivosheina\Documents\Фото\Объекты\ПРОТЕКТ Нижегородская обл., 315\IMG_2730 ср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77"/>
          <a:stretch/>
        </p:blipFill>
        <p:spPr bwMode="auto">
          <a:xfrm>
            <a:off x="3043929" y="1250078"/>
            <a:ext cx="1209421" cy="8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1740582"/>
              </p:ext>
            </p:extLst>
          </p:nvPr>
        </p:nvGraphicFramePr>
        <p:xfrm>
          <a:off x="-180528" y="1273324"/>
          <a:ext cx="38164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3568" y="809693"/>
            <a:ext cx="3209904" cy="36004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r" defTabSz="914364" rtl="0" eaLnBrk="1" latinLnBrk="0" hangingPunct="1">
              <a:spcBef>
                <a:spcPct val="0"/>
              </a:spcBef>
              <a:buNone/>
              <a:defRPr sz="1400" b="0" kern="120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cap="none" dirty="0" smtClean="0">
                <a:solidFill>
                  <a:schemeClr val="tx1"/>
                </a:solidFill>
                <a:effectLst/>
                <a:latin typeface="+mn-lt"/>
              </a:rPr>
              <a:t>Стойкость труб из различных материалов к истиранию</a:t>
            </a:r>
            <a:endParaRPr lang="en-US" sz="1600" b="1" cap="none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49315"/>
            <a:ext cx="1080120" cy="12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254447"/>
            <a:ext cx="1072419" cy="126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oup 8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580836"/>
              </p:ext>
            </p:extLst>
          </p:nvPr>
        </p:nvGraphicFramePr>
        <p:xfrm>
          <a:off x="4757908" y="1079612"/>
          <a:ext cx="3468854" cy="1051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0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94834291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57748053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SDR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(для трубы 1000 мм по ГОСТ 18599)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(для трубы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мм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КОРСИС)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46,5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 кг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 кг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24"/>
          <p:cNvSpPr txBox="1">
            <a:spLocks noChangeArrowheads="1"/>
          </p:cNvSpPr>
          <p:nvPr/>
        </p:nvSpPr>
        <p:spPr bwMode="auto">
          <a:xfrm>
            <a:off x="4427983" y="800463"/>
            <a:ext cx="4383515" cy="2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spc="50" dirty="0">
                <a:ea typeface="+mj-ea"/>
                <a:cs typeface="+mj-cs"/>
              </a:rPr>
              <a:t>Таблица соответствия кольцевой жесткости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041416" y="286424"/>
            <a:ext cx="6858000" cy="416715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r" defTabSz="914364" rtl="0" eaLnBrk="1" latinLnBrk="0" hangingPunct="1">
              <a:spcBef>
                <a:spcPct val="0"/>
              </a:spcBef>
              <a:buNone/>
              <a:defRPr sz="1400" b="0" kern="120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Профилированная стенка – решение ДЛЯ БЕЗНАПОРНОГО применения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472" y="3700726"/>
            <a:ext cx="5084964" cy="1016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3472" y="4801716"/>
            <a:ext cx="391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Высокая стойкость ПЭ к газовой коррозии (в отличие от железобетона)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47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2" y="1638462"/>
            <a:ext cx="1410756" cy="11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5364">
            <a:off x="400241" y="1508051"/>
            <a:ext cx="1110543" cy="54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269929"/>
            <a:ext cx="7578080" cy="416715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r" defTabSz="914364" rtl="0" eaLnBrk="1" latinLnBrk="0" hangingPunct="1">
              <a:spcBef>
                <a:spcPct val="0"/>
              </a:spcBef>
              <a:buNone/>
              <a:defRPr sz="1400" b="0" kern="1200" cap="all" spc="50" baseline="0">
                <a:solidFill>
                  <a:srgbClr val="10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Профилированная стенка – решение ДЛЯ больших труб</a:t>
            </a:r>
            <a:endParaRPr lang="ru-RU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725" y="708918"/>
            <a:ext cx="193166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7" descr="MRP管断面本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30" y="1701691"/>
            <a:ext cx="1714692" cy="96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743070" y="4081636"/>
            <a:ext cx="2365434" cy="1540577"/>
            <a:chOff x="6622" y="1216"/>
            <a:chExt cx="4807" cy="3460"/>
          </a:xfrm>
        </p:grpSpPr>
        <p:pic>
          <p:nvPicPr>
            <p:cNvPr id="1027" name="Рисунок 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" y="1216"/>
              <a:ext cx="4729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622" y="3847"/>
              <a:ext cx="4807" cy="8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Шероховатость внутренней поверхности труб из различных материалов</a:t>
              </a:r>
              <a:endParaRPr kumimoji="0" lang="ru-RU" altLang="ru-RU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030" name="Picture 6" descr="Профиль O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286" y="2212308"/>
            <a:ext cx="1527175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рофиль P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630" y="1580002"/>
            <a:ext cx="1360488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953254" y="823208"/>
            <a:ext cx="1311193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КОРСИС ПЛЮС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Ø до </a:t>
            </a:r>
            <a:r>
              <a:rPr lang="ru-RU" altLang="ru-RU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3 000 мм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9512" y="2684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790514" y="815131"/>
            <a:ext cx="1237711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КОРСИС АРМ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2 400 мм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62554" y="807688"/>
            <a:ext cx="120840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СПИРОЛАЙН</a:t>
            </a:r>
            <a:endParaRPr lang="en-US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2 800 мм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3027811"/>
            <a:ext cx="1860346" cy="1892000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6166" y="3018200"/>
            <a:ext cx="2031330" cy="18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629" y="3018200"/>
            <a:ext cx="2101438" cy="19019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5536" y="766041"/>
            <a:ext cx="187743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35383" y="768335"/>
            <a:ext cx="2087746" cy="43204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16321" y="769268"/>
            <a:ext cx="2087746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4179" y="337220"/>
            <a:ext cx="7992888" cy="360040"/>
          </a:xfrm>
        </p:spPr>
        <p:txBody>
          <a:bodyPr/>
          <a:lstStyle/>
          <a:p>
            <a:r>
              <a:rPr lang="ru-RU" dirty="0" smtClean="0"/>
              <a:t>Эволюция полимерных материалов и труб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4331112"/>
              </p:ext>
            </p:extLst>
          </p:nvPr>
        </p:nvGraphicFramePr>
        <p:xfrm>
          <a:off x="251520" y="625252"/>
          <a:ext cx="8712968" cy="5031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072546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65359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209472049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xmlns="" val="1456378733"/>
                    </a:ext>
                  </a:extLst>
                </a:gridCol>
                <a:gridCol w="1508162">
                  <a:extLst>
                    <a:ext uri="{9D8B030D-6E8A-4147-A177-3AD203B41FA5}">
                      <a16:colId xmlns:a16="http://schemas.microsoft.com/office/drawing/2014/main" xmlns="" val="2242401050"/>
                    </a:ext>
                  </a:extLst>
                </a:gridCol>
                <a:gridCol w="1471227">
                  <a:extLst>
                    <a:ext uri="{9D8B030D-6E8A-4147-A177-3AD203B41FA5}">
                      <a16:colId xmlns:a16="http://schemas.microsoft.com/office/drawing/2014/main" xmlns="" val="32950442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Период развития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1995-1997гг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1998-2000гг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2001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2002гг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2003-2007гг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2008-2012гг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2013-2016гг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marL="85725" marR="0" lvl="0" indent="0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Доступные полимерные</a:t>
                      </a:r>
                      <a:r>
                        <a:rPr lang="ru-RU" sz="900" b="1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материалы (импорт)</a:t>
                      </a:r>
                      <a:endParaRPr lang="ru-RU" sz="9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PE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80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4161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endParaRPr lang="en-US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PE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100 черный,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 цветной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50603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marL="85725" indent="0" algn="l" rtl="0" fontAlgn="ctr"/>
                      <a:endParaRPr lang="ru-RU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endParaRPr lang="en-US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PE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100+,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en-US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PE100 LS, PE100 RC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681382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9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Производство полимерных</a:t>
                      </a:r>
                      <a:r>
                        <a:rPr lang="ru-RU" sz="900" b="1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материалов в РФ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ПЭ 63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ПЭ 80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54210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7365" marR="7365" marT="73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ПЭ100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85725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рынка в год, тыс. тонн</a:t>
                      </a:r>
                      <a:endParaRPr lang="en-US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40 - 50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60 - 90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100 - 260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- 330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- 260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294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Напорные ПЭ трубы</a:t>
                      </a:r>
                      <a:endParaRPr lang="ru-RU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Газ – до 160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мм</a:t>
                      </a:r>
                    </a:p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Вода – до </a:t>
                      </a:r>
                      <a:r>
                        <a:rPr lang="en-US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мм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Газ – до 225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мм</a:t>
                      </a:r>
                    </a:p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Вода – до 630 мм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Газ – до 400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мм</a:t>
                      </a:r>
                    </a:p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Вода – до 1200 мм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Газ – до 630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мм</a:t>
                      </a:r>
                    </a:p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Вода – до 1200 мм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Газ – до 1200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мм</a:t>
                      </a:r>
                    </a:p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Вода – до 1600 мм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107914"/>
                  </a:ext>
                </a:extLst>
              </a:tr>
              <a:tr h="281294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Гофрированные/структурированные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трубы</a:t>
                      </a:r>
                      <a:endParaRPr lang="ru-RU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rtl="0" fontAlgn="ctr"/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КОРСИС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110 до 1200 мм</a:t>
                      </a:r>
                      <a:endParaRPr lang="ru-RU" sz="8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defTabSz="914364" rtl="0" eaLnBrk="1" fontAlgn="ctr" latinLnBrk="0" hangingPunct="1"/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ЭЛЕКТРОКОР с 54 мм, КОРСИС ПРО до 1200, КОРСИС ПЛЮС до 2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м, КОРСИС АРМ до 2,4 м</a:t>
                      </a:r>
                      <a:endParaRPr lang="en-US" sz="8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СВТ до 2,4м, ЭКО</a:t>
                      </a:r>
                    </a:p>
                    <a:p>
                      <a:pPr marL="0" marR="0" lvl="0" indent="85725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КОРСИС ПЛЮС до 3 м</a:t>
                      </a:r>
                      <a:endParaRPr lang="en-US" sz="8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816313"/>
                  </a:ext>
                </a:extLst>
              </a:tr>
              <a:tr h="281294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Многослойные напорные трубы</a:t>
                      </a:r>
                      <a:endParaRPr lang="ru-RU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ПРОТЕКТ до 1200 мм</a:t>
                      </a:r>
                      <a:endParaRPr lang="en-US" sz="8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ПРОТЕКТ до 1600 мм, МУЛЬТИПАЙП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1600 мм</a:t>
                      </a:r>
                    </a:p>
                    <a:p>
                      <a:pPr marL="0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ЭЛЕКТРОПАЙП,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МУЛЬТИ-ПАЙП ИС,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ЭЛЕКТРОПАЙП ОС</a:t>
                      </a:r>
                      <a:endParaRPr lang="en-US" sz="8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774367"/>
                  </a:ext>
                </a:extLst>
              </a:tr>
              <a:tr h="281294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Технологии</a:t>
                      </a:r>
                      <a:endParaRPr lang="ru-RU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ПОЛИЛАЙНЕР до </a:t>
                      </a:r>
                      <a:r>
                        <a:rPr lang="ru-RU" sz="800" b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300, Модули резьбовые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до 2400 мм,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Покрытие </a:t>
                      </a:r>
                      <a:r>
                        <a:rPr lang="ru-RU" sz="800" b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Сабкоат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ФЛП,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Ролдаун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Саблайн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8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19054"/>
                  </a:ext>
                </a:extLst>
              </a:tr>
              <a:tr h="180000">
                <a:tc rowSpan="10"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Сферы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применения</a:t>
                      </a:r>
                      <a:endParaRPr lang="ru-RU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8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Водоснабжение,</a:t>
                      </a:r>
                      <a:r>
                        <a:rPr lang="ru-RU" sz="8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Напорная канализация</a:t>
                      </a: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85725" algn="l" rtl="0" fontAlgn="ctr"/>
                      <a:endParaRPr lang="ru-RU" sz="8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8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Газораспределение</a:t>
                      </a: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74770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Кабелезащита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15623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Мелиорация, животноводство, сельское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endParaRPr lang="ru-RU" sz="800" dirty="0" smtClean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764725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Б/</a:t>
                      </a:r>
                      <a:r>
                        <a:rPr lang="ru-RU" sz="800" b="0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нап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хозбытовая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и ливневая канализация</a:t>
                      </a:r>
                      <a:endParaRPr lang="ru-RU" sz="8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marR="0" lvl="0" indent="0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9013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64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Дорожное строительство, строительство аэродромов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56619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Напорные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б/напорные коллектора больших диаметров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64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55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Реновация, восстановление трубных систем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64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77160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4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Индустриальные трубопроводы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52001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64" rtl="0" eaLnBrk="1" fontAlgn="ctr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4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Электроэнергетика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50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heme/theme1.xml><?xml version="1.0" encoding="utf-8"?>
<a:theme xmlns:a="http://schemas.openxmlformats.org/drawingml/2006/main" name="Polyplasti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руппа Полипластик 14">
    <a:dk1>
      <a:srgbClr val="000066"/>
    </a:dk1>
    <a:lt1>
      <a:srgbClr val="FFFFFF"/>
    </a:lt1>
    <a:dk2>
      <a:srgbClr val="000066"/>
    </a:dk2>
    <a:lt2>
      <a:srgbClr val="000000"/>
    </a:lt2>
    <a:accent1>
      <a:srgbClr val="BBE0E3"/>
    </a:accent1>
    <a:accent2>
      <a:srgbClr val="333399"/>
    </a:accent2>
    <a:accent3>
      <a:srgbClr val="FFFFFF"/>
    </a:accent3>
    <a:accent4>
      <a:srgbClr val="000056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Группа Полипластик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7958</TotalTime>
  <Words>2148</Words>
  <Application>Microsoft Office PowerPoint</Application>
  <PresentationFormat>Экран (16:10)</PresentationFormat>
  <Paragraphs>336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Polyplastic</vt:lpstr>
      <vt:lpstr>Группа полипластик </vt:lpstr>
      <vt:lpstr>Статистика Потребления полимерных труб</vt:lpstr>
      <vt:lpstr>С ростом технологий растут и требования к трубам </vt:lpstr>
      <vt:lpstr>Эволюция трубного полиэтилена</vt:lpstr>
      <vt:lpstr>Презентация PowerPoint</vt:lpstr>
      <vt:lpstr>Многослойные конструкции напорных труб - Эффективное применение</vt:lpstr>
      <vt:lpstr>Презентация PowerPoint</vt:lpstr>
      <vt:lpstr>Презентация PowerPoint</vt:lpstr>
      <vt:lpstr>Эволюция полимерных материалов и труб</vt:lpstr>
      <vt:lpstr>Презентация PowerPoint</vt:lpstr>
      <vt:lpstr>Презентация PowerPoint</vt:lpstr>
      <vt:lpstr>Презентация PowerPoint</vt:lpstr>
      <vt:lpstr> трубные системы для сетей центрального отопления и ГВС</vt:lpstr>
      <vt:lpstr>Группа ПОЛИПЛАСТИК - эксперт в области производства  и применения современных трубопроводов </vt:lpstr>
      <vt:lpstr>Михеевский ГОК (п. Варна, Челябинская область). 19 км газопровода 500 мм SDR 11 за 2 месяца! Отгрузки с трех заводов: Чебоксарского ТЗ, Сибгазаппарата и ОЗТИ.</vt:lpstr>
      <vt:lpstr>Группа ПОЛИПЛАСТИК - Системный партнер и ИНТЕГРАТОР </vt:lpstr>
      <vt:lpstr>География работы</vt:lpstr>
      <vt:lpstr>Участие группы ПОЛИПЛАСТИК в ФЕДЕРАЛЬНЫХ программах</vt:lpstr>
      <vt:lpstr>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Рустам</dc:creator>
  <cp:lastModifiedBy>Gorilovsky</cp:lastModifiedBy>
  <cp:revision>282</cp:revision>
  <dcterms:created xsi:type="dcterms:W3CDTF">2015-01-19T17:42:02Z</dcterms:created>
  <dcterms:modified xsi:type="dcterms:W3CDTF">2016-10-19T04:10:25Z</dcterms:modified>
</cp:coreProperties>
</file>