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56" r:id="rId2"/>
    <p:sldId id="393" r:id="rId3"/>
    <p:sldId id="341" r:id="rId4"/>
    <p:sldId id="354" r:id="rId5"/>
    <p:sldId id="368" r:id="rId6"/>
    <p:sldId id="342" r:id="rId7"/>
    <p:sldId id="378" r:id="rId8"/>
    <p:sldId id="379" r:id="rId9"/>
    <p:sldId id="381" r:id="rId10"/>
    <p:sldId id="382" r:id="rId11"/>
    <p:sldId id="394" r:id="rId12"/>
    <p:sldId id="395" r:id="rId13"/>
    <p:sldId id="362" r:id="rId14"/>
    <p:sldId id="389" r:id="rId15"/>
    <p:sldId id="388" r:id="rId16"/>
    <p:sldId id="361" r:id="rId17"/>
    <p:sldId id="391" r:id="rId18"/>
    <p:sldId id="351" r:id="rId19"/>
    <p:sldId id="363" r:id="rId20"/>
    <p:sldId id="375" r:id="rId21"/>
    <p:sldId id="352" r:id="rId22"/>
    <p:sldId id="371" r:id="rId23"/>
    <p:sldId id="372" r:id="rId24"/>
    <p:sldId id="305" r:id="rId25"/>
    <p:sldId id="312" r:id="rId26"/>
    <p:sldId id="301" r:id="rId27"/>
    <p:sldId id="364" r:id="rId28"/>
    <p:sldId id="365" r:id="rId29"/>
    <p:sldId id="373" r:id="rId30"/>
    <p:sldId id="392" r:id="rId31"/>
    <p:sldId id="396" r:id="rId32"/>
    <p:sldId id="366" r:id="rId33"/>
    <p:sldId id="367" r:id="rId34"/>
    <p:sldId id="260" r:id="rId3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375E"/>
    <a:srgbClr val="22518A"/>
    <a:srgbClr val="FA983F"/>
    <a:srgbClr val="FF8F0D"/>
    <a:srgbClr val="23AAED"/>
    <a:srgbClr val="58B4E5"/>
    <a:srgbClr val="198F0D"/>
    <a:srgbClr val="186D9C"/>
    <a:srgbClr val="C2E3F6"/>
    <a:srgbClr val="9BD1E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6270" autoAdjust="0"/>
  </p:normalViewPr>
  <p:slideViewPr>
    <p:cSldViewPr>
      <p:cViewPr varScale="1">
        <p:scale>
          <a:sx n="117" d="100"/>
          <a:sy n="117" d="100"/>
        </p:scale>
        <p:origin x="-612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F6645-CAAB-41F8-BDD2-836A98B1E8AB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1BD46-CD4E-41FE-BF76-21CA9B3E8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1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EB28CD46-1D5E-43A7-9211-55781D1B6F4F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10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187" y="4342939"/>
            <a:ext cx="5479962" cy="410749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F4576E9C-A96C-4658-A4C9-F50DD20734CE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6AF211D8-CC89-4B8F-B8EA-3C37F857B212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11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852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F4576E9C-A96C-4658-A4C9-F50DD20734CE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12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6AF211D8-CC89-4B8F-B8EA-3C37F857B212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12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032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1ED03263-DEA8-4290-8C84-510D1FEC6A3C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13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363BEA97-3ACD-425B-A744-226AE093FCC9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13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itchFamily="18" charset="0"/>
              </a:rPr>
              <a:t>Доработать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1ED03263-DEA8-4290-8C84-510D1FEC6A3C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14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363BEA97-3ACD-425B-A744-226AE093FCC9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14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itchFamily="18" charset="0"/>
              </a:rPr>
              <a:t>Доработать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1ED03263-DEA8-4290-8C84-510D1FEC6A3C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15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363BEA97-3ACD-425B-A744-226AE093FCC9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15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itchFamily="18" charset="0"/>
              </a:rPr>
              <a:t>Доработать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F4576E9C-A96C-4658-A4C9-F50DD20734CE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16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6AF211D8-CC89-4B8F-B8EA-3C37F857B212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16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itchFamily="18" charset="0"/>
              </a:rPr>
              <a:t>Добавлен</a:t>
            </a:r>
            <a:r>
              <a:rPr lang="ru-RU" altLang="ru-RU" baseline="0" dirty="0" smtClean="0">
                <a:latin typeface="Times New Roman" pitchFamily="18" charset="0"/>
              </a:rPr>
              <a:t> новый слайд</a:t>
            </a:r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1ED03263-DEA8-4290-8C84-510D1FEC6A3C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18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363BEA97-3ACD-425B-A744-226AE093FCC9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18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CC0735AF-3459-48D6-8D93-1889220E47E7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19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F5CD559B-4DEF-4CA4-8994-A6A5F4B52859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19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itchFamily="18" charset="0"/>
              </a:rPr>
              <a:t>Должен идти после аппаратного</a:t>
            </a:r>
            <a:r>
              <a:rPr lang="ru-RU" altLang="ru-RU" baseline="0" dirty="0" smtClean="0">
                <a:latin typeface="Times New Roman" pitchFamily="18" charset="0"/>
              </a:rPr>
              <a:t> исполнения</a:t>
            </a:r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CC0735AF-3459-48D6-8D93-1889220E47E7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20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68" tIns="43851" rIns="87368" bIns="43851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/>
            <a:fld id="{F5CD559B-4DEF-4CA4-8994-A6A5F4B52859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20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altLang="ru-RU" dirty="0" smtClean="0">
                <a:latin typeface="Times New Roman" pitchFamily="18" charset="0"/>
              </a:rPr>
              <a:t>Должен идти после аппаратного</a:t>
            </a:r>
            <a:r>
              <a:rPr lang="ru-RU" altLang="ru-RU" baseline="0" dirty="0" smtClean="0">
                <a:latin typeface="Times New Roman" pitchFamily="18" charset="0"/>
              </a:rPr>
              <a:t> исполнения</a:t>
            </a:r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1478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F8CDFDE7-7C43-4147-8AFC-27AD2146FB4F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3884259" y="8685878"/>
            <a:ext cx="2964544" cy="4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380" tIns="43856" rIns="87380" bIns="43856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E398581-F527-459A-8D02-294A920AF7E4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ClrTx/>
                <a:buFontTx/>
                <a:buNone/>
              </a:pPr>
              <a:t>21</a:t>
            </a:fld>
            <a:endParaRPr lang="ru-RU" altLang="ru-RU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89650" cy="3425825"/>
          </a:xfrm>
          <a:solidFill>
            <a:srgbClr val="FFFFFF"/>
          </a:solidFill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8" y="4342939"/>
            <a:ext cx="5484561" cy="41117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Указать верные габариты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Указать верные габариты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Указать верные габариты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Указать верные габариты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BD46-CD4E-41FE-BF76-21CA9B3E88E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6250D748-3692-4133-99B1-0AE89B0C7E67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6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187" y="4342939"/>
            <a:ext cx="5479962" cy="410749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FB842834-EAA5-4C83-930C-69810EC0C93B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7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958036" y="685056"/>
            <a:ext cx="4941929" cy="34295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191" tIns="44096" rIns="88191" bIns="44096" anchor="ctr"/>
          <a:lstStyle/>
          <a:p>
            <a:endParaRPr lang="ru-RU" altLang="ru-RU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/>
          </p:nvPr>
        </p:nvSpPr>
        <p:spPr>
          <a:xfrm>
            <a:off x="685187" y="4342939"/>
            <a:ext cx="5486093" cy="411316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6C4FB171-C2AB-4673-877A-C6C3D1B55E74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8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958036" y="685056"/>
            <a:ext cx="4941929" cy="34295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4382" tIns="42191" rIns="84382" bIns="42191" anchor="ctr"/>
          <a:lstStyle/>
          <a:p>
            <a:endParaRPr lang="ru-RU" altLang="ru-RU"/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/>
          </p:nvPr>
        </p:nvSpPr>
        <p:spPr>
          <a:xfrm>
            <a:off x="685187" y="4342939"/>
            <a:ext cx="5486093" cy="411316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fld id="{EB28CD46-1D5E-43A7-9211-55781D1B6F4F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9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1713" cy="3421063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187" y="4342939"/>
            <a:ext cx="5479962" cy="410749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3600400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843558"/>
            <a:ext cx="3970784" cy="3600400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716016" y="843558"/>
            <a:ext cx="3970784" cy="3600400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771550"/>
            <a:ext cx="4104456" cy="28803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771550"/>
            <a:ext cx="3888432" cy="28803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21602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Контактные Данны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67544" y="2008460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</a:rPr>
              <a:t>Телефон:</a:t>
            </a:r>
          </a:p>
          <a:p>
            <a:pPr algn="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</a:rPr>
              <a:t>Электронная почта:</a:t>
            </a:r>
          </a:p>
          <a:p>
            <a:pPr algn="r"/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</a:rPr>
              <a:t>Сайт:</a:t>
            </a:r>
            <a:endParaRPr lang="ru-RU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584184" y="2008458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ru-RU" b="1" dirty="0" smtClean="0">
                <a:solidFill>
                  <a:schemeClr val="accent6"/>
                </a:solidFill>
              </a:rPr>
              <a:t>8 (495) 988-86-30</a:t>
            </a:r>
          </a:p>
          <a:p>
            <a:pPr algn="l"/>
            <a:r>
              <a:rPr lang="ru-RU" altLang="ru-RU" b="1" dirty="0" smtClean="0">
                <a:solidFill>
                  <a:schemeClr val="accent6"/>
                </a:solidFill>
              </a:rPr>
              <a:t>info@himvoda.com</a:t>
            </a:r>
          </a:p>
          <a:p>
            <a:pPr algn="l"/>
            <a:r>
              <a:rPr lang="ru-RU" altLang="ru-RU" b="1" dirty="0" smtClean="0">
                <a:solidFill>
                  <a:schemeClr val="accent6"/>
                </a:solidFill>
              </a:rPr>
              <a:t>www.himvoda.com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67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2604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1" y="4764882"/>
            <a:ext cx="2124075" cy="27503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641F-ED65-415A-8917-A1ACDD219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6023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43559"/>
            <a:ext cx="8229600" cy="375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8" r:id="rId6"/>
    <p:sldLayoutId id="2147483660" r:id="rId7"/>
    <p:sldLayoutId id="2147483661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207" y="3502420"/>
            <a:ext cx="7215693" cy="15696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Динамический осветлитель ДИКЛАР – </a:t>
            </a:r>
          </a:p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Инновационные технологии</a:t>
            </a:r>
            <a:r>
              <a:rPr lang="en-US" sz="3200" b="1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XXI</a:t>
            </a:r>
            <a:r>
              <a:rPr lang="ru-RU" sz="3200" b="1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века </a:t>
            </a:r>
          </a:p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lumMod val="50000"/>
                      <a:alpha val="55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для очистки природных и сточных вод.</a:t>
            </a:r>
          </a:p>
        </p:txBody>
      </p:sp>
    </p:spTree>
    <p:extLst>
      <p:ext uri="{BB962C8B-B14F-4D97-AF65-F5344CB8AC3E}">
        <p14:creationId xmlns:p14="http://schemas.microsoft.com/office/powerpoint/2010/main" xmlns="" val="10129711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14313" y="735546"/>
            <a:ext cx="4143375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Ультрафильтрация</a:t>
            </a: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Мембранные технологии очистки воды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417046" y="746263"/>
            <a:ext cx="4614863" cy="1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Недостатки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Tx/>
            </a:pP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- частые промывки (каждые 20-30 минут) и                      соответственно высокой расход сточных вод (до 30-40% от производительности установки)</a:t>
            </a:r>
          </a:p>
          <a:p>
            <a:pPr marL="285750" indent="-285750" algn="just" eaLnBrk="1" hangingPunct="1">
              <a:buClrTx/>
              <a:buFontTx/>
              <a:buChar char="-"/>
            </a:pP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срок службы мембран 2-4 года</a:t>
            </a:r>
          </a:p>
          <a:p>
            <a:pPr marL="285750" indent="-285750" algn="just" eaLnBrk="1" hangingPunct="1">
              <a:buClrTx/>
              <a:buFontTx/>
              <a:buChar char="-"/>
            </a:pP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Химические мойки</a:t>
            </a:r>
          </a:p>
          <a:p>
            <a:pPr marL="285750" indent="-285750" algn="just" eaLnBrk="1" hangingPunct="1">
              <a:buClrTx/>
              <a:buFontTx/>
              <a:buChar char="-"/>
            </a:pP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Чувствительность к качеству исходной воды 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4417045" y="2258404"/>
            <a:ext cx="4614863" cy="9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Преимущества</a:t>
            </a:r>
          </a:p>
          <a:p>
            <a:pPr eaLnBrk="1" hangingPunct="1">
              <a:buClrTx/>
              <a:buFontTx/>
              <a:buChar char="-"/>
            </a:pP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    компактность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altLang="ru-RU" sz="14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   высокое качество очищенной воды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TextBox 83"/>
          <p:cNvSpPr txBox="1">
            <a:spLocks noChangeArrowheads="1"/>
          </p:cNvSpPr>
          <p:nvPr/>
        </p:nvSpPr>
        <p:spPr bwMode="auto">
          <a:xfrm>
            <a:off x="69851" y="173831"/>
            <a:ext cx="9001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Зарубежные технологии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2844" y="2761858"/>
            <a:ext cx="1078532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Примеры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2844" y="3147412"/>
            <a:ext cx="2643206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Черепецкая</a:t>
            </a: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ГРЭС/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Южноуральская</a:t>
            </a: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ГРЭС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59703" y="3930033"/>
            <a:ext cx="1840669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Вологодская  ТЭЦ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42844" y="4547808"/>
            <a:ext cx="1840669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Омская  ТЭЦ-3</a:t>
            </a:r>
            <a:endParaRPr lang="ru-RU" altLang="ru-RU" sz="14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962757" y="3225113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78780" y="3303279"/>
            <a:ext cx="36004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УФ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5074297" y="3220247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6185118" y="3220247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49035" y="3303279"/>
            <a:ext cx="44261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УОО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39540" y="3298413"/>
            <a:ext cx="483242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Н-ОН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 bwMode="auto">
          <a:xfrm>
            <a:off x="4754846" y="3399205"/>
            <a:ext cx="319451" cy="7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5865667" y="3394339"/>
            <a:ext cx="319451" cy="7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Прямоугольник 28"/>
          <p:cNvSpPr/>
          <p:nvPr/>
        </p:nvSpPr>
        <p:spPr bwMode="auto">
          <a:xfrm>
            <a:off x="3954896" y="3939493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70919" y="4017659"/>
            <a:ext cx="36004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УФ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5066436" y="3934627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6177257" y="3934627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41174" y="4017659"/>
            <a:ext cx="44261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УОО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95304" y="4012793"/>
            <a:ext cx="41961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DI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>
            <a:off x="4746985" y="4113586"/>
            <a:ext cx="319451" cy="7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единительная линия 36"/>
          <p:cNvCxnSpPr/>
          <p:nvPr/>
        </p:nvCxnSpPr>
        <p:spPr bwMode="auto">
          <a:xfrm>
            <a:off x="5857806" y="4108719"/>
            <a:ext cx="319451" cy="7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Прямоугольник 56"/>
          <p:cNvSpPr/>
          <p:nvPr/>
        </p:nvSpPr>
        <p:spPr>
          <a:xfrm>
            <a:off x="2544704" y="3881466"/>
            <a:ext cx="13801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химочищенная</a:t>
            </a: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вода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 flipV="1">
            <a:off x="2574767" y="4114292"/>
            <a:ext cx="1380129" cy="14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Прямоугольник 63"/>
          <p:cNvSpPr/>
          <p:nvPr/>
        </p:nvSpPr>
        <p:spPr bwMode="auto">
          <a:xfrm>
            <a:off x="3954896" y="4560171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170918" y="4638337"/>
            <a:ext cx="47251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105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УФ</a:t>
            </a:r>
            <a:endParaRPr lang="ru-RU" altLang="ru-RU" sz="105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 bwMode="auto">
          <a:xfrm>
            <a:off x="5066436" y="4555304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 bwMode="auto">
          <a:xfrm>
            <a:off x="6177257" y="4555304"/>
            <a:ext cx="792089" cy="346769"/>
          </a:xfrm>
          <a:prstGeom prst="rect">
            <a:avLst/>
          </a:prstGeom>
          <a:noFill/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900" b="0" i="0" u="none" strike="noStrike" cap="none" normalizeH="0" baseline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5241174" y="4638337"/>
            <a:ext cx="5452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105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УОО</a:t>
            </a:r>
            <a:endParaRPr lang="ru-RU" altLang="ru-RU" sz="105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395304" y="4633470"/>
            <a:ext cx="419617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en-US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DI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 bwMode="auto">
          <a:xfrm>
            <a:off x="4746985" y="4734263"/>
            <a:ext cx="319451" cy="7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Прямая соединительная линия 70"/>
          <p:cNvCxnSpPr/>
          <p:nvPr/>
        </p:nvCxnSpPr>
        <p:spPr bwMode="auto">
          <a:xfrm>
            <a:off x="5857806" y="4729396"/>
            <a:ext cx="319451" cy="70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Прямоугольник 71"/>
          <p:cNvSpPr/>
          <p:nvPr/>
        </p:nvSpPr>
        <p:spPr>
          <a:xfrm>
            <a:off x="2742051" y="4502143"/>
            <a:ext cx="1045558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питьевая  вода</a:t>
            </a:r>
            <a:endParaRPr lang="ru-RU" altLang="ru-RU" sz="9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 bwMode="auto">
          <a:xfrm flipV="1">
            <a:off x="2574767" y="4734969"/>
            <a:ext cx="1380129" cy="14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362" name="Picture 2" descr="\\ls\Public\ФО_Якушева Т.В\от Филюшкиной\Безымянный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6"/>
            <a:ext cx="3857652" cy="1439422"/>
          </a:xfrm>
          <a:prstGeom prst="rect">
            <a:avLst/>
          </a:prstGeom>
          <a:noFill/>
        </p:spPr>
      </p:pic>
      <p:cxnSp>
        <p:nvCxnSpPr>
          <p:cNvPr id="46" name="Прямая со стрелкой 45"/>
          <p:cNvCxnSpPr/>
          <p:nvPr/>
        </p:nvCxnSpPr>
        <p:spPr bwMode="auto">
          <a:xfrm flipV="1">
            <a:off x="2579547" y="3402286"/>
            <a:ext cx="1380129" cy="14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46"/>
          <p:cNvSpPr/>
          <p:nvPr/>
        </p:nvSpPr>
        <p:spPr>
          <a:xfrm>
            <a:off x="2738751" y="3167746"/>
            <a:ext cx="138012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водохранилище</a:t>
            </a:r>
            <a:endParaRPr lang="ru-RU" altLang="ru-RU" sz="900" dirty="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 bwMode="auto">
          <a:xfrm flipV="1">
            <a:off x="6978085" y="3396350"/>
            <a:ext cx="1380129" cy="14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Прямая со стрелкой 48"/>
          <p:cNvCxnSpPr/>
          <p:nvPr/>
        </p:nvCxnSpPr>
        <p:spPr bwMode="auto">
          <a:xfrm flipV="1">
            <a:off x="6978085" y="4107691"/>
            <a:ext cx="1380129" cy="14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 стрелкой 49"/>
          <p:cNvCxnSpPr/>
          <p:nvPr/>
        </p:nvCxnSpPr>
        <p:spPr bwMode="auto">
          <a:xfrm flipV="1">
            <a:off x="6978085" y="4729993"/>
            <a:ext cx="1380129" cy="141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17375E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Прямоугольник 50"/>
          <p:cNvSpPr/>
          <p:nvPr/>
        </p:nvSpPr>
        <p:spPr>
          <a:xfrm>
            <a:off x="7000892" y="3214692"/>
            <a:ext cx="192882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Обессоленная вода </a:t>
            </a:r>
          </a:p>
          <a:p>
            <a:pPr eaLnBrk="1" hangingPunct="1">
              <a:buClrTx/>
            </a:pPr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(сточные воды 80-100%)</a:t>
            </a:r>
            <a:endParaRPr lang="ru-RU" altLang="ru-RU" sz="900" dirty="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000892" y="3870110"/>
            <a:ext cx="12907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Обессоленная вода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000892" y="4500576"/>
            <a:ext cx="12907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9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Обессоленная вода </a:t>
            </a:r>
          </a:p>
        </p:txBody>
      </p:sp>
    </p:spTree>
    <p:extLst>
      <p:ext uri="{BB962C8B-B14F-4D97-AF65-F5344CB8AC3E}">
        <p14:creationId xmlns:p14="http://schemas.microsoft.com/office/powerpoint/2010/main" xmlns="" val="1547418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285852" y="4864320"/>
            <a:ext cx="2286016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Очистка вод (</a:t>
            </a:r>
            <a:r>
              <a:rPr lang="en-US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15 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30 </a:t>
            </a:r>
            <a:r>
              <a:rPr lang="ru-RU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часов)</a:t>
            </a:r>
          </a:p>
        </p:txBody>
      </p:sp>
      <p:sp>
        <p:nvSpPr>
          <p:cNvPr id="21511" name="Text Box 3"/>
          <p:cNvSpPr txBox="1">
            <a:spLocks noChangeArrowheads="1"/>
          </p:cNvSpPr>
          <p:nvPr/>
        </p:nvSpPr>
        <p:spPr bwMode="auto">
          <a:xfrm>
            <a:off x="6643719" y="653426"/>
            <a:ext cx="250031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Промывка </a:t>
            </a:r>
            <a:r>
              <a:rPr lang="ru-RU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en-US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                         </a:t>
            </a:r>
            <a:r>
              <a:rPr lang="ru-RU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10 - 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20 </a:t>
            </a:r>
            <a:r>
              <a:rPr lang="ru-RU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мин)</a:t>
            </a:r>
          </a:p>
        </p:txBody>
      </p:sp>
      <p:sp>
        <p:nvSpPr>
          <p:cNvPr id="8" name="Shape 170"/>
          <p:cNvSpPr txBox="1">
            <a:spLocks/>
          </p:cNvSpPr>
          <p:nvPr/>
        </p:nvSpPr>
        <p:spPr>
          <a:xfrm>
            <a:off x="71406" y="214296"/>
            <a:ext cx="8749067" cy="216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530351">
              <a:defRPr sz="928"/>
            </a:lvl1pPr>
          </a:lstStyle>
          <a:p>
            <a:r>
              <a:rPr lang="ru-RU" altLang="ru-RU" sz="2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Принцип работы фильтра по технологии ДИКЛАР</a:t>
            </a:r>
            <a:endParaRPr lang="ru-RU" altLang="ru-RU" sz="2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6" y="1438272"/>
            <a:ext cx="3571868" cy="311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0" y="1295396"/>
            <a:ext cx="857224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Исходная </a:t>
            </a:r>
          </a:p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вода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-142908" y="2581280"/>
            <a:ext cx="1500198" cy="5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9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Процесс хлопьеобразования</a:t>
            </a:r>
          </a:p>
          <a:p>
            <a:pPr algn="ctr" eaLnBrk="1" hangingPunct="1">
              <a:buClrTx/>
            </a:pPr>
            <a:r>
              <a:rPr lang="ru-RU" altLang="ru-RU" sz="9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5 -10 минут</a:t>
            </a:r>
            <a:endParaRPr lang="ru-RU" altLang="ru-RU" sz="9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571868" y="1585160"/>
            <a:ext cx="135732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Очищенная</a:t>
            </a:r>
          </a:p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вода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Правая фигурная скобка 25"/>
          <p:cNvSpPr/>
          <p:nvPr/>
        </p:nvSpPr>
        <p:spPr>
          <a:xfrm rot="5400000">
            <a:off x="6715149" y="3071807"/>
            <a:ext cx="357172" cy="35004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5143504" y="4893968"/>
            <a:ext cx="3500462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Восстановление</a:t>
            </a:r>
            <a:r>
              <a:rPr lang="en-US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(промывка) – 30 - 45 минут</a:t>
            </a:r>
            <a:endParaRPr lang="ru-RU" altLang="ru-RU" sz="12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322086"/>
            <a:ext cx="36646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572396" y="1250648"/>
            <a:ext cx="135732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Промывная</a:t>
            </a:r>
          </a:p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вода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143768" y="4063067"/>
            <a:ext cx="1357322" cy="55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Выход промывной</a:t>
            </a:r>
          </a:p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воды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857884" y="4059590"/>
            <a:ext cx="135732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Дренирование/</a:t>
            </a:r>
          </a:p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Сброс воды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643438" y="4059590"/>
            <a:ext cx="135732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Подача воздуха </a:t>
            </a:r>
          </a:p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под давлением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64075" y="1200015"/>
            <a:ext cx="338137" cy="10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000100" y="751712"/>
            <a:ext cx="857224" cy="2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Коагулянт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82104" y="4028342"/>
            <a:ext cx="1071570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857356" y="4395050"/>
            <a:ext cx="1357322" cy="2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000" b="1" dirty="0" err="1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Флокулянт</a:t>
            </a:r>
            <a:endParaRPr lang="ru-RU" alt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406825" y="4166326"/>
            <a:ext cx="338137" cy="10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авая фигурная скобка 30"/>
          <p:cNvSpPr/>
          <p:nvPr/>
        </p:nvSpPr>
        <p:spPr>
          <a:xfrm rot="5400000">
            <a:off x="2071679" y="3071825"/>
            <a:ext cx="357172" cy="35004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4643438" y="642924"/>
            <a:ext cx="2143125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Дренирование и Взрыхление</a:t>
            </a:r>
          </a:p>
          <a:p>
            <a:pPr algn="ctr" eaLnBrk="1" hangingPunct="1"/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сжатым воздухом </a:t>
            </a:r>
          </a:p>
          <a:p>
            <a:pPr algn="ctr" eaLnBrk="1" hangingPunct="1"/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ru-RU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мин)</a:t>
            </a:r>
          </a:p>
        </p:txBody>
      </p:sp>
    </p:spTree>
    <p:extLst>
      <p:ext uri="{BB962C8B-B14F-4D97-AF65-F5344CB8AC3E}">
        <p14:creationId xmlns:p14="http://schemas.microsoft.com/office/powerpoint/2010/main" xmlns="" val="13717267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3"/>
          <p:cNvSpPr txBox="1">
            <a:spLocks noChangeArrowheads="1"/>
          </p:cNvSpPr>
          <p:nvPr/>
        </p:nvSpPr>
        <p:spPr bwMode="auto">
          <a:xfrm>
            <a:off x="3500430" y="642924"/>
            <a:ext cx="5286412" cy="3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just" eaLnBrk="1" hangingPunct="1">
              <a:buClrTx/>
            </a:pPr>
            <a:r>
              <a:rPr lang="ru-RU" altLang="ru-RU" sz="1200" dirty="0" err="1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Пилотная</a:t>
            </a: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установка – предназначена:</a:t>
            </a:r>
            <a:endParaRPr lang="en-US" altLang="ru-RU" sz="1200" dirty="0" smtClean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eaLnBrk="1" hangingPunct="1">
              <a:buClrTx/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для исследования возможности внедрения технологии ДИКЛАР на предприятии; </a:t>
            </a:r>
            <a:endParaRPr lang="en-US" altLang="ru-RU" sz="1200" dirty="0" smtClean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eaLnBrk="1" hangingPunct="1">
              <a:buClrTx/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для решения проблем связанных с предварительной очисткой;</a:t>
            </a:r>
          </a:p>
          <a:p>
            <a:pPr algn="just" eaLnBrk="1" hangingPunct="1">
              <a:buClrTx/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для подбора лучшей комбинации реагентов.</a:t>
            </a:r>
          </a:p>
          <a:p>
            <a:pPr algn="just" eaLnBrk="1" hangingPunct="1">
              <a:buClrTx/>
            </a:pPr>
            <a:endParaRPr lang="ru-RU" altLang="ru-RU" sz="1200" dirty="0" smtClean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eaLnBrk="1" hangingPunct="1">
              <a:buClrTx/>
            </a:pP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На фотографии представлена </a:t>
            </a:r>
            <a:r>
              <a:rPr lang="ru-RU" altLang="ru-RU" sz="1200" dirty="0" err="1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пилотная</a:t>
            </a: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установка для осветления воды по технологии </a:t>
            </a:r>
            <a:r>
              <a:rPr lang="en-US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ДИКЛАР</a:t>
            </a:r>
            <a:r>
              <a:rPr lang="en-US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, моделирующая промышленную установку, но в малых габаритах.</a:t>
            </a:r>
          </a:p>
          <a:p>
            <a:pPr algn="just" eaLnBrk="1" hangingPunct="1">
              <a:buClrTx/>
            </a:pPr>
            <a:endParaRPr lang="ru-RU" altLang="ru-RU" sz="1200" dirty="0" smtClean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eaLnBrk="1" hangingPunct="1">
              <a:buClrTx/>
            </a:pP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Установка может быть модернизирована и адаптирована под любую технологию, предлагаемую нашей компанией. </a:t>
            </a:r>
          </a:p>
          <a:p>
            <a:pPr algn="just" eaLnBrk="1" hangingPunct="1">
              <a:buClrTx/>
            </a:pPr>
            <a:endParaRPr lang="ru-RU" altLang="ru-RU" sz="1200" dirty="0" smtClean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eaLnBrk="1" hangingPunct="1">
              <a:buClrTx/>
            </a:pP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Результаты проведения </a:t>
            </a:r>
            <a:r>
              <a:rPr lang="ru-RU" altLang="ru-RU" sz="1200" dirty="0" err="1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пилотных</a:t>
            </a:r>
            <a:r>
              <a:rPr lang="ru-RU" altLang="ru-RU" sz="1200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 испытаний идентичны результатам, полученным с промышленной установки. </a:t>
            </a:r>
          </a:p>
          <a:p>
            <a:pPr algn="ctr" eaLnBrk="1" hangingPunct="1">
              <a:buClrTx/>
            </a:pPr>
            <a:endParaRPr lang="ru-RU" altLang="ru-RU" sz="1200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70"/>
          <p:cNvSpPr txBox="1">
            <a:spLocks/>
          </p:cNvSpPr>
          <p:nvPr/>
        </p:nvSpPr>
        <p:spPr>
          <a:xfrm>
            <a:off x="71406" y="214296"/>
            <a:ext cx="8749067" cy="216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530351">
              <a:defRPr sz="928"/>
            </a:lvl1pPr>
          </a:lstStyle>
          <a:p>
            <a:pPr marL="0" marR="0" lvl="0" indent="0" algn="l" defTabSz="530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Пилотная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установка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3" descr="\\ls\Public\ФО_Филюшкина Ю.В\от Папуевой\pil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8"/>
            <a:ext cx="3002562" cy="34131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868" y="3500444"/>
          <a:ext cx="5357850" cy="1523314"/>
        </p:xfrm>
        <a:graphic>
          <a:graphicData uri="http://schemas.openxmlformats.org/drawingml/2006/table">
            <a:tbl>
              <a:tblPr/>
              <a:tblGrid>
                <a:gridCol w="4091295"/>
                <a:gridCol w="1266555"/>
              </a:tblGrid>
              <a:tr h="60891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Наименование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основного </a:t>
                      </a: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оборудования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600"/>
                        </a:spcAft>
                      </a:pPr>
                      <a:endParaRPr lang="ru-RU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</a:tr>
              <a:tr h="173664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altLang="ru-RU" sz="1200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Напорная контактная 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емкость,           </a:t>
                      </a:r>
                      <a:r>
                        <a:rPr lang="en-US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 = 200 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мм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</a:t>
                      </a:r>
                      <a:r>
                        <a:rPr lang="ru-RU" altLang="ru-RU" sz="1200" kern="1200" dirty="0" err="1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шт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64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altLang="ru-RU" sz="1200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Динамический 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осветлитель,               </a:t>
                      </a:r>
                      <a:r>
                        <a:rPr lang="en-US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 = 200 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мм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</a:t>
                      </a:r>
                      <a:r>
                        <a:rPr lang="ru-RU" altLang="ru-RU" sz="1200" kern="1200" dirty="0" err="1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шт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3664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altLang="ru-RU" sz="1200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Двухслойный механический 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фильтр, </a:t>
                      </a:r>
                      <a:r>
                        <a:rPr lang="en-US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 = 200 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мм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</a:t>
                      </a:r>
                      <a:r>
                        <a:rPr lang="ru-RU" altLang="ru-RU" sz="1200" kern="1200" dirty="0" err="1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шт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664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Производительность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 – 400 </a:t>
                      </a:r>
                      <a:r>
                        <a:rPr lang="ru-RU" altLang="ru-RU" sz="1200" kern="1200" noProof="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л/ч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3664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Рекомендованный срок проведения испытаний</a:t>
                      </a:r>
                      <a:endParaRPr lang="ru-RU" altLang="ru-RU" sz="120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kern="1200" noProof="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– 4 недели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717267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0" name="Text Box 7"/>
          <p:cNvSpPr txBox="1">
            <a:spLocks noChangeArrowheads="1"/>
          </p:cNvSpPr>
          <p:nvPr/>
        </p:nvSpPr>
        <p:spPr bwMode="auto">
          <a:xfrm>
            <a:off x="-36513" y="169195"/>
            <a:ext cx="900112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Аппаратное исполнение технологии ДИКЛАР</a:t>
            </a:r>
            <a:endParaRPr lang="ru-RU" altLang="ru-RU" sz="20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857238"/>
            <a:ext cx="1928826" cy="212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9952" y="785800"/>
            <a:ext cx="3199436" cy="216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96" y="857238"/>
            <a:ext cx="1428760" cy="384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18204" y="500048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ДО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0870" y="500048"/>
            <a:ext cx="116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ДО-МФ2С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64085" y="518684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ДОФ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9321515"/>
              </p:ext>
            </p:extLst>
          </p:nvPr>
        </p:nvGraphicFramePr>
        <p:xfrm>
          <a:off x="142844" y="2934892"/>
          <a:ext cx="7286676" cy="2137188"/>
        </p:xfrm>
        <a:graphic>
          <a:graphicData uri="http://schemas.openxmlformats.org/drawingml/2006/table">
            <a:tbl>
              <a:tblPr/>
              <a:tblGrid>
                <a:gridCol w="1619260"/>
                <a:gridCol w="971557"/>
                <a:gridCol w="1376372"/>
                <a:gridCol w="1457335"/>
                <a:gridCol w="1862152"/>
              </a:tblGrid>
              <a:tr h="4337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Условное обозначение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Диаметр, мм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Высота ДОФ, мм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Высота ДО, мм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Производительность </a:t>
                      </a:r>
                      <a:r>
                        <a:rPr lang="ru-RU" alt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м³/ч</a:t>
                      </a:r>
                      <a:endParaRPr lang="ru-RU" altLang="ru-RU" sz="1200" b="1" kern="1200" dirty="0" smtClean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9" marB="4572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</a:tr>
              <a:tr h="193929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ДИКЛАР-1,0-0,6-ОВТ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1000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4949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3390</a:t>
                      </a:r>
                    </a:p>
                  </a:txBody>
                  <a:tcPr marL="89996" marR="89996" marT="117339" marB="467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0 - 15</a:t>
                      </a:r>
                      <a:endParaRPr lang="ru-RU" altLang="ru-RU" sz="1000" kern="1200" dirty="0" smtClean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3929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ДИКЛАР-1,5-0,6-ОВТ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1500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5896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3580</a:t>
                      </a:r>
                    </a:p>
                  </a:txBody>
                  <a:tcPr marL="89996" marR="89996" marT="117339" marB="467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0 - 35</a:t>
                      </a:r>
                      <a:endParaRPr lang="ru-RU" altLang="ru-RU" sz="1000" kern="1200" dirty="0" smtClean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1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ДИКЛАР-2,0-0,6-ОВТ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2000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6098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4535</a:t>
                      </a:r>
                    </a:p>
                  </a:txBody>
                  <a:tcPr marL="89996" marR="89996" marT="117339" marB="467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0 - 60</a:t>
                      </a:r>
                      <a:endParaRPr lang="ru-RU" altLang="ru-RU" sz="1000" kern="1200" dirty="0" smtClean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01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ДИКЛАР-2,6-0,6-ОВТ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2600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6494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4810</a:t>
                      </a:r>
                    </a:p>
                  </a:txBody>
                  <a:tcPr marL="89996" marR="89996" marT="117339" marB="467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0 - 105</a:t>
                      </a:r>
                      <a:endParaRPr lang="ru-RU" altLang="ru-RU" sz="1000" kern="1200" dirty="0" smtClean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929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ДИКЛАР-3,0-0,6-ОВТ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3000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6900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5070</a:t>
                      </a:r>
                    </a:p>
                  </a:txBody>
                  <a:tcPr marL="89996" marR="89996" marT="117339" marB="467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0 - 140</a:t>
                      </a:r>
                      <a:endParaRPr lang="ru-RU" altLang="ru-RU" sz="1000" kern="1200" dirty="0" smtClean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7869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ДИКЛАР-3,4-0,6-ОВТ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3400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7065</a:t>
                      </a: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5253</a:t>
                      </a:r>
                    </a:p>
                  </a:txBody>
                  <a:tcPr marL="89996" marR="89996" marT="117339" marB="4679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00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0 - 180</a:t>
                      </a:r>
                      <a:endParaRPr lang="ru-RU" altLang="ru-RU" sz="1000" kern="1200" dirty="0" smtClean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9998" marR="89998" marT="117368" marB="4680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406" y="142858"/>
            <a:ext cx="892972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Дренажно-распределительные устройства</a:t>
            </a:r>
            <a:endParaRPr lang="ru-RU" altLang="ru-RU" sz="20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857238"/>
            <a:ext cx="350046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57752" y="573869"/>
            <a:ext cx="350046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Верхнее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857752" y="2726534"/>
            <a:ext cx="35719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Нижнее</a:t>
            </a: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000378"/>
            <a:ext cx="3565524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14428"/>
            <a:ext cx="4487863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57158" y="583394"/>
            <a:ext cx="3500462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400" b="1" dirty="0" err="1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Типоразмерный</a:t>
            </a: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ряд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щелевых колпачков</a:t>
            </a:r>
            <a:endParaRPr lang="ru-RU" altLang="ru-RU" sz="14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214296"/>
            <a:ext cx="8763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Унификация фильтровального оборудования</a:t>
            </a:r>
            <a:endParaRPr lang="ru-RU" altLang="ru-RU" sz="20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57188" y="642937"/>
            <a:ext cx="82867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17375E"/>
                </a:solidFill>
              </a:rPr>
              <a:t>     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Основным преимуществом распределительных устройств</a:t>
            </a:r>
            <a:r>
              <a:rPr lang="ru-RU" altLang="ru-RU" sz="1200" b="1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, произведенных по запатентованным технологиям нашей компании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, является их идентичность, как на </a:t>
            </a:r>
            <a:r>
              <a:rPr lang="ru-RU" altLang="ru-RU" sz="1200" dirty="0" err="1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осветлительных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фильтрах, так и на ионообменных. Что позволяет использовать одно и тоже оборудование для различных технологий и унифицировать закупку комплектующих.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00180"/>
            <a:ext cx="4381509" cy="364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0"/>
          <p:cNvSpPr txBox="1">
            <a:spLocks/>
          </p:cNvSpPr>
          <p:nvPr/>
        </p:nvSpPr>
        <p:spPr>
          <a:xfrm>
            <a:off x="71406" y="214296"/>
            <a:ext cx="8749067" cy="216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530351">
              <a:defRPr sz="928"/>
            </a:lvl1pPr>
          </a:lstStyle>
          <a:p>
            <a:pPr marL="0" marR="0" lvl="0" indent="0" algn="l" defTabSz="5303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Фильтрующий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материал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–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ИНЕРТ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0" y="730455"/>
            <a:ext cx="47863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Назначение:</a:t>
            </a:r>
          </a:p>
          <a:p>
            <a:endParaRPr lang="ru-RU" altLang="ru-RU" sz="1200" b="1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- в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качестве плавающей фильтрующей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загрузки;</a:t>
            </a: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- обработка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воды в системах:</a:t>
            </a:r>
          </a:p>
          <a:p>
            <a:pPr lvl="1"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водоподготовки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хозяйственно-питьевого и технического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назначения;</a:t>
            </a:r>
          </a:p>
          <a:p>
            <a:pPr lvl="1"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очистка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сточных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вод.</a:t>
            </a: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pPr>
              <a:buFontTx/>
              <a:buChar char="-"/>
            </a:pP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pPr algn="ctr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Преимущества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:</a:t>
            </a:r>
          </a:p>
          <a:p>
            <a:endParaRPr lang="ru-RU" altLang="ru-RU" sz="1200" b="1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износостойкий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, срок службы составляет 20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лет;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высокая </a:t>
            </a:r>
            <a:r>
              <a:rPr lang="ru-RU" altLang="ru-RU" sz="1200" dirty="0" err="1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грязеемкость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(5-10 кг/м³ загрузки);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равномерное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распределение потока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жидкости;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защищает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щелевые отверстия дренажных колпачков.</a:t>
            </a:r>
          </a:p>
          <a:p>
            <a:pPr>
              <a:buFontTx/>
              <a:buChar char="-"/>
            </a:pP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pPr algn="ctr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Технологические показатели:</a:t>
            </a:r>
          </a:p>
          <a:p>
            <a:pPr algn="ctr"/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Размер гранул – 2-5 мм</a:t>
            </a: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Насыпная плотность – 0,52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т/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м³</a:t>
            </a: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Плотность – 0,9 – 0,97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г/с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м³</a:t>
            </a: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Стабильность – 0-14 </a:t>
            </a:r>
            <a:r>
              <a:rPr lang="ru-RU" altLang="ru-RU" sz="1200" dirty="0" err="1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ед.рн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</a:t>
            </a: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                          (-20 до 60 град</a:t>
            </a:r>
            <a:r>
              <a:rPr lang="en-US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)</a:t>
            </a: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pPr>
              <a:buFontTx/>
              <a:buChar char="-"/>
            </a:pPr>
            <a:endParaRPr lang="ru-RU" altLang="ru-RU" sz="1200" dirty="0" smtClean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endParaRPr lang="ru-RU" dirty="0">
              <a:solidFill>
                <a:srgbClr val="17375E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3322" y="982862"/>
            <a:ext cx="1571636" cy="166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815" y="981352"/>
            <a:ext cx="1571603" cy="166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9000079"/>
              </p:ext>
            </p:extLst>
          </p:nvPr>
        </p:nvGraphicFramePr>
        <p:xfrm>
          <a:off x="214283" y="2786064"/>
          <a:ext cx="1857388" cy="12999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57388"/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Применяется</a:t>
                      </a: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Водоканалы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5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ЖКХ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1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Питьевая вода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89000079"/>
              </p:ext>
            </p:extLst>
          </p:nvPr>
        </p:nvGraphicFramePr>
        <p:xfrm>
          <a:off x="7000892" y="2786064"/>
          <a:ext cx="1857388" cy="12999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57388"/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Применяется</a:t>
                      </a: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Сточные воды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5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Промводоснабжение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1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Техническая вода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434" name="Picture 2" descr="\\ls\Public\Документы компании\Сертификаты\ИНЕРТ\сертификат соответств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83897"/>
            <a:ext cx="935887" cy="1288183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783898"/>
            <a:ext cx="93029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14348" y="642924"/>
            <a:ext cx="900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ИНЕРТ  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6421" y="636437"/>
            <a:ext cx="900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ИНЕРТ  Б</a:t>
            </a:r>
          </a:p>
        </p:txBody>
      </p:sp>
    </p:spTree>
    <p:extLst>
      <p:ext uri="{BB962C8B-B14F-4D97-AF65-F5344CB8AC3E}">
        <p14:creationId xmlns:p14="http://schemas.microsoft.com/office/powerpoint/2010/main" xmlns="" val="13717267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71203"/>
            <a:ext cx="6264696" cy="308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23825" y="109538"/>
            <a:ext cx="9001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6E767C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Принципиальная схема ОАО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«РУСАЛ Новокузнецк»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7624" y="3475649"/>
            <a:ext cx="6624736" cy="110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КНС - канализационная насосная станция;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НКЕ — напорная контактная ёмкость, диаметр 2,0 метра;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ДО — динамический осветлитель, диаметр 2,6 метра;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МФ — механический фильтр с двухслойной загрузкой, диаметр 2,6 метра; 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Коагулянт — сульфат алюминия;</a:t>
            </a:r>
          </a:p>
          <a:p>
            <a:pPr eaLnBrk="1" hangingPunct="1"/>
            <a:r>
              <a:rPr lang="ru-RU" altLang="ru-RU" sz="1400" dirty="0" err="1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Флокулянт</a:t>
            </a: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— </a:t>
            </a:r>
            <a:r>
              <a:rPr lang="ru-RU" altLang="ru-RU" sz="1400" dirty="0" err="1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праестол</a:t>
            </a: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650ВС;</a:t>
            </a:r>
          </a:p>
          <a:p>
            <a:pPr eaLnBrk="1" hangingPunct="1"/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ГПХН — </a:t>
            </a:r>
            <a:r>
              <a:rPr lang="ru-RU" altLang="ru-RU" sz="1400" dirty="0" err="1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гипохлорид</a:t>
            </a:r>
            <a:r>
              <a:rPr lang="ru-RU" altLang="ru-RU" sz="14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натрия.</a:t>
            </a:r>
          </a:p>
          <a:p>
            <a:pPr eaLnBrk="1" hangingPunct="1">
              <a:buClrTx/>
              <a:buFontTx/>
              <a:buNone/>
            </a:pPr>
            <a:endParaRPr lang="ru-RU" altLang="ru-RU" sz="1600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390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9" name="Text Box 47"/>
          <p:cNvSpPr txBox="1">
            <a:spLocks noChangeArrowheads="1"/>
          </p:cNvSpPr>
          <p:nvPr/>
        </p:nvSpPr>
        <p:spPr bwMode="auto">
          <a:xfrm>
            <a:off x="214282" y="714362"/>
            <a:ext cx="8537575" cy="12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Производительность установки – 264 м³/ч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Скорость </a:t>
            </a:r>
            <a:r>
              <a:rPr lang="ru-RU" altLang="ru-RU" sz="1200" b="1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фильтрования ДО — 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3-20 </a:t>
            </a:r>
            <a:r>
              <a:rPr lang="ru-RU" altLang="ru-RU" sz="1200" b="1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м/ч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;</a:t>
            </a:r>
            <a:endParaRPr lang="ru-RU" altLang="ru-RU" sz="12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sz="1200" b="1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Производительность ДО — </a:t>
            </a: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15-105 м³/ч (диаметр ДО 2,6 м);</a:t>
            </a:r>
            <a:endParaRPr lang="ru-RU" altLang="ru-RU" sz="12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</a:endParaRPr>
          </a:p>
          <a:p>
            <a:pPr eaLnBrk="1" hangingPunct="1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Объём воды на промывку ДО — 48-51 м³ (2,4-2,6%);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Перепад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давления ДО — не более 1,5 кгс/см²;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dirty="0" err="1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Фильтроцикл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 ДО —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не более 2000 м³;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Время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промывки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ДО  —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45 мин.</a:t>
            </a:r>
          </a:p>
        </p:txBody>
      </p:sp>
      <p:sp>
        <p:nvSpPr>
          <p:cNvPr id="28720" name="Text Box 7"/>
          <p:cNvSpPr txBox="1">
            <a:spLocks noChangeArrowheads="1"/>
          </p:cNvSpPr>
          <p:nvPr/>
        </p:nvSpPr>
        <p:spPr bwMode="auto">
          <a:xfrm>
            <a:off x="-36513" y="169195"/>
            <a:ext cx="9001126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Технологические показатели </a:t>
            </a: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ОАО «РУСАЛ Новокузнецк»</a:t>
            </a:r>
            <a:endParaRPr lang="ru-RU" altLang="ru-RU" sz="20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1903202"/>
              </p:ext>
            </p:extLst>
          </p:nvPr>
        </p:nvGraphicFramePr>
        <p:xfrm>
          <a:off x="357158" y="2071684"/>
          <a:ext cx="8501123" cy="29404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74627"/>
                <a:gridCol w="1229851"/>
                <a:gridCol w="1669083"/>
                <a:gridCol w="1229851"/>
                <a:gridCol w="1297711"/>
              </a:tblGrid>
              <a:tr h="33696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Наименование показателей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Ед. </a:t>
                      </a:r>
                      <a:r>
                        <a:rPr kumimoji="0" lang="ru-RU" altLang="ru-RU" sz="11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Изм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.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Исходная вода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После ДО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После МФ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0510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Взвешенные вещества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</a:t>
                      </a:r>
                      <a:r>
                        <a:rPr lang="en-US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/</a:t>
                      </a: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</a:t>
                      </a:r>
                      <a:r>
                        <a:rPr lang="ru-RU" altLang="ru-RU" sz="11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altLang="ru-RU" sz="1100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2,2 -   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62,5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0,4 -</a:t>
                      </a:r>
                      <a:r>
                        <a:rPr lang="ru-RU" altLang="ru-RU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 </a:t>
                      </a:r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1,0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0,3 -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1,0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10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Мутность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1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altLang="ru-RU" sz="1100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2,5 -   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48,5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0,03 -</a:t>
                      </a:r>
                      <a:r>
                        <a:rPr lang="ru-RU" altLang="ru-RU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</a:t>
                      </a:r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0,15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0,03 -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0,13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7501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Содержание окислов железа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1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altLang="ru-RU" sz="1100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0,45 - 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2,8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0,03 -</a:t>
                      </a:r>
                      <a:r>
                        <a:rPr lang="ru-RU" altLang="ru-RU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</a:t>
                      </a:r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0,02 -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20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b="1" kern="1200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Перманганатная</a:t>
                      </a:r>
                      <a:r>
                        <a:rPr lang="ru-RU" altLang="ru-RU" sz="11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окисляемость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мгО2/д</a:t>
                      </a:r>
                      <a:r>
                        <a:rPr lang="ru-RU" altLang="ru-RU" sz="11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altLang="ru-RU" sz="1100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3,5 -   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8,3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1,8 </a:t>
                      </a:r>
                      <a:r>
                        <a:rPr lang="ru-RU" altLang="ru-RU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  </a:t>
                      </a:r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3,0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1,8 -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3,0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10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Нефтепродукты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1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altLang="ru-RU" sz="1100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0,3 -   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0,4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0,07 -</a:t>
                      </a:r>
                      <a:r>
                        <a:rPr lang="ru-RU" altLang="ru-RU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</a:t>
                      </a:r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0,09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0,07 -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0,09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10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рН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7,7 -   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8,6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7,0 -</a:t>
                      </a:r>
                      <a:r>
                        <a:rPr lang="ru-RU" altLang="ru-RU" sz="14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 </a:t>
                      </a:r>
                      <a:r>
                        <a:rPr lang="ru-RU" altLang="ru-RU" sz="1400" b="1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</a:t>
                      </a:r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7,6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1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7,0 -    </a:t>
                      </a:r>
                      <a:r>
                        <a:rPr lang="ru-RU" altLang="ru-RU" sz="16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7,6</a:t>
                      </a:r>
                    </a:p>
                  </a:txBody>
                  <a:tcPr marL="90000" marR="90000" marT="118397" marB="35093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79389" y="198843"/>
            <a:ext cx="8791575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Область применения технологии </a:t>
            </a:r>
            <a:r>
              <a:rPr lang="ru-RU" altLang="ru-RU" sz="16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ДИКЛАР</a:t>
            </a:r>
            <a:endParaRPr lang="ru-RU" altLang="ru-RU" sz="1600" b="1" dirty="0">
              <a:solidFill>
                <a:srgbClr val="FFFF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8945912"/>
              </p:ext>
            </p:extLst>
          </p:nvPr>
        </p:nvGraphicFramePr>
        <p:xfrm>
          <a:off x="142844" y="714363"/>
          <a:ext cx="8715435" cy="432821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14578"/>
                <a:gridCol w="4357718"/>
                <a:gridCol w="2143139"/>
              </a:tblGrid>
              <a:tr h="829027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Тип очистки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Потребитель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(сброс очищенных стоков)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Применяемое оборудование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lang="ru-RU" altLang="ru-RU" sz="14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29783"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Очистка поверхностных вод</a:t>
                      </a: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Питьевая </a:t>
                      </a: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вода</a:t>
                      </a: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ДО-МФ2С, </a:t>
                      </a: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ДОФ </a:t>
                      </a:r>
                    </a:p>
                  </a:txBody>
                  <a:tcPr marL="50785" marR="5078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6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Промводоснабжение</a:t>
                      </a:r>
                      <a:endParaRPr lang="ru-RU" sz="1200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6575" marR="66575" marT="0" marB="0" anchor="ctr">
                    <a:lnL>
                      <a:noFill/>
                    </a:lnL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ДО-МФ2С, ДОФ</a:t>
                      </a:r>
                    </a:p>
                  </a:txBody>
                  <a:tcPr marL="50785" marR="50785" marT="0" marB="0" anchor="ctr">
                    <a:lnT>
                      <a:noFill/>
                    </a:lnT>
                    <a:solidFill>
                      <a:schemeClr val="bg1"/>
                    </a:solidFill>
                  </a:tcPr>
                </a:tc>
              </a:tr>
              <a:tr h="296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Оборотное охлаждение 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6575" marR="66575" marT="0" marB="0" anchor="ctr">
                    <a:lnL>
                      <a:noFill/>
                    </a:lnL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0785" marR="50785" marT="0" marB="0" anchor="ctr">
                    <a:solidFill>
                      <a:schemeClr val="bg1"/>
                    </a:solidFill>
                  </a:tcPr>
                </a:tc>
              </a:tr>
              <a:tr h="215419">
                <a:tc row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Очистка подземных (артезианских) вод</a:t>
                      </a: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Питьевая </a:t>
                      </a: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вода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ДО-МФ2С, </a:t>
                      </a: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ДОФ </a:t>
                      </a:r>
                    </a:p>
                  </a:txBody>
                  <a:tcPr marL="50785" marR="50785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6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Промводоснабжение</a:t>
                      </a:r>
                      <a:endParaRPr lang="ru-RU" sz="1200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ДО-МФ2С, ДОФ</a:t>
                      </a:r>
                    </a:p>
                  </a:txBody>
                  <a:tcPr marL="50785" marR="507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4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Оборотное охлаждение 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</a:t>
                      </a:r>
                    </a:p>
                  </a:txBody>
                  <a:tcPr marL="50785" marR="507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730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Очистка промывных вод песчаных фильтров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Питьевая вода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0785" marR="50785" marT="0" marB="0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ДО-МФ2С, ДОФ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0785" marR="5078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89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Сброс  в поверхностные водоемы до норм ПДК </a:t>
                      </a:r>
                      <a:r>
                        <a:rPr lang="ru-RU" sz="1200" kern="1200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рыбохозяйственных</a:t>
                      </a: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водоемов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0785" marR="50785" marT="0" marB="0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0785" marR="50785" marT="0" marB="0" anchor="ctr"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7107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Доочистка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хозяйственно-бытовых и ливневых </a:t>
                      </a: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сточных вод</a:t>
                      </a: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Сброс в поверхностные водоемы (до норм ПДК </a:t>
                      </a:r>
                      <a:r>
                        <a:rPr lang="ru-RU" sz="1200" kern="1200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рыбохозяйственных</a:t>
                      </a: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водоемов.</a:t>
                      </a:r>
                      <a:r>
                        <a:rPr lang="ru-RU" sz="1200" kern="1200" baseline="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Повторное </a:t>
                      </a: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использование в системе оборотного охлаждения</a:t>
                      </a: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ДО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6575" marR="665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10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лево 17"/>
          <p:cNvSpPr/>
          <p:nvPr/>
        </p:nvSpPr>
        <p:spPr>
          <a:xfrm>
            <a:off x="3370194" y="3429006"/>
            <a:ext cx="3416384" cy="507195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с одним вырезанным углом 37"/>
          <p:cNvSpPr/>
          <p:nvPr/>
        </p:nvSpPr>
        <p:spPr>
          <a:xfrm>
            <a:off x="6572264" y="3143254"/>
            <a:ext cx="2214578" cy="1214446"/>
          </a:xfrm>
          <a:prstGeom prst="snip1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одним вырезанным углом 40"/>
          <p:cNvSpPr/>
          <p:nvPr/>
        </p:nvSpPr>
        <p:spPr>
          <a:xfrm>
            <a:off x="3689980" y="3143254"/>
            <a:ext cx="2571768" cy="1214446"/>
          </a:xfrm>
          <a:prstGeom prst="snip1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689980" y="4357700"/>
            <a:ext cx="2571768" cy="71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одним вырезанным углом 25"/>
          <p:cNvSpPr/>
          <p:nvPr/>
        </p:nvSpPr>
        <p:spPr>
          <a:xfrm>
            <a:off x="236470" y="3143254"/>
            <a:ext cx="3121084" cy="1214445"/>
          </a:xfrm>
          <a:prstGeom prst="snip1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36470" y="4357700"/>
            <a:ext cx="3121084" cy="71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одним вырезанным углом 19"/>
          <p:cNvSpPr/>
          <p:nvPr/>
        </p:nvSpPr>
        <p:spPr>
          <a:xfrm>
            <a:off x="2214546" y="869998"/>
            <a:ext cx="4714908" cy="1643074"/>
          </a:xfrm>
          <a:prstGeom prst="snip1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67494"/>
            <a:ext cx="8697144" cy="216024"/>
          </a:xfrm>
        </p:spPr>
        <p:txBody>
          <a:bodyPr/>
          <a:lstStyle/>
          <a:p>
            <a:r>
              <a:rPr lang="ru-RU" dirty="0" smtClean="0"/>
              <a:t>Структура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00430" y="1030788"/>
            <a:ext cx="31432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/>
                </a:solidFill>
              </a:rPr>
              <a:t>Объединенные Водные Технологии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Инжиниринговый центр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222" y="3214692"/>
            <a:ext cx="2152320" cy="4924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6"/>
                </a:solidFill>
              </a:rPr>
              <a:t>Череповец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Производственная площадка</a:t>
            </a:r>
          </a:p>
        </p:txBody>
      </p:sp>
      <p:sp>
        <p:nvSpPr>
          <p:cNvPr id="3" name="Стрелка углом 2"/>
          <p:cNvSpPr/>
          <p:nvPr/>
        </p:nvSpPr>
        <p:spPr>
          <a:xfrm>
            <a:off x="964092" y="1643056"/>
            <a:ext cx="1107578" cy="1428760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16"/>
          <p:cNvSpPr/>
          <p:nvPr/>
        </p:nvSpPr>
        <p:spPr>
          <a:xfrm rot="5400000">
            <a:off x="6912879" y="1903682"/>
            <a:ext cx="1399023" cy="1080120"/>
          </a:xfrm>
          <a:prstGeom prst="bentArrow">
            <a:avLst>
              <a:gd name="adj1" fmla="val 25000"/>
              <a:gd name="adj2" fmla="val 24559"/>
              <a:gd name="adj3" fmla="val 25000"/>
              <a:gd name="adj4" fmla="val 4375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214546" y="2513071"/>
            <a:ext cx="4714908" cy="586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15" descr="C:\Users\118\Desktop\Презентация\Патенты\Патент 75160 Установка для очистки воды фильтрованием\Патент 75160 Установка для очистки воды фильтрование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740" y="1655815"/>
            <a:ext cx="428628" cy="625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74532" y="1798691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10 патентов</a:t>
            </a:r>
          </a:p>
        </p:txBody>
      </p:sp>
      <p:pic>
        <p:nvPicPr>
          <p:cNvPr id="30" name="Picture 26" descr="C:\Users\118\Desktop\Презентация\Сертификат соответствия ISO 9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92" y="3714758"/>
            <a:ext cx="425393" cy="600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5" descr="C:\Users\118\Desktop\Презентация\СРО (строительство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655815"/>
            <a:ext cx="432896" cy="609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485874" y="165581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СРО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строительство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29520" y="3857634"/>
            <a:ext cx="705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ISO 9001</a:t>
            </a:r>
            <a:endParaRPr lang="ru-RU" sz="1100" b="1" dirty="0" smtClean="0">
              <a:solidFill>
                <a:schemeClr val="bg1"/>
              </a:solidFill>
            </a:endParaRPr>
          </a:p>
        </p:txBody>
      </p:sp>
      <p:pic>
        <p:nvPicPr>
          <p:cNvPr id="34" name="Picture 25" descr="C:\Users\118\Desktop\Презентация\СРО (строительство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254" y="3714758"/>
            <a:ext cx="432896" cy="6097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632150" y="3714758"/>
            <a:ext cx="1200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СРО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проектирование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79346" y="3691898"/>
          <a:ext cx="454329" cy="642942"/>
        </p:xfrm>
        <a:graphic>
          <a:graphicData uri="http://schemas.openxmlformats.org/presentationml/2006/ole">
            <p:oleObj spid="_x0000_s14338" name="Acrobat Document" r:id="rId7" imgW="5668166" imgH="8019048" progId="AcroExch.Document.DC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80748" y="3714758"/>
            <a:ext cx="1075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ТУ на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оборудование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808106" y="3691898"/>
          <a:ext cx="428628" cy="604566"/>
        </p:xfrm>
        <a:graphic>
          <a:graphicData uri="http://schemas.openxmlformats.org/presentationml/2006/ole">
            <p:oleObj spid="_x0000_s14339" name="Acrobat Document" r:id="rId8" imgW="5706272" imgH="8047619" progId="AcroExch.Document.DC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198634" y="3929072"/>
            <a:ext cx="1120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Декларации ТС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1012873"/>
            <a:ext cx="857256" cy="88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Прямоугольник 38"/>
          <p:cNvSpPr/>
          <p:nvPr/>
        </p:nvSpPr>
        <p:spPr>
          <a:xfrm>
            <a:off x="6572264" y="4357700"/>
            <a:ext cx="221457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7015018" y="3214691"/>
            <a:ext cx="1271758" cy="7386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6"/>
                </a:solidFill>
              </a:rPr>
              <a:t>Старый Оскол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Офис продаж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47170" y="3214691"/>
            <a:ext cx="1616468" cy="4924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6"/>
                </a:solidFill>
              </a:rPr>
              <a:t>Нижний Новгород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Проектный центр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9256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79389" y="198843"/>
            <a:ext cx="8791575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Степень очистки воды по технологии ДИКЛАР</a:t>
            </a:r>
            <a:endParaRPr lang="ru-RU" altLang="ru-RU" sz="1600" b="1" dirty="0">
              <a:solidFill>
                <a:srgbClr val="FFFF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2764558"/>
              </p:ext>
            </p:extLst>
          </p:nvPr>
        </p:nvGraphicFramePr>
        <p:xfrm>
          <a:off x="73909" y="1117088"/>
          <a:ext cx="8786874" cy="3047310"/>
        </p:xfrm>
        <a:graphic>
          <a:graphicData uri="http://schemas.openxmlformats.org/drawingml/2006/table">
            <a:tbl>
              <a:tblPr/>
              <a:tblGrid>
                <a:gridCol w="2926455"/>
                <a:gridCol w="1714512"/>
                <a:gridCol w="1714512"/>
                <a:gridCol w="1372356"/>
                <a:gridCol w="1059039"/>
              </a:tblGrid>
              <a:tr h="85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 качества</a:t>
                      </a:r>
                    </a:p>
                  </a:txBody>
                  <a:tcPr marL="4813" marR="4813" marT="4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Исходная  вода</a:t>
                      </a:r>
                    </a:p>
                  </a:txBody>
                  <a:tcPr marL="4813" marR="4813" marT="4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Осветленная вода </a:t>
                      </a:r>
                    </a:p>
                  </a:txBody>
                  <a:tcPr marL="4813" marR="4813" marT="4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Нормы</a:t>
                      </a:r>
                    </a:p>
                    <a:p>
                      <a:pPr algn="ctr" fontAlgn="ctr"/>
                      <a:r>
                        <a:rPr lang="ru-RU" sz="1100" b="1" i="0" u="none" strike="noStrike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СанПиН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b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Питьевая </a:t>
                      </a:r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вода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13" marR="4813" marT="4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ПДК </a:t>
                      </a:r>
                    </a:p>
                    <a:p>
                      <a:pPr algn="ctr" fontAlgn="ctr"/>
                      <a:r>
                        <a:rPr lang="ru-RU" sz="1100" b="1" i="0" u="none" strike="noStrike" kern="12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рыбохоз</a:t>
                      </a:r>
                      <a:r>
                        <a:rPr lang="ru-RU" sz="1100" b="1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100" b="1" i="0" u="none" strike="noStrike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водоемов</a:t>
                      </a:r>
                      <a:endParaRPr lang="ru-RU" sz="1100" b="1" i="0" u="none" strike="noStrike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813" marR="4813" marT="48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7375E"/>
                    </a:solidFill>
                  </a:tcPr>
                </a:tc>
              </a:tr>
              <a:tr h="193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Взвешенные вещества, </a:t>
                      </a:r>
                      <a:r>
                        <a:rPr 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b="1" kern="1200" dirty="0" smtClean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3-290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0,5-1,2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Фон реки+0,75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58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Мутность, </a:t>
                      </a:r>
                      <a:r>
                        <a:rPr 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2-215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0,1-0,8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Перманганатная</a:t>
                      </a: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окисляемость </a:t>
                      </a:r>
                      <a:r>
                        <a:rPr lang="ru-RU" sz="1200" b="1" dirty="0" err="1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мгО</a:t>
                      </a:r>
                      <a:r>
                        <a:rPr 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/д</a:t>
                      </a:r>
                      <a:r>
                        <a:rPr lang="ru-RU" alt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3,8-76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1,6-7,2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5,0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60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Цветность, град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30-807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6-20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Железо общее, </a:t>
                      </a:r>
                      <a:r>
                        <a:rPr 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0,3-7,6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0,03-0,12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Нефтепродукты, </a:t>
                      </a:r>
                      <a:r>
                        <a:rPr 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0,06-3,4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0,03-0,09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0,05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3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Активированная кремнекислота, </a:t>
                      </a:r>
                      <a:r>
                        <a:rPr 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2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4,8-13,3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4,3-7,3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10,0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306388" y="608298"/>
            <a:ext cx="8537575" cy="50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600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Результаты промышленной эксплуатации и пилотных испытаний </a:t>
            </a:r>
            <a:endParaRPr lang="ru-RU" altLang="ru-RU" sz="1600" dirty="0">
              <a:solidFill>
                <a:srgbClr val="3F6797"/>
              </a:solidFill>
              <a:latin typeface="Arial" pitchFamily="34" charset="0"/>
              <a:ea typeface="ＭＳ 明朝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10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1" y="184547"/>
            <a:ext cx="9180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Сравнение качества обработанной воды после УФ</a:t>
            </a:r>
            <a:r>
              <a:rPr lang="en-US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,</a:t>
            </a:r>
            <a:r>
              <a:rPr lang="ru-RU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altLang="ru-RU" sz="2000" b="1" dirty="0">
                <a:latin typeface="Arial" pitchFamily="34" charset="0"/>
                <a:ea typeface="+mj-ea"/>
                <a:cs typeface="Arial" pitchFamily="34" charset="0"/>
              </a:rPr>
              <a:t>ВТИ и ДО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084745"/>
              </p:ext>
            </p:extLst>
          </p:nvPr>
        </p:nvGraphicFramePr>
        <p:xfrm>
          <a:off x="285720" y="928675"/>
          <a:ext cx="8643999" cy="40052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99780"/>
                <a:gridCol w="951633"/>
                <a:gridCol w="1110238"/>
                <a:gridCol w="281819"/>
                <a:gridCol w="1428760"/>
                <a:gridCol w="509898"/>
                <a:gridCol w="872330"/>
                <a:gridCol w="1189541"/>
              </a:tblGrid>
              <a:tr h="73220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Показатель исходной воды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Gothic"/>
                          <a:cs typeface="Arial" pitchFamily="34" charset="0"/>
                        </a:rPr>
                        <a:t>Ед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. изм.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Исх.вода</a:t>
                      </a: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anchor="ctr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ВТИ  (ФОВ)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УФ 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ДОФ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/>
                      </a:r>
                      <a:b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</a:b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YaHei" pitchFamily="32" charset="-122"/>
                          <a:cs typeface="Arial" pitchFamily="34" charset="0"/>
                        </a:rPr>
                        <a:t>(ДО-МФ2С) 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007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Общее железо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0,3-2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3F6797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0,2-0,5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0,1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</a:tr>
              <a:tr h="4007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Взвешенные вещества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мг/д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5-100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3F6797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3-10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1,0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</a:tr>
              <a:tr h="60107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Перманганатная</a:t>
                      </a:r>
                      <a:r>
                        <a:rPr lang="ru-RU" sz="1200" b="1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 окисляемость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мгО2/д</a:t>
                      </a:r>
                      <a:r>
                        <a:rPr lang="ru-RU" altLang="ru-RU" sz="1200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м³</a:t>
                      </a:r>
                      <a:endParaRPr lang="ru-RU" sz="1200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5-25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3F6797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2-10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2-5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2-5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</a:tr>
              <a:tr h="46750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Цветность 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Град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50-250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3F6797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20-50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</a:tr>
              <a:tr h="468057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Технологические показатели</a:t>
                      </a:r>
                      <a:endParaRPr lang="ru-RU" sz="1200" b="1" kern="1200" dirty="0">
                        <a:solidFill>
                          <a:srgbClr val="17375E"/>
                        </a:solidFill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75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Количество сточных вод от производительности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%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7-10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20-30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2-3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75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Срок службы фильтрующих материалов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лет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-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5-10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2-4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10-20</a:t>
                      </a:r>
                    </a:p>
                  </a:txBody>
                  <a:tcPr marL="58165" marR="58165" marT="6233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5720" y="642924"/>
            <a:ext cx="8643998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Качество воды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Заголовок 1"/>
          <p:cNvSpPr>
            <a:spLocks noGrp="1"/>
          </p:cNvSpPr>
          <p:nvPr>
            <p:ph type="title"/>
          </p:nvPr>
        </p:nvSpPr>
        <p:spPr>
          <a:xfrm>
            <a:off x="35719" y="195486"/>
            <a:ext cx="8929688" cy="329804"/>
          </a:xfrm>
        </p:spPr>
        <p:txBody>
          <a:bodyPr/>
          <a:lstStyle/>
          <a:p>
            <a:r>
              <a:rPr lang="ru-RU" altLang="ru-RU" dirty="0" smtClean="0"/>
              <a:t>Преимущество зажатого слоя ДИКЛАР перед взвешенным слоем</a:t>
            </a:r>
          </a:p>
        </p:txBody>
      </p:sp>
      <p:sp>
        <p:nvSpPr>
          <p:cNvPr id="41989" name="Text Box 3"/>
          <p:cNvSpPr txBox="1">
            <a:spLocks noChangeArrowheads="1"/>
          </p:cNvSpPr>
          <p:nvPr/>
        </p:nvSpPr>
        <p:spPr bwMode="auto">
          <a:xfrm>
            <a:off x="714380" y="4429138"/>
            <a:ext cx="2143108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2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Осветлитель ВТИ</a:t>
            </a:r>
            <a:endParaRPr lang="ru-RU" altLang="ru-RU" sz="12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90" name="Text Box 3"/>
          <p:cNvSpPr txBox="1">
            <a:spLocks noChangeArrowheads="1"/>
          </p:cNvSpPr>
          <p:nvPr/>
        </p:nvSpPr>
        <p:spPr bwMode="auto">
          <a:xfrm>
            <a:off x="3929072" y="4500576"/>
            <a:ext cx="1928812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1200" b="1" dirty="0" err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Актифло</a:t>
            </a:r>
            <a:endParaRPr lang="ru-RU" altLang="ru-RU" sz="12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91" name="Text Box 3"/>
          <p:cNvSpPr txBox="1">
            <a:spLocks noChangeArrowheads="1"/>
          </p:cNvSpPr>
          <p:nvPr/>
        </p:nvSpPr>
        <p:spPr bwMode="auto">
          <a:xfrm>
            <a:off x="7143780" y="4572014"/>
            <a:ext cx="1714500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2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ДИКЛАР</a:t>
            </a:r>
          </a:p>
        </p:txBody>
      </p:sp>
      <p:sp>
        <p:nvSpPr>
          <p:cNvPr id="41993" name="Text Box 3"/>
          <p:cNvSpPr txBox="1">
            <a:spLocks noChangeArrowheads="1"/>
          </p:cNvSpPr>
          <p:nvPr/>
        </p:nvSpPr>
        <p:spPr bwMode="auto">
          <a:xfrm>
            <a:off x="2357422" y="1142990"/>
            <a:ext cx="2143125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ClrTx/>
            </a:pPr>
            <a:r>
              <a:rPr lang="ru-RU" altLang="ru-RU" sz="14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Взвешенный слой</a:t>
            </a:r>
          </a:p>
        </p:txBody>
      </p:sp>
      <p:sp>
        <p:nvSpPr>
          <p:cNvPr id="41994" name="Text Box 3"/>
          <p:cNvSpPr txBox="1">
            <a:spLocks noChangeArrowheads="1"/>
          </p:cNvSpPr>
          <p:nvPr/>
        </p:nvSpPr>
        <p:spPr bwMode="auto">
          <a:xfrm>
            <a:off x="6643702" y="1214428"/>
            <a:ext cx="1928813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Зажатый слой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1857370"/>
            <a:ext cx="8929718" cy="23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0" y="1000114"/>
            <a:ext cx="8072462" cy="414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8" name="Заголовок 1"/>
          <p:cNvSpPr>
            <a:spLocks noGrp="1"/>
          </p:cNvSpPr>
          <p:nvPr>
            <p:ph type="title"/>
          </p:nvPr>
        </p:nvSpPr>
        <p:spPr>
          <a:xfrm>
            <a:off x="35719" y="195486"/>
            <a:ext cx="8929688" cy="329804"/>
          </a:xfrm>
        </p:spPr>
        <p:txBody>
          <a:bodyPr/>
          <a:lstStyle/>
          <a:p>
            <a:r>
              <a:rPr lang="ru-RU" altLang="ru-RU" dirty="0" smtClean="0"/>
              <a:t>Преимущество ДИКЛАР перед Ультрафильтрацией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609518" y="544385"/>
            <a:ext cx="1300111" cy="378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Работа</a:t>
            </a:r>
            <a:endParaRPr lang="ru-RU" altLang="ru-RU" sz="16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576390" y="571486"/>
            <a:ext cx="1605160" cy="378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Промывка</a:t>
            </a:r>
            <a:endParaRPr lang="ru-RU" altLang="ru-RU" sz="16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967368" y="544385"/>
            <a:ext cx="1605160" cy="378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6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Износ</a:t>
            </a:r>
            <a:endParaRPr lang="ru-RU" altLang="ru-RU" sz="16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929455" y="2454494"/>
            <a:ext cx="2214545" cy="26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10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Срок службы мембраны 2-5 лет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010141" y="4580560"/>
            <a:ext cx="2705395" cy="205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10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Срок службы </a:t>
            </a:r>
            <a:r>
              <a:rPr lang="ru-RU" altLang="ru-RU" sz="1000" b="1" dirty="0" err="1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ИНЕРТа</a:t>
            </a:r>
            <a:r>
              <a:rPr lang="ru-RU" altLang="ru-RU" sz="10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 - 20 лет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6200000" flipV="1">
            <a:off x="4809342" y="3023388"/>
            <a:ext cx="4214824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V="1">
            <a:off x="1737508" y="3023388"/>
            <a:ext cx="4214824" cy="2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 txBox="1">
            <a:spLocks/>
          </p:cNvSpPr>
          <p:nvPr/>
        </p:nvSpPr>
        <p:spPr>
          <a:xfrm rot="16200000">
            <a:off x="-607248" y="1464454"/>
            <a:ext cx="200025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4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Ультрафильтрация</a:t>
            </a:r>
            <a:endParaRPr lang="ru-RU" altLang="ru-RU" sz="14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 rot="16200000">
            <a:off x="-607247" y="3536170"/>
            <a:ext cx="200025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400" b="1" dirty="0" err="1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Диклар</a:t>
            </a:r>
            <a:endParaRPr lang="ru-RU" altLang="ru-RU" sz="14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71619"/>
            <a:ext cx="8586031" cy="26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8" name="Shape 208"/>
          <p:cNvSpPr/>
          <p:nvPr/>
        </p:nvSpPr>
        <p:spPr>
          <a:xfrm>
            <a:off x="71405" y="226063"/>
            <a:ext cx="88583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Габаритное с</a:t>
            </a:r>
            <a:r>
              <a:rPr sz="2000" b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равнение </a:t>
            </a:r>
            <a:r>
              <a:rPr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технологий</a:t>
            </a:r>
            <a:r>
              <a:rPr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для</a:t>
            </a:r>
            <a:r>
              <a:rPr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производительности</a:t>
            </a:r>
            <a:r>
              <a:rPr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100 м</a:t>
            </a:r>
            <a:r>
              <a:rPr sz="20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/ч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4714876" y="611017"/>
            <a:ext cx="190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Ультрафильтрация  </a:t>
            </a:r>
            <a:endParaRPr lang="ru-RU" altLang="ru-RU" sz="12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6715140" y="611017"/>
            <a:ext cx="2022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200" b="1" dirty="0" err="1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Actiflo</a:t>
            </a:r>
            <a:r>
              <a:rPr lang="en-US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 APW-3</a:t>
            </a:r>
            <a:endParaRPr lang="ru-RU" altLang="ru-RU" sz="12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2393711" y="635159"/>
            <a:ext cx="22497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Динамический </a:t>
            </a:r>
          </a:p>
          <a:p>
            <a:pPr algn="ctr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осветлитель  </a:t>
            </a:r>
            <a:r>
              <a:rPr 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000" b="1" dirty="0" smtClean="0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sz="1000" b="1" dirty="0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3174" y="1142990"/>
            <a:ext cx="146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Высота:        4,5 м</a:t>
            </a: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Ширина:       2,6 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2662" y="1142990"/>
            <a:ext cx="146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Высота:        2,5 м</a:t>
            </a: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Ширина:       6,7 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0892" y="1142990"/>
            <a:ext cx="146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Высота:        3,2 м</a:t>
            </a: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Ширина:       5,1 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714362"/>
            <a:ext cx="2071702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375E"/>
              </a:solidFill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642910" y="611017"/>
            <a:ext cx="1813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  <a:sym typeface="Arial"/>
              </a:rPr>
              <a:t>ВТИ-160</a:t>
            </a:r>
            <a:endParaRPr lang="ru-RU" altLang="ru-RU" sz="1200" b="1" dirty="0">
              <a:solidFill>
                <a:srgbClr val="17375E"/>
              </a:solidFill>
              <a:latin typeface="Arial" pitchFamily="34" charset="0"/>
              <a:ea typeface="ＭＳ 明朝"/>
              <a:cs typeface="Arial" pitchFamily="34" charset="0"/>
              <a:sym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1428742"/>
            <a:ext cx="192882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737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876" y="1142990"/>
            <a:ext cx="1463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Высота:        9,5 м</a:t>
            </a:r>
          </a:p>
          <a:p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ea typeface="ＭＳ 明朝"/>
                <a:cs typeface="Arial" pitchFamily="34" charset="0"/>
              </a:rPr>
              <a:t>Ширина:      7 м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1332455" y="529124"/>
            <a:ext cx="205105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 dirty="0" err="1">
                <a:solidFill>
                  <a:srgbClr val="17375E"/>
                </a:solidFill>
              </a:rPr>
              <a:t>Фильтровальный</a:t>
            </a:r>
            <a:r>
              <a:rPr sz="1200" b="1" dirty="0">
                <a:solidFill>
                  <a:srgbClr val="17375E"/>
                </a:solidFill>
              </a:rPr>
              <a:t> </a:t>
            </a:r>
            <a:r>
              <a:rPr sz="1200" b="1" dirty="0" err="1">
                <a:solidFill>
                  <a:srgbClr val="17375E"/>
                </a:solidFill>
              </a:rPr>
              <a:t>зал</a:t>
            </a:r>
            <a:endParaRPr sz="1200" b="1" dirty="0">
              <a:solidFill>
                <a:srgbClr val="17375E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5418651" y="554950"/>
            <a:ext cx="264071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17375E"/>
                </a:solidFill>
              </a:rPr>
              <a:t>Здание цеха (габариты </a:t>
            </a:r>
            <a:r>
              <a:rPr lang="ru-RU" sz="1200" b="1" dirty="0" smtClean="0">
                <a:solidFill>
                  <a:srgbClr val="17375E"/>
                </a:solidFill>
              </a:rPr>
              <a:t>9</a:t>
            </a:r>
            <a:r>
              <a:rPr sz="1200" b="1" smtClean="0">
                <a:solidFill>
                  <a:srgbClr val="17375E"/>
                </a:solidFill>
              </a:rPr>
              <a:t>х</a:t>
            </a:r>
            <a:r>
              <a:rPr lang="ru-RU" sz="1200" b="1" dirty="0" smtClean="0">
                <a:solidFill>
                  <a:srgbClr val="17375E"/>
                </a:solidFill>
              </a:rPr>
              <a:t>14 </a:t>
            </a:r>
            <a:r>
              <a:rPr sz="1200" b="1" smtClean="0">
                <a:solidFill>
                  <a:srgbClr val="17375E"/>
                </a:solidFill>
              </a:rPr>
              <a:t>м</a:t>
            </a:r>
            <a:r>
              <a:rPr sz="1200" b="1">
                <a:solidFill>
                  <a:srgbClr val="17375E"/>
                </a:solidFill>
              </a:rPr>
              <a:t>)</a:t>
            </a:r>
          </a:p>
        </p:txBody>
      </p:sp>
      <p:sp>
        <p:nvSpPr>
          <p:cNvPr id="191" name="Shape 191"/>
          <p:cNvSpPr/>
          <p:nvPr/>
        </p:nvSpPr>
        <p:spPr>
          <a:xfrm>
            <a:off x="142845" y="191347"/>
            <a:ext cx="834900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algn="l">
              <a:defRPr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ДИКЛАР  </a:t>
            </a:r>
            <a:r>
              <a:rPr lang="ru-RU" sz="2000" b="1" dirty="0" smtClean="0">
                <a:solidFill>
                  <a:srgbClr val="FFFFFF"/>
                </a:solidFill>
              </a:rPr>
              <a:t>(ДОФ) </a:t>
            </a:r>
            <a:r>
              <a:rPr sz="2000" b="1" smtClean="0">
                <a:solidFill>
                  <a:srgbClr val="FFFFFF"/>
                </a:solidFill>
              </a:rPr>
              <a:t>на </a:t>
            </a:r>
            <a:r>
              <a:rPr sz="2000" b="1">
                <a:solidFill>
                  <a:srgbClr val="FFFFFF"/>
                </a:solidFill>
              </a:rPr>
              <a:t>предприяти</a:t>
            </a:r>
            <a:r>
              <a:rPr sz="2000" b="1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ТОО «</a:t>
            </a:r>
            <a:r>
              <a:rPr lang="ru-RU" sz="2000" b="1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Нефтехим</a:t>
            </a:r>
            <a:r>
              <a:rPr lang="ru-RU" sz="2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» г. Павлодар, РК</a:t>
            </a:r>
            <a:r>
              <a:rPr sz="2000" b="1" smtClean="0">
                <a:solidFill>
                  <a:srgbClr val="FFFFFF"/>
                </a:solidFill>
              </a:rPr>
              <a:t> </a:t>
            </a:r>
            <a:endParaRPr sz="2000" b="1">
              <a:solidFill>
                <a:srgbClr val="FFFFFF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9109846"/>
              </p:ext>
            </p:extLst>
          </p:nvPr>
        </p:nvGraphicFramePr>
        <p:xfrm>
          <a:off x="500034" y="3786200"/>
          <a:ext cx="8215370" cy="110418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57652"/>
                <a:gridCol w="4357718"/>
              </a:tblGrid>
              <a:tr h="34365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6053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algn="l"/>
                      <a:r>
                        <a:rPr lang="ru-RU" sz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Обработка сырой воды для системы оборотного водоснабжения БОВ-1 и БОВ-2.</a:t>
                      </a:r>
                      <a:endParaRPr lang="ru-RU" altLang="ru-RU" sz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sz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Построена водоподготовительная установка с использованием ДОФ диаметром 1,5 метра и проектной производительности  75 м</a:t>
                      </a:r>
                      <a:r>
                        <a:rPr lang="ru-RU" sz="1200" baseline="300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ru-RU" sz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/ч </a:t>
                      </a:r>
                      <a:endParaRPr kumimoji="0" lang="ru-RU" altLang="ru-RU" sz="1200" b="0" i="0" u="none" strike="noStrike" cap="none" normalizeH="0" baseline="27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image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034" y="857239"/>
            <a:ext cx="4071966" cy="2845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33.jpg" descr="C:\Users\khanlarov\Desktop\н\SDC1413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3438" y="857239"/>
            <a:ext cx="4071966" cy="2857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2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167" y="806474"/>
            <a:ext cx="3703288" cy="2836079"/>
          </a:xfrm>
          <a:prstGeom prst="rect">
            <a:avLst/>
          </a:prstGeom>
          <a:ln>
            <a:solidFill>
              <a:srgbClr val="808080"/>
            </a:solidFill>
            <a:miter/>
          </a:ln>
        </p:spPr>
      </p:pic>
      <p:sp>
        <p:nvSpPr>
          <p:cNvPr id="187" name="Shape 187"/>
          <p:cNvSpPr/>
          <p:nvPr/>
        </p:nvSpPr>
        <p:spPr>
          <a:xfrm>
            <a:off x="1332455" y="529124"/>
            <a:ext cx="205105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17375E"/>
                </a:solidFill>
              </a:rPr>
              <a:t>Фильтровальный зал</a:t>
            </a:r>
          </a:p>
        </p:txBody>
      </p:sp>
      <p:sp>
        <p:nvSpPr>
          <p:cNvPr id="188" name="Shape 188"/>
          <p:cNvSpPr/>
          <p:nvPr/>
        </p:nvSpPr>
        <p:spPr>
          <a:xfrm>
            <a:off x="5418651" y="554950"/>
            <a:ext cx="264071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17375E"/>
                </a:solidFill>
              </a:rPr>
              <a:t>Здание цеха (габариты 18х36 м)</a:t>
            </a:r>
          </a:p>
        </p:txBody>
      </p:sp>
      <p:pic>
        <p:nvPicPr>
          <p:cNvPr id="189" name="image2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9481" y="806474"/>
            <a:ext cx="4328752" cy="2836079"/>
          </a:xfrm>
          <a:prstGeom prst="rect">
            <a:avLst/>
          </a:prstGeom>
          <a:ln>
            <a:solidFill>
              <a:srgbClr val="A6A6A6"/>
            </a:solidFill>
            <a:miter/>
          </a:ln>
        </p:spPr>
      </p:pic>
      <p:sp>
        <p:nvSpPr>
          <p:cNvPr id="191" name="Shape 191"/>
          <p:cNvSpPr/>
          <p:nvPr/>
        </p:nvSpPr>
        <p:spPr>
          <a:xfrm>
            <a:off x="0" y="171376"/>
            <a:ext cx="752088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algn="l">
              <a:defRPr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ДИКЛАР </a:t>
            </a:r>
            <a:r>
              <a:rPr lang="ru-RU" sz="2000" b="1" dirty="0" smtClean="0">
                <a:solidFill>
                  <a:srgbClr val="FFFFFF"/>
                </a:solidFill>
              </a:rPr>
              <a:t> (ДО-МФ2С)</a:t>
            </a:r>
            <a:r>
              <a:rPr sz="2000" b="1" smtClean="0">
                <a:solidFill>
                  <a:srgbClr val="FFFFFF"/>
                </a:solidFill>
              </a:rPr>
              <a:t> </a:t>
            </a:r>
            <a:r>
              <a:rPr sz="2000" b="1">
                <a:solidFill>
                  <a:srgbClr val="FFFFFF"/>
                </a:solidFill>
              </a:rPr>
              <a:t>на предприятии «Русал Новокузнецк»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7552848"/>
              </p:ext>
            </p:extLst>
          </p:nvPr>
        </p:nvGraphicFramePr>
        <p:xfrm>
          <a:off x="500034" y="3786196"/>
          <a:ext cx="8215370" cy="10737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57652"/>
                <a:gridCol w="4357718"/>
              </a:tblGrid>
              <a:tr h="3204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5329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algn="l"/>
                      <a:r>
                        <a:rPr lang="ru-RU" alt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Очистка промышленно-ливневых сточных вод проектной производительностью 264 м³/ч.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Исключен сброс сточных вод с производственной площадки №2 и завода в целом.</a:t>
                      </a:r>
                      <a:endParaRPr kumimoji="0" lang="ru-RU" altLang="ru-RU" sz="1200" b="0" i="0" u="none" strike="noStrike" cap="none" normalizeH="0" baseline="27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ls\Public\_00_\Фото объектов\Нижнекамская ТЭЦ-2\Командировка в ТМИМ 23-24.07.15\SAM_0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619" y="785800"/>
            <a:ext cx="4000528" cy="3038496"/>
          </a:xfrm>
          <a:prstGeom prst="rect">
            <a:avLst/>
          </a:prstGeom>
          <a:noFill/>
        </p:spPr>
      </p:pic>
      <p:sp>
        <p:nvSpPr>
          <p:cNvPr id="187" name="Shape 187"/>
          <p:cNvSpPr/>
          <p:nvPr/>
        </p:nvSpPr>
        <p:spPr>
          <a:xfrm>
            <a:off x="1332455" y="529124"/>
            <a:ext cx="205105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17375E"/>
                </a:solidFill>
              </a:rPr>
              <a:t>Фильтровальный зал</a:t>
            </a:r>
          </a:p>
        </p:txBody>
      </p:sp>
      <p:sp>
        <p:nvSpPr>
          <p:cNvPr id="188" name="Shape 188"/>
          <p:cNvSpPr/>
          <p:nvPr/>
        </p:nvSpPr>
        <p:spPr>
          <a:xfrm>
            <a:off x="5418651" y="554950"/>
            <a:ext cx="264071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17375E"/>
                </a:solidFill>
              </a:rPr>
              <a:t>Здание </a:t>
            </a:r>
            <a:r>
              <a:rPr sz="1200" b="1" smtClean="0">
                <a:solidFill>
                  <a:srgbClr val="17375E"/>
                </a:solidFill>
              </a:rPr>
              <a:t>цеха (габариты 1</a:t>
            </a:r>
            <a:r>
              <a:rPr lang="ru-RU" sz="1200" b="1" dirty="0" smtClean="0">
                <a:solidFill>
                  <a:srgbClr val="17375E"/>
                </a:solidFill>
              </a:rPr>
              <a:t>2</a:t>
            </a:r>
            <a:r>
              <a:rPr sz="1200" b="1" smtClean="0">
                <a:solidFill>
                  <a:srgbClr val="17375E"/>
                </a:solidFill>
              </a:rPr>
              <a:t>х</a:t>
            </a:r>
            <a:r>
              <a:rPr lang="en-US" sz="1200" b="1" dirty="0" smtClean="0">
                <a:solidFill>
                  <a:srgbClr val="17375E"/>
                </a:solidFill>
              </a:rPr>
              <a:t>1</a:t>
            </a:r>
            <a:r>
              <a:rPr lang="ru-RU" sz="1200" b="1" dirty="0" smtClean="0">
                <a:solidFill>
                  <a:srgbClr val="17375E"/>
                </a:solidFill>
              </a:rPr>
              <a:t>2</a:t>
            </a:r>
            <a:r>
              <a:rPr sz="1200" b="1" smtClean="0">
                <a:solidFill>
                  <a:srgbClr val="17375E"/>
                </a:solidFill>
              </a:rPr>
              <a:t> м)</a:t>
            </a:r>
            <a:endParaRPr sz="1200" b="1">
              <a:solidFill>
                <a:srgbClr val="17375E"/>
              </a:solidFill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51515" y="171376"/>
            <a:ext cx="752088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algn="l">
              <a:defRPr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ДИКЛАР </a:t>
            </a:r>
            <a:r>
              <a:rPr lang="ru-RU" sz="2000" b="1" dirty="0" smtClean="0">
                <a:solidFill>
                  <a:srgbClr val="FFFFFF"/>
                </a:solidFill>
              </a:rPr>
              <a:t> (ДО)</a:t>
            </a:r>
            <a:r>
              <a:rPr sz="2000" b="1" smtClean="0">
                <a:solidFill>
                  <a:srgbClr val="FFFFFF"/>
                </a:solidFill>
              </a:rPr>
              <a:t> </a:t>
            </a:r>
            <a:r>
              <a:rPr sz="2000" b="1">
                <a:solidFill>
                  <a:srgbClr val="FFFFFF"/>
                </a:solidFill>
              </a:rPr>
              <a:t>на предприятии </a:t>
            </a:r>
            <a:r>
              <a:rPr sz="2000" b="1" smtClean="0">
                <a:solidFill>
                  <a:srgbClr val="FFFFFF"/>
                </a:solidFill>
              </a:rPr>
              <a:t>«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Нижнекамская ТЭЦ-2» </a:t>
            </a:r>
            <a:r>
              <a:rPr sz="2000" b="1" smtClean="0">
                <a:solidFill>
                  <a:schemeClr val="bg1"/>
                </a:solidFill>
              </a:rPr>
              <a:t> </a:t>
            </a:r>
            <a:endParaRPr sz="2000" b="1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7552848"/>
              </p:ext>
            </p:extLst>
          </p:nvPr>
        </p:nvGraphicFramePr>
        <p:xfrm>
          <a:off x="500034" y="3896708"/>
          <a:ext cx="8429684" cy="11753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178191"/>
                <a:gridCol w="4251493"/>
              </a:tblGrid>
              <a:tr h="3204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5329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algn="l"/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Очистка производственно дождевых сточных вод </a:t>
                      </a:r>
                      <a:r>
                        <a:rPr lang="ru-RU" alt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производительностью 72 м³/ч.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>
                        <a:buFontTx/>
                        <a:buChar char="-"/>
                      </a:pPr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снижение содержания взвешенных веществ в очищенных стоках</a:t>
                      </a:r>
                      <a:r>
                        <a:rPr lang="en-US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 </a:t>
                      </a:r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и</a:t>
                      </a:r>
                      <a:r>
                        <a:rPr lang="ru-RU" altLang="ru-RU" sz="12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 содержания железа</a:t>
                      </a:r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 на 97-99 %;</a:t>
                      </a:r>
                      <a:endParaRPr lang="en-US" altLang="ru-RU" sz="12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MS Gothic" pitchFamily="49" charset="-128"/>
                        <a:cs typeface="Arial" pitchFamily="34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 расход воды на собственные нужды составил 4-6%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785800"/>
            <a:ext cx="4000528" cy="300039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571472" y="651677"/>
            <a:ext cx="371477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ru-RU" sz="1200" b="1" dirty="0" smtClean="0">
                <a:solidFill>
                  <a:srgbClr val="17375E"/>
                </a:solidFill>
              </a:rPr>
              <a:t>Здание очистных сооружений</a:t>
            </a:r>
            <a:endParaRPr sz="1200" b="1">
              <a:solidFill>
                <a:srgbClr val="17375E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4931686" y="651677"/>
            <a:ext cx="264071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17375E"/>
                </a:solidFill>
              </a:rPr>
              <a:t>Здание </a:t>
            </a:r>
            <a:r>
              <a:rPr sz="1200" b="1" smtClean="0">
                <a:solidFill>
                  <a:srgbClr val="17375E"/>
                </a:solidFill>
              </a:rPr>
              <a:t>цеха</a:t>
            </a:r>
            <a:r>
              <a:rPr lang="ru-RU" sz="1200" b="1" dirty="0" smtClean="0">
                <a:solidFill>
                  <a:srgbClr val="17375E"/>
                </a:solidFill>
              </a:rPr>
              <a:t> (габариты</a:t>
            </a:r>
            <a:r>
              <a:rPr sz="1200" b="1" smtClean="0">
                <a:solidFill>
                  <a:srgbClr val="17375E"/>
                </a:solidFill>
              </a:rPr>
              <a:t> </a:t>
            </a:r>
            <a:r>
              <a:rPr lang="ru-RU" sz="1200" b="1" dirty="0" smtClean="0">
                <a:solidFill>
                  <a:srgbClr val="17375E"/>
                </a:solidFill>
              </a:rPr>
              <a:t>30</a:t>
            </a:r>
            <a:r>
              <a:rPr sz="1200" b="1" smtClean="0">
                <a:solidFill>
                  <a:srgbClr val="17375E"/>
                </a:solidFill>
              </a:rPr>
              <a:t>х</a:t>
            </a:r>
            <a:r>
              <a:rPr lang="ru-RU" sz="1200" b="1" dirty="0" smtClean="0">
                <a:solidFill>
                  <a:srgbClr val="17375E"/>
                </a:solidFill>
              </a:rPr>
              <a:t>9</a:t>
            </a:r>
            <a:r>
              <a:rPr sz="1200" b="1" smtClean="0">
                <a:solidFill>
                  <a:srgbClr val="17375E"/>
                </a:solidFill>
              </a:rPr>
              <a:t> м)</a:t>
            </a:r>
            <a:endParaRPr sz="1200" b="1">
              <a:solidFill>
                <a:srgbClr val="17375E"/>
              </a:solidFill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51515" y="171376"/>
            <a:ext cx="752088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algn="l">
              <a:defRPr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ДИКЛАР </a:t>
            </a:r>
            <a:r>
              <a:rPr lang="ru-RU" sz="2000" b="1" dirty="0" smtClean="0">
                <a:solidFill>
                  <a:srgbClr val="FFFFFF"/>
                </a:solidFill>
              </a:rPr>
              <a:t> (ДО)</a:t>
            </a:r>
            <a:r>
              <a:rPr sz="2000" b="1" smtClean="0">
                <a:solidFill>
                  <a:srgbClr val="FFFFFF"/>
                </a:solidFill>
              </a:rPr>
              <a:t> </a:t>
            </a:r>
            <a:r>
              <a:rPr sz="2000" b="1">
                <a:solidFill>
                  <a:srgbClr val="FFFFFF"/>
                </a:solidFill>
              </a:rPr>
              <a:t>на предприятии </a:t>
            </a:r>
            <a:r>
              <a:rPr sz="2000" b="1" smtClean="0">
                <a:solidFill>
                  <a:srgbClr val="FFFFFF"/>
                </a:solidFill>
              </a:rPr>
              <a:t>«</a:t>
            </a:r>
            <a:r>
              <a:rPr lang="ru-RU" sz="2000" b="1" dirty="0" err="1" smtClean="0">
                <a:solidFill>
                  <a:srgbClr val="FFFFFF"/>
                </a:solidFill>
              </a:rPr>
              <a:t>Воронежсинтезкаучук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» </a:t>
            </a:r>
            <a:r>
              <a:rPr sz="2000" b="1" smtClean="0">
                <a:solidFill>
                  <a:schemeClr val="bg1"/>
                </a:solidFill>
              </a:rPr>
              <a:t> </a:t>
            </a:r>
            <a:endParaRPr sz="2000" b="1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7552848"/>
              </p:ext>
            </p:extLst>
          </p:nvPr>
        </p:nvGraphicFramePr>
        <p:xfrm>
          <a:off x="500034" y="3786196"/>
          <a:ext cx="8215370" cy="10737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857652"/>
                <a:gridCol w="4357718"/>
              </a:tblGrid>
              <a:tr h="3204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Цель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YaHei" pitchFamily="32" charset="-122"/>
                        <a:cs typeface="Arial" pitchFamily="34" charset="0"/>
                      </a:endParaRP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5329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Техническое перевооружение технологической схемы </a:t>
                      </a:r>
                      <a:r>
                        <a:rPr lang="ru-RU" altLang="ru-RU" sz="1200" kern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химводоочистки</a:t>
                      </a:r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 в цехе 24а-106 </a:t>
                      </a:r>
                      <a:r>
                        <a:rPr lang="ru-RU" alt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производительностью 480 м³/ч.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S Gothic" pitchFamily="49" charset="-128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lang="ru-RU" altLang="ru-RU" sz="12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Реконструкция ФОВ - 3К-3,4-0,6 (4 шт.) </a:t>
                      </a:r>
                      <a:r>
                        <a:rPr lang="ru-RU" altLang="ru-RU" sz="12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MS Gothic" pitchFamily="49" charset="-128"/>
                          <a:cs typeface="Arial" pitchFamily="34" charset="0"/>
                        </a:rPr>
                        <a:t> </a:t>
                      </a:r>
                    </a:p>
                  </a:txBody>
                  <a:tcPr marL="90000" marR="90000" marT="157863" marB="46791" horzOverflow="overflow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1071552"/>
            <a:ext cx="3571900" cy="264838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5" y="1071552"/>
            <a:ext cx="40719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51515" y="171376"/>
            <a:ext cx="752088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algn="l">
              <a:defRPr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ДИКЛАР </a:t>
            </a:r>
            <a:r>
              <a:rPr lang="ru-RU" sz="2000" b="1" dirty="0" smtClean="0">
                <a:solidFill>
                  <a:srgbClr val="FFFFFF"/>
                </a:solidFill>
              </a:rPr>
              <a:t> (ДО)</a:t>
            </a:r>
            <a:r>
              <a:rPr sz="2000" b="1" smtClean="0">
                <a:solidFill>
                  <a:srgbClr val="FFFFFF"/>
                </a:solidFill>
              </a:rPr>
              <a:t> </a:t>
            </a:r>
            <a:r>
              <a:rPr sz="2000" b="1">
                <a:solidFill>
                  <a:srgbClr val="FFFFFF"/>
                </a:solidFill>
              </a:rPr>
              <a:t>на предприятии </a:t>
            </a:r>
            <a:r>
              <a:rPr sz="2000" b="1" smtClean="0">
                <a:solidFill>
                  <a:srgbClr val="FFFFFF"/>
                </a:solidFill>
              </a:rPr>
              <a:t>«</a:t>
            </a:r>
            <a:r>
              <a:rPr lang="ru-RU" sz="2000" b="1" dirty="0" err="1" smtClean="0">
                <a:solidFill>
                  <a:srgbClr val="FFFFFF"/>
                </a:solidFill>
              </a:rPr>
              <a:t>Воронежсинтезкаучук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» </a:t>
            </a:r>
            <a:r>
              <a:rPr sz="2000" b="1" smtClean="0">
                <a:solidFill>
                  <a:schemeClr val="bg1"/>
                </a:solidFill>
              </a:rPr>
              <a:t> </a:t>
            </a:r>
            <a:endParaRPr sz="2000" b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1604" y="857238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 реконструкции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5074" y="785800"/>
            <a:ext cx="273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После реконструкции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1248932"/>
            <a:ext cx="785818" cy="260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31496" y="4291626"/>
            <a:ext cx="3426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Производительность - 480 м³/ч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Площадь - 4968 </a:t>
            </a:r>
            <a:r>
              <a:rPr lang="ru-RU" sz="16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600" baseline="30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322" y="4291626"/>
            <a:ext cx="3214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Производительность -</a:t>
            </a:r>
            <a:r>
              <a:rPr lang="en-US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480 м³/ч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Площадь </a:t>
            </a:r>
            <a:r>
              <a:rPr lang="ru-RU" sz="160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- 270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600" baseline="30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214428"/>
            <a:ext cx="5929321" cy="31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трелка вправо 10"/>
          <p:cNvSpPr/>
          <p:nvPr/>
        </p:nvSpPr>
        <p:spPr>
          <a:xfrm>
            <a:off x="6215074" y="2357436"/>
            <a:ext cx="571504" cy="142876"/>
          </a:xfrm>
          <a:prstGeom prst="rightArrow">
            <a:avLst/>
          </a:prstGeom>
          <a:solidFill>
            <a:srgbClr val="17375E"/>
          </a:solidFill>
          <a:ln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YandexDisk\w-oth\Himvoda_new\PRESENTATION\Грузоперевозки-по-СНГ-ТОО-Автоспектр-+7-7212-500-330-519-207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7062"/>
            <a:ext cx="7055483" cy="383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с одним вырезанным углом 22"/>
          <p:cNvSpPr/>
          <p:nvPr/>
        </p:nvSpPr>
        <p:spPr>
          <a:xfrm>
            <a:off x="4354675" y="1384188"/>
            <a:ext cx="4392488" cy="3446497"/>
          </a:xfrm>
          <a:prstGeom prst="snip1Rect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23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1988"/>
            <a:ext cx="8697144" cy="216024"/>
          </a:xfrm>
        </p:spPr>
        <p:txBody>
          <a:bodyPr/>
          <a:lstStyle/>
          <a:p>
            <a:r>
              <a:rPr lang="ru-RU" dirty="0" smtClean="0"/>
              <a:t>Территориальный охват компании </a:t>
            </a:r>
            <a:endParaRPr lang="ru-RU" dirty="0"/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457201" y="571486"/>
            <a:ext cx="8289963" cy="597495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На сегодняшний день более 50 успешно реализованных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проектов на всей территории РФ и СНГ, в сферах Энергетики, ЖКХ, Химической и Металлургической промышленности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2587" y="1607015"/>
            <a:ext cx="418457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Новгород                       ГУ ОАО «ТГК-2» по Новгородской области</a:t>
            </a: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Видное                         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" pitchFamily="34" charset="0"/>
              </a:rPr>
              <a:t>ОП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ООО «Мечел-</a:t>
            </a:r>
            <a:r>
              <a:rPr lang="ru-RU" altLang="ru-RU" sz="1000" b="1" dirty="0" err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Энерго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 (ОАО «</a:t>
            </a:r>
            <a:r>
              <a:rPr lang="ru-RU" altLang="ru-RU" sz="1000" b="1" dirty="0" err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Москокс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»)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Новочебоксарск         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ОАО 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«Химпром»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Череповец                    ОАО «Аммофос»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Пикалево                       ОАО «ПГЗ СУАЛ»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Дзержинск                    ОАО «Дзержинское оргстекло»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Уфа                                  Уфимская ТЭЦ-3</a:t>
            </a:r>
            <a:endParaRPr lang="ru-RU" altLang="ru-RU" sz="100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     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Уфимская 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ТЭЦ-5</a:t>
            </a: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Челябинск         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ОП 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ООО «Мечел-</a:t>
            </a:r>
            <a:r>
              <a:rPr lang="ru-RU" altLang="ru-RU" sz="1000" b="1" dirty="0" err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Энерго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Серов        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ОАО 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«Металлургический завод им. А.К Серова»</a:t>
            </a:r>
          </a:p>
          <a:p>
            <a:r>
              <a:rPr 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</a:t>
            </a:r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ОАО </a:t>
            </a:r>
            <a:r>
              <a:rPr 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sz="1000" b="1" dirty="0" err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Серовский</a:t>
            </a:r>
            <a:r>
              <a:rPr 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завод ферросплавов»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Омск         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ОАО 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«Омский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каучук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 (ООО «</a:t>
            </a:r>
            <a:r>
              <a:rPr lang="ru-RU" altLang="ru-RU" sz="1000" b="1" dirty="0" err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Нефтехимсервис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»)</a:t>
            </a:r>
            <a:endParaRPr lang="ru-RU" sz="1000" dirty="0">
              <a:solidFill>
                <a:schemeClr val="bg1"/>
              </a:solidFill>
            </a:endParaRPr>
          </a:p>
          <a:p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Новокузнецк          </a:t>
            </a:r>
            <a:r>
              <a:rPr lang="ru-RU" alt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ОАО </a:t>
            </a:r>
            <a:r>
              <a:rPr lang="ru-RU" alt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«ЗСМК»</a:t>
            </a:r>
          </a:p>
          <a:p>
            <a:r>
              <a:rPr 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</a:t>
            </a:r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ru-RU" sz="10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ОАО «Новокузнецкий алюминиевый завод</a:t>
            </a:r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Павлодар                      ТОО «</a:t>
            </a:r>
            <a:r>
              <a:rPr lang="ru-RU" sz="1000" b="1" dirty="0" err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Нефтехим</a:t>
            </a:r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LTD</a:t>
            </a:r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</a:t>
            </a:r>
          </a:p>
          <a:p>
            <a:r>
              <a:rPr lang="ru-RU" sz="1000" b="1" dirty="0" err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Тараз</a:t>
            </a:r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         ТОО «</a:t>
            </a:r>
            <a:r>
              <a:rPr lang="ru-RU" sz="1000" b="1" dirty="0" err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Казфосфат</a:t>
            </a:r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» Завод «Минеральные </a:t>
            </a:r>
          </a:p>
          <a:p>
            <a:r>
              <a:rPr lang="ru-RU" sz="10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                                        удобрения»</a:t>
            </a:r>
            <a:endParaRPr lang="ru-RU" sz="1000" b="1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1531083" y="1361169"/>
            <a:ext cx="3009900" cy="1338984"/>
          </a:xfrm>
          <a:custGeom>
            <a:avLst/>
            <a:gdLst>
              <a:gd name="connsiteX0" fmla="*/ 3009900 w 3009900"/>
              <a:gd name="connsiteY0" fmla="*/ 367434 h 1338984"/>
              <a:gd name="connsiteX1" fmla="*/ 1133475 w 3009900"/>
              <a:gd name="connsiteY1" fmla="*/ 53109 h 1338984"/>
              <a:gd name="connsiteX2" fmla="*/ 0 w 3009900"/>
              <a:gd name="connsiteY2" fmla="*/ 1338984 h 133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900" h="1338984">
                <a:moveTo>
                  <a:pt x="3009900" y="367434"/>
                </a:moveTo>
                <a:cubicBezTo>
                  <a:pt x="2322512" y="129309"/>
                  <a:pt x="1635125" y="-108816"/>
                  <a:pt x="1133475" y="53109"/>
                </a:cubicBezTo>
                <a:cubicBezTo>
                  <a:pt x="631825" y="215034"/>
                  <a:pt x="255587" y="1162772"/>
                  <a:pt x="0" y="1338984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1864457" y="1616525"/>
            <a:ext cx="2676526" cy="1455105"/>
          </a:xfrm>
          <a:custGeom>
            <a:avLst/>
            <a:gdLst>
              <a:gd name="connsiteX0" fmla="*/ 2676525 w 2676525"/>
              <a:gd name="connsiteY0" fmla="*/ 416880 h 1455105"/>
              <a:gd name="connsiteX1" fmla="*/ 1000125 w 2676525"/>
              <a:gd name="connsiteY1" fmla="*/ 54930 h 1455105"/>
              <a:gd name="connsiteX2" fmla="*/ 0 w 2676525"/>
              <a:gd name="connsiteY2" fmla="*/ 1455105 h 145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6525" h="1455105">
                <a:moveTo>
                  <a:pt x="2676525" y="416880"/>
                </a:moveTo>
                <a:cubicBezTo>
                  <a:pt x="2061368" y="149386"/>
                  <a:pt x="1446212" y="-118107"/>
                  <a:pt x="1000125" y="54930"/>
                </a:cubicBezTo>
                <a:cubicBezTo>
                  <a:pt x="554038" y="227967"/>
                  <a:pt x="192087" y="1250318"/>
                  <a:pt x="0" y="1455105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1616808" y="1489631"/>
            <a:ext cx="2924175" cy="820001"/>
          </a:xfrm>
          <a:custGeom>
            <a:avLst/>
            <a:gdLst>
              <a:gd name="connsiteX0" fmla="*/ 2924175 w 2924175"/>
              <a:gd name="connsiteY0" fmla="*/ 696176 h 820001"/>
              <a:gd name="connsiteX1" fmla="*/ 1400175 w 2924175"/>
              <a:gd name="connsiteY1" fmla="*/ 851 h 820001"/>
              <a:gd name="connsiteX2" fmla="*/ 0 w 2924175"/>
              <a:gd name="connsiteY2" fmla="*/ 820001 h 8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4175" h="820001">
                <a:moveTo>
                  <a:pt x="2924175" y="696176"/>
                </a:moveTo>
                <a:cubicBezTo>
                  <a:pt x="2405856" y="338195"/>
                  <a:pt x="1887537" y="-19786"/>
                  <a:pt x="1400175" y="851"/>
                </a:cubicBezTo>
                <a:cubicBezTo>
                  <a:pt x="912813" y="21488"/>
                  <a:pt x="233362" y="680301"/>
                  <a:pt x="0" y="820001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2026383" y="1795115"/>
            <a:ext cx="2514600" cy="590717"/>
          </a:xfrm>
          <a:custGeom>
            <a:avLst/>
            <a:gdLst>
              <a:gd name="connsiteX0" fmla="*/ 2514600 w 2514600"/>
              <a:gd name="connsiteY0" fmla="*/ 543092 h 590717"/>
              <a:gd name="connsiteX1" fmla="*/ 1209675 w 2514600"/>
              <a:gd name="connsiteY1" fmla="*/ 167 h 590717"/>
              <a:gd name="connsiteX2" fmla="*/ 0 w 2514600"/>
              <a:gd name="connsiteY2" fmla="*/ 590717 h 59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0" h="590717">
                <a:moveTo>
                  <a:pt x="2514600" y="543092"/>
                </a:moveTo>
                <a:cubicBezTo>
                  <a:pt x="2071687" y="267661"/>
                  <a:pt x="1628775" y="-7770"/>
                  <a:pt x="1209675" y="167"/>
                </a:cubicBezTo>
                <a:cubicBezTo>
                  <a:pt x="790575" y="8104"/>
                  <a:pt x="236537" y="484354"/>
                  <a:pt x="0" y="590717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1731112" y="2111589"/>
            <a:ext cx="2809875" cy="864790"/>
          </a:xfrm>
          <a:custGeom>
            <a:avLst/>
            <a:gdLst>
              <a:gd name="connsiteX0" fmla="*/ 2809875 w 2809875"/>
              <a:gd name="connsiteY0" fmla="*/ 379015 h 864790"/>
              <a:gd name="connsiteX1" fmla="*/ 1457325 w 2809875"/>
              <a:gd name="connsiteY1" fmla="*/ 17065 h 864790"/>
              <a:gd name="connsiteX2" fmla="*/ 0 w 2809875"/>
              <a:gd name="connsiteY2" fmla="*/ 864790 h 86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9875" h="864790">
                <a:moveTo>
                  <a:pt x="2809875" y="379015"/>
                </a:moveTo>
                <a:cubicBezTo>
                  <a:pt x="2367756" y="157559"/>
                  <a:pt x="1925637" y="-63897"/>
                  <a:pt x="1457325" y="17065"/>
                </a:cubicBezTo>
                <a:cubicBezTo>
                  <a:pt x="989013" y="98027"/>
                  <a:pt x="494506" y="481408"/>
                  <a:pt x="0" y="864790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2112116" y="2380212"/>
            <a:ext cx="2428875" cy="653316"/>
          </a:xfrm>
          <a:custGeom>
            <a:avLst/>
            <a:gdLst>
              <a:gd name="connsiteX0" fmla="*/ 2428875 w 2428875"/>
              <a:gd name="connsiteY0" fmla="*/ 262791 h 653316"/>
              <a:gd name="connsiteX1" fmla="*/ 1104900 w 2428875"/>
              <a:gd name="connsiteY1" fmla="*/ 15141 h 653316"/>
              <a:gd name="connsiteX2" fmla="*/ 0 w 2428875"/>
              <a:gd name="connsiteY2" fmla="*/ 653316 h 65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8875" h="653316">
                <a:moveTo>
                  <a:pt x="2428875" y="262791"/>
                </a:moveTo>
                <a:cubicBezTo>
                  <a:pt x="1969293" y="106422"/>
                  <a:pt x="1509712" y="-49946"/>
                  <a:pt x="1104900" y="15141"/>
                </a:cubicBezTo>
                <a:cubicBezTo>
                  <a:pt x="700088" y="80228"/>
                  <a:pt x="350044" y="366772"/>
                  <a:pt x="0" y="653316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2531214" y="2567676"/>
            <a:ext cx="2009775" cy="694452"/>
          </a:xfrm>
          <a:custGeom>
            <a:avLst/>
            <a:gdLst>
              <a:gd name="connsiteX0" fmla="*/ 2009775 w 2009775"/>
              <a:gd name="connsiteY0" fmla="*/ 370602 h 694452"/>
              <a:gd name="connsiteX1" fmla="*/ 466725 w 2009775"/>
              <a:gd name="connsiteY1" fmla="*/ 8652 h 694452"/>
              <a:gd name="connsiteX2" fmla="*/ 0 w 2009775"/>
              <a:gd name="connsiteY2" fmla="*/ 694452 h 69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9775" h="694452">
                <a:moveTo>
                  <a:pt x="2009775" y="370602"/>
                </a:moveTo>
                <a:cubicBezTo>
                  <a:pt x="1405731" y="162639"/>
                  <a:pt x="801688" y="-45323"/>
                  <a:pt x="466725" y="8652"/>
                </a:cubicBezTo>
                <a:cubicBezTo>
                  <a:pt x="131762" y="62627"/>
                  <a:pt x="65881" y="378539"/>
                  <a:pt x="0" y="694452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6" name="Полилиния 75"/>
          <p:cNvSpPr/>
          <p:nvPr/>
        </p:nvSpPr>
        <p:spPr>
          <a:xfrm>
            <a:off x="2836016" y="2731591"/>
            <a:ext cx="1704975" cy="368613"/>
          </a:xfrm>
          <a:custGeom>
            <a:avLst/>
            <a:gdLst>
              <a:gd name="connsiteX0" fmla="*/ 1704975 w 1704975"/>
              <a:gd name="connsiteY0" fmla="*/ 368613 h 368613"/>
              <a:gd name="connsiteX1" fmla="*/ 638175 w 1704975"/>
              <a:gd name="connsiteY1" fmla="*/ 6663 h 368613"/>
              <a:gd name="connsiteX2" fmla="*/ 0 w 1704975"/>
              <a:gd name="connsiteY2" fmla="*/ 168588 h 36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4975" h="368613">
                <a:moveTo>
                  <a:pt x="1704975" y="368613"/>
                </a:moveTo>
                <a:cubicBezTo>
                  <a:pt x="1313656" y="204306"/>
                  <a:pt x="922337" y="40000"/>
                  <a:pt x="638175" y="6663"/>
                </a:cubicBezTo>
                <a:cubicBezTo>
                  <a:pt x="354013" y="-26674"/>
                  <a:pt x="177006" y="70957"/>
                  <a:pt x="0" y="168588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7" name="Полилиния 76"/>
          <p:cNvSpPr/>
          <p:nvPr/>
        </p:nvSpPr>
        <p:spPr>
          <a:xfrm>
            <a:off x="2944325" y="2918393"/>
            <a:ext cx="1596667" cy="877137"/>
          </a:xfrm>
          <a:custGeom>
            <a:avLst/>
            <a:gdLst>
              <a:gd name="connsiteX0" fmla="*/ 1596666 w 1596666"/>
              <a:gd name="connsiteY0" fmla="*/ 477087 h 877137"/>
              <a:gd name="connsiteX1" fmla="*/ 444141 w 1596666"/>
              <a:gd name="connsiteY1" fmla="*/ 10362 h 877137"/>
              <a:gd name="connsiteX2" fmla="*/ 53616 w 1596666"/>
              <a:gd name="connsiteY2" fmla="*/ 877137 h 87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666" h="877137">
                <a:moveTo>
                  <a:pt x="1596666" y="477087"/>
                </a:moveTo>
                <a:cubicBezTo>
                  <a:pt x="1148991" y="210387"/>
                  <a:pt x="701316" y="-56313"/>
                  <a:pt x="444141" y="10362"/>
                </a:cubicBezTo>
                <a:cubicBezTo>
                  <a:pt x="186966" y="77037"/>
                  <a:pt x="-127359" y="842212"/>
                  <a:pt x="53616" y="877137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3340833" y="3181415"/>
            <a:ext cx="1200150" cy="614115"/>
          </a:xfrm>
          <a:custGeom>
            <a:avLst/>
            <a:gdLst>
              <a:gd name="connsiteX0" fmla="*/ 1200150 w 1200150"/>
              <a:gd name="connsiteY0" fmla="*/ 385515 h 614115"/>
              <a:gd name="connsiteX1" fmla="*/ 238125 w 1200150"/>
              <a:gd name="connsiteY1" fmla="*/ 4515 h 614115"/>
              <a:gd name="connsiteX2" fmla="*/ 0 w 1200150"/>
              <a:gd name="connsiteY2" fmla="*/ 614115 h 61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0150" h="614115">
                <a:moveTo>
                  <a:pt x="1200150" y="385515"/>
                </a:moveTo>
                <a:cubicBezTo>
                  <a:pt x="819150" y="175965"/>
                  <a:pt x="438150" y="-33585"/>
                  <a:pt x="238125" y="4515"/>
                </a:cubicBezTo>
                <a:cubicBezTo>
                  <a:pt x="38100" y="42615"/>
                  <a:pt x="38100" y="509340"/>
                  <a:pt x="0" y="614115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2674083" y="3862203"/>
            <a:ext cx="1866900" cy="361950"/>
          </a:xfrm>
          <a:custGeom>
            <a:avLst/>
            <a:gdLst>
              <a:gd name="connsiteX0" fmla="*/ 1866900 w 1866900"/>
              <a:gd name="connsiteY0" fmla="*/ 0 h 361950"/>
              <a:gd name="connsiteX1" fmla="*/ 590550 w 1866900"/>
              <a:gd name="connsiteY1" fmla="*/ 76200 h 361950"/>
              <a:gd name="connsiteX2" fmla="*/ 0 w 1866900"/>
              <a:gd name="connsiteY2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6900" h="361950">
                <a:moveTo>
                  <a:pt x="1866900" y="0"/>
                </a:moveTo>
                <a:cubicBezTo>
                  <a:pt x="1384300" y="7937"/>
                  <a:pt x="901700" y="15875"/>
                  <a:pt x="590550" y="76200"/>
                </a:cubicBezTo>
                <a:cubicBezTo>
                  <a:pt x="279400" y="136525"/>
                  <a:pt x="139700" y="249237"/>
                  <a:pt x="0" y="361950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80" name="Полилиния 79"/>
          <p:cNvSpPr/>
          <p:nvPr/>
        </p:nvSpPr>
        <p:spPr>
          <a:xfrm>
            <a:off x="2388341" y="4024130"/>
            <a:ext cx="2152651" cy="733425"/>
          </a:xfrm>
          <a:custGeom>
            <a:avLst/>
            <a:gdLst>
              <a:gd name="connsiteX0" fmla="*/ 2152650 w 2152650"/>
              <a:gd name="connsiteY0" fmla="*/ 0 h 733425"/>
              <a:gd name="connsiteX1" fmla="*/ 733425 w 2152650"/>
              <a:gd name="connsiteY1" fmla="*/ 219075 h 733425"/>
              <a:gd name="connsiteX2" fmla="*/ 0 w 2152650"/>
              <a:gd name="connsiteY2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2650" h="733425">
                <a:moveTo>
                  <a:pt x="2152650" y="0"/>
                </a:moveTo>
                <a:cubicBezTo>
                  <a:pt x="1622425" y="48418"/>
                  <a:pt x="1092200" y="96837"/>
                  <a:pt x="733425" y="219075"/>
                </a:cubicBezTo>
                <a:cubicBezTo>
                  <a:pt x="374650" y="341313"/>
                  <a:pt x="187325" y="537369"/>
                  <a:pt x="0" y="733425"/>
                </a:cubicBezTo>
              </a:path>
            </a:pathLst>
          </a:custGeom>
          <a:noFill/>
          <a:ln w="12700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 flipV="1">
            <a:off x="4354675" y="4784966"/>
            <a:ext cx="4392488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4276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51515" y="171376"/>
            <a:ext cx="752088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 algn="l">
              <a:defRPr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chemeClr val="bg1"/>
                </a:solidFill>
              </a:rPr>
              <a:t>Модернизация ФОВ по технологии ДИКЛАР (ДО)</a:t>
            </a:r>
            <a:endParaRPr sz="2000" b="1">
              <a:solidFill>
                <a:schemeClr val="bg1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642924"/>
            <a:ext cx="718457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104686" y="257130"/>
            <a:ext cx="8229601" cy="216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713231">
              <a:defRPr sz="935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smtClean="0">
                <a:solidFill>
                  <a:srgbClr val="FFFFFF"/>
                </a:solidFill>
              </a:rPr>
              <a:t>Преимущества </a:t>
            </a:r>
            <a:r>
              <a:rPr lang="ru-RU" sz="2000" b="1" dirty="0" smtClean="0">
                <a:solidFill>
                  <a:srgbClr val="FFFFFF"/>
                </a:solidFill>
              </a:rPr>
              <a:t>технологии ДИКЛАР</a:t>
            </a:r>
            <a:endParaRPr sz="20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8240553"/>
              </p:ext>
            </p:extLst>
          </p:nvPr>
        </p:nvGraphicFramePr>
        <p:xfrm>
          <a:off x="214282" y="785801"/>
          <a:ext cx="8643998" cy="326528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072230"/>
                <a:gridCol w="2571768"/>
              </a:tblGrid>
              <a:tr h="299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Высокая скорость фильтрации,</a:t>
                      </a:r>
                      <a:r>
                        <a:rPr lang="ru-RU" altLang="ru-RU" sz="1400" b="0" kern="1200" baseline="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диапазон нагрузок</a:t>
                      </a:r>
                      <a:endParaRPr lang="ru-RU" altLang="ru-RU" sz="1400" b="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 – 22 м/ч</a:t>
                      </a: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99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Низкий расход воды на собственные нужды</a:t>
                      </a:r>
                      <a:endParaRPr lang="ru-RU" altLang="ru-RU" sz="1400" b="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– </a:t>
                      </a:r>
                      <a:r>
                        <a:rPr lang="en-US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 lang="ru-RU" altLang="ru-RU" sz="2000" b="1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9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Температура обрабатываемой воды</a:t>
                      </a:r>
                      <a:endParaRPr lang="ru-RU" altLang="ru-RU" sz="1400" b="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Symbol"/>
                        </a:rPr>
                        <a:t>4 – 50 С</a:t>
                      </a:r>
                      <a:endParaRPr lang="ru-RU" altLang="ru-RU" sz="2000" b="1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69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Перепад давления</a:t>
                      </a:r>
                      <a:endParaRPr lang="ru-RU" altLang="ru-RU" sz="1400" b="0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 – 1,5 </a:t>
                      </a:r>
                      <a:r>
                        <a:rPr lang="ru-RU" altLang="ru-RU" sz="2000" b="1" dirty="0" smtClean="0">
                          <a:solidFill>
                            <a:srgbClr val="17375E"/>
                          </a:solidFill>
                          <a:latin typeface="Arial" pitchFamily="34" charset="0"/>
                          <a:ea typeface="ＭＳ 明朝"/>
                          <a:cs typeface="Arial" pitchFamily="34" charset="0"/>
                        </a:rPr>
                        <a:t>кгс/см²</a:t>
                      </a:r>
                      <a:endParaRPr lang="ru-RU" altLang="ru-RU" sz="2000" b="1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69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1400" b="0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Длительный срок службы  оборудования,  </a:t>
                      </a:r>
                      <a:endParaRPr lang="ru-RU" altLang="ru-RU" sz="1400" b="0" kern="1200" dirty="0" smtClean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1400" b="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нет </a:t>
                      </a:r>
                      <a:r>
                        <a:rPr lang="ru-RU" altLang="ru-RU" sz="1400" b="0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дополнительных </a:t>
                      </a:r>
                      <a:r>
                        <a:rPr lang="ru-RU" altLang="ru-RU" sz="1400" b="0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затрат</a:t>
                      </a:r>
                      <a:r>
                        <a:rPr lang="ru-RU" altLang="ru-RU" sz="1400" b="0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2000" b="1" kern="1200" baseline="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более </a:t>
                      </a:r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 </a:t>
                      </a:r>
                      <a:r>
                        <a:rPr lang="ru-RU" altLang="ru-RU" sz="2000" b="1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лет</a:t>
                      </a: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8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1400" b="0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Длительный срок службы расходных материалов </a:t>
                      </a: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 </a:t>
                      </a:r>
                      <a:r>
                        <a:rPr lang="ru-RU" altLang="ru-RU" sz="2000" b="1" kern="1200" dirty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лет</a:t>
                      </a: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noProof="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Высокое качество очищенной воды</a:t>
                      </a: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altLang="ru-RU" sz="2000" b="1" kern="1200" dirty="0" smtClean="0">
                          <a:solidFill>
                            <a:srgbClr val="1737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да </a:t>
                      </a:r>
                      <a:endParaRPr lang="ru-RU" altLang="ru-RU" sz="2000" b="1" kern="1200" dirty="0">
                        <a:solidFill>
                          <a:srgbClr val="17375E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7945" marR="67945" marT="67945" marB="6794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14824"/>
            <a:ext cx="1795467" cy="55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1988"/>
            <a:ext cx="8268548" cy="216024"/>
          </a:xfrm>
        </p:spPr>
        <p:txBody>
          <a:bodyPr/>
          <a:lstStyle/>
          <a:p>
            <a:r>
              <a:rPr lang="ru-RU" altLang="ru-RU" dirty="0" smtClean="0"/>
              <a:t>Рекомендации партнеров </a:t>
            </a:r>
            <a:endParaRPr lang="ru-RU" alt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00034" y="642924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«… все обязательства, взятые на себя подрядной организацией, выполняются качественно и в полном объеме»</a:t>
            </a:r>
          </a:p>
          <a:p>
            <a:pPr algn="r"/>
            <a:r>
              <a:rPr lang="ru-RU" sz="1200" b="1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                                                                   Главный инженер ПАО «</a:t>
            </a:r>
            <a:r>
              <a:rPr lang="ru-RU" sz="1200" b="1" i="1" dirty="0" err="1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Мосэнерго</a:t>
            </a:r>
            <a:r>
              <a:rPr lang="ru-RU" sz="1200" b="1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» С.С. Серебрянский</a:t>
            </a:r>
            <a:endParaRPr lang="ru-RU" sz="1200" b="1" i="1" dirty="0">
              <a:solidFill>
                <a:srgbClr val="3F6797"/>
              </a:solidFill>
              <a:latin typeface="Arial" pitchFamily="34" charset="0"/>
              <a:ea typeface="ＭＳ 明朝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0035" y="1285866"/>
            <a:ext cx="8429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«…Мы надеемся на дальнейшее сотрудничество и рекомендуем компанию «Объединенные Водные Технологии», как надежного партнера, а так же рекомендуем инновационную технологию «ДИКЛАР» к внедрению на подобных объектах, как наиболее эффективную в своем сегменте…»</a:t>
            </a:r>
          </a:p>
          <a:p>
            <a:pPr algn="r"/>
            <a:r>
              <a:rPr lang="ru-RU" sz="1200" b="1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                                                                    Директор по ОП ОАО «РУСАЛ Новокузнецк» Ю.В. </a:t>
            </a:r>
            <a:r>
              <a:rPr lang="ru-RU" sz="1200" b="1" i="1" dirty="0" err="1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Караев</a:t>
            </a:r>
            <a:r>
              <a:rPr lang="ru-RU" sz="1200" b="1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2143122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«…Очистка речной воды (р. Обь) по технологии динамического осветления ДИКЛАР  обеспечила высокое качество осветленной воды, которое превосходит качество городской водопроводной воды…»</a:t>
            </a:r>
          </a:p>
          <a:p>
            <a:pPr algn="r"/>
            <a:r>
              <a:rPr lang="ru-RU" sz="1200" b="1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Главный специалист по водоподготовке ОАО "</a:t>
            </a:r>
            <a:r>
              <a:rPr lang="ru-RU" sz="1200" b="1" i="1" dirty="0" err="1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Барнаульская</a:t>
            </a:r>
            <a:r>
              <a:rPr lang="ru-RU" sz="1200" b="1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 ТЭЦ-3"  В.В. </a:t>
            </a:r>
            <a:r>
              <a:rPr lang="ru-RU" sz="1200" b="1" i="1" dirty="0" err="1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Ласкин</a:t>
            </a:r>
            <a:endParaRPr lang="ru-RU" sz="1200" b="1" i="1" dirty="0">
              <a:solidFill>
                <a:srgbClr val="3F6797"/>
              </a:solidFill>
              <a:latin typeface="Arial" pitchFamily="34" charset="0"/>
              <a:ea typeface="ＭＳ 明朝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714758"/>
            <a:ext cx="1155997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2418" y="3714758"/>
            <a:ext cx="146958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571882"/>
            <a:ext cx="1143008" cy="64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 descr="C:\Users\Uliya\Desktop\17133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429006"/>
            <a:ext cx="1000917" cy="704871"/>
          </a:xfrm>
          <a:prstGeom prst="rect">
            <a:avLst/>
          </a:prstGeom>
          <a:noFill/>
        </p:spPr>
      </p:pic>
      <p:pic>
        <p:nvPicPr>
          <p:cNvPr id="17413" name="Picture 5" descr="C:\Users\Uliya\Desktop\e75271401d260099ce788ee229ba578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3500444"/>
            <a:ext cx="1500198" cy="813156"/>
          </a:xfrm>
          <a:prstGeom prst="rect">
            <a:avLst/>
          </a:prstGeom>
          <a:noFill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0958" y="3643320"/>
            <a:ext cx="67372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00298" y="4357700"/>
            <a:ext cx="1857388" cy="55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4286262"/>
            <a:ext cx="1269304" cy="6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29323" y="4313870"/>
            <a:ext cx="1500198" cy="62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500034" y="2786064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«…При реализации проекта был учтен передовой зарубежный и отечественный опыт по созданию современной модульной водоподготовительной установки, промышленно-дождевые стоки направлены в водооборотную систему </a:t>
            </a:r>
            <a:r>
              <a:rPr lang="ru-RU" sz="1200" i="1" dirty="0" err="1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техводоснабжения</a:t>
            </a:r>
            <a:r>
              <a:rPr lang="ru-RU" sz="1200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 Нижнекамской ТЭЦ…»</a:t>
            </a:r>
          </a:p>
          <a:p>
            <a:pPr algn="r"/>
            <a:r>
              <a:rPr lang="ru-RU" sz="1200" b="1" i="1" dirty="0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Начальник Управления по реализации проектов строительства Нижнекамской ТЭЦ Н.П. </a:t>
            </a:r>
            <a:r>
              <a:rPr lang="ru-RU" sz="1200" b="1" i="1" dirty="0" err="1" smtClean="0">
                <a:solidFill>
                  <a:srgbClr val="3F6797"/>
                </a:solidFill>
                <a:latin typeface="Arial" pitchFamily="34" charset="0"/>
                <a:ea typeface="ＭＳ 明朝"/>
                <a:cs typeface="Arial" pitchFamily="34" charset="0"/>
              </a:rPr>
              <a:t>Заикин</a:t>
            </a:r>
            <a:endParaRPr lang="ru-RU" sz="1200" b="1" i="1" dirty="0" smtClean="0">
              <a:solidFill>
                <a:srgbClr val="3F6797"/>
              </a:solidFill>
              <a:latin typeface="Arial" pitchFamily="34" charset="0"/>
              <a:ea typeface="ＭＳ 明朝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4276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67494"/>
            <a:ext cx="8339986" cy="216024"/>
          </a:xfrm>
        </p:spPr>
        <p:txBody>
          <a:bodyPr/>
          <a:lstStyle/>
          <a:p>
            <a:r>
              <a:rPr lang="ru-RU" altLang="ru-RU" dirty="0" smtClean="0"/>
              <a:t>ОВТ в СМИ</a:t>
            </a:r>
            <a:endParaRPr lang="ru-RU" altLang="ru-RU" dirty="0"/>
          </a:p>
        </p:txBody>
      </p:sp>
      <p:pic>
        <p:nvPicPr>
          <p:cNvPr id="19458" name="Picture 2" descr="C:\Users\Uliya\Desktop\articles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62"/>
            <a:ext cx="571504" cy="7705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42976" y="714362"/>
            <a:ext cx="32861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Журнал, Водоочистка. Водоподготовка. Водоснабжение.</a:t>
            </a:r>
          </a:p>
          <a:p>
            <a:pPr lvl="0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Современные  решения в системах  промышленной водоочистки. №1,2011г. , с 24-30</a:t>
            </a:r>
          </a:p>
          <a:p>
            <a:pPr lvl="0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Водоподготовка: финансовый кризис продолжение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пора внедрять российские инновации. №2, 2012 г. , с. 8-12</a:t>
            </a:r>
            <a:endParaRPr lang="en-US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endParaRPr lang="en-US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Журнал, Водоснабжение и санитарная техника.</a:t>
            </a:r>
            <a:endParaRPr lang="en-US" sz="1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Опыт внедрения динамических осветлителей  при очистке природных и сточных вод. 2013 г. № -12 , с. 46-53</a:t>
            </a:r>
            <a:endParaRPr lang="en-US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Журнал, Наилучшие доступные технологии.</a:t>
            </a:r>
          </a:p>
          <a:p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ДИКЛАР- инновационная технология 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XXI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века для очистки природных и сточных вод.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№ 6,2014 г. , с. 50-60</a:t>
            </a:r>
          </a:p>
          <a:p>
            <a:pPr>
              <a:buFont typeface="Arial" pitchFamily="34" charset="0"/>
              <a:buChar char="•"/>
            </a:pP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Журнал, Энергоснабжение и водоподготовка</a:t>
            </a: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-457200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Новый взгляд на устаревшее оборудование </a:t>
            </a:r>
            <a:r>
              <a:rPr lang="ru-RU" sz="10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предочистка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ХВО. №5(49), 2007 г. , с. 16-17.</a:t>
            </a:r>
          </a:p>
          <a:p>
            <a:pPr lvl="0" indent="-457200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Существующие положение  и возможности реконструкции ХВО  в условиях финансового кризиса. №1(63), 2010г.,с. 12-16</a:t>
            </a:r>
          </a:p>
          <a:p>
            <a:pPr lvl="0"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32"/>
            <a:ext cx="619129" cy="81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C:\Users\Uliya\Desktop\face_1_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14626"/>
            <a:ext cx="642942" cy="884098"/>
          </a:xfrm>
          <a:prstGeom prst="rect">
            <a:avLst/>
          </a:prstGeom>
          <a:noFill/>
        </p:spPr>
      </p:pic>
      <p:pic>
        <p:nvPicPr>
          <p:cNvPr id="19461" name="Picture 5" descr="C:\Users\Uliya\Desktop\energosber_i_vodopod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786196"/>
            <a:ext cx="645020" cy="928694"/>
          </a:xfrm>
          <a:prstGeom prst="rect">
            <a:avLst/>
          </a:prstGeom>
          <a:noFill/>
        </p:spPr>
      </p:pic>
      <p:pic>
        <p:nvPicPr>
          <p:cNvPr id="19462" name="Picture 6" descr="C:\Users\Uliya\Desktop\Oblojka_07_2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642925"/>
            <a:ext cx="714380" cy="9751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5008" y="642924"/>
            <a:ext cx="32147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Журнал, Промышленность. Энергетика. ЖКХ.</a:t>
            </a:r>
          </a:p>
          <a:p>
            <a:pPr indent="-457200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На смену зарубежным аналогам. Динамический осветлитель - ДИКЛАР.  Апрель 2015 г. , с. 44-46.</a:t>
            </a:r>
          </a:p>
          <a:p>
            <a:pPr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-457200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Журнал, Экономика и ТЭК России.</a:t>
            </a:r>
          </a:p>
          <a:p>
            <a:pPr lvl="0" indent="-457200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Технология «ДИКЛАР»  на смену зарубежным аналогам. № 28, 2015 г. , с. 44-45</a:t>
            </a:r>
          </a:p>
          <a:p>
            <a:pPr lvl="0"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457200"/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Учебно-методические материалы по программ повышения квалификации.  Центр подготовки и переподготовки  специалистов «Экология энергетики» при Национальном исследовательском университете  «МЭИ»  (НИУ «МЭИ»)</a:t>
            </a:r>
          </a:p>
          <a:p>
            <a:pPr indent="-457200"/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Внедрение новых технологических процессов в области водоснабжения., М.2013.</a:t>
            </a:r>
          </a:p>
          <a:p>
            <a:pPr lvl="0"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-457200"/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Uliya\Desktop\000335142_1-b23a2ef8df225ed1f3858a36c6f9a6a2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1928808"/>
            <a:ext cx="714379" cy="985981"/>
          </a:xfrm>
          <a:prstGeom prst="rect">
            <a:avLst/>
          </a:prstGeom>
          <a:noFill/>
        </p:spPr>
      </p:pic>
      <p:pic>
        <p:nvPicPr>
          <p:cNvPr id="17411" name="Picture 3" descr="C:\Users\Uliya\Desktop\5501732faf09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3071816"/>
            <a:ext cx="714380" cy="71438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7494"/>
            <a:ext cx="8697144" cy="2160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67979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8697144" cy="216024"/>
          </a:xfrm>
        </p:spPr>
        <p:txBody>
          <a:bodyPr/>
          <a:lstStyle/>
          <a:p>
            <a:r>
              <a:rPr lang="ru-RU" dirty="0" smtClean="0"/>
              <a:t>Схема реализации проекта</a:t>
            </a:r>
            <a:endParaRPr lang="ru-RU" dirty="0"/>
          </a:p>
        </p:txBody>
      </p:sp>
      <p:sp>
        <p:nvSpPr>
          <p:cNvPr id="5" name="Shape 221"/>
          <p:cNvSpPr/>
          <p:nvPr/>
        </p:nvSpPr>
        <p:spPr>
          <a:xfrm>
            <a:off x="6596283" y="848415"/>
            <a:ext cx="1836243" cy="89448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роведение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пилотных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испытаний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Shape 222"/>
          <p:cNvSpPr/>
          <p:nvPr/>
        </p:nvSpPr>
        <p:spPr>
          <a:xfrm>
            <a:off x="6592415" y="2234144"/>
            <a:ext cx="1835948" cy="89395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азработка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проектно-сметной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документации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Shape 223"/>
          <p:cNvSpPr/>
          <p:nvPr/>
        </p:nvSpPr>
        <p:spPr>
          <a:xfrm>
            <a:off x="6572891" y="3621485"/>
            <a:ext cx="1836323" cy="89448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зготовление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комплектация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МТР </a:t>
            </a:r>
          </a:p>
        </p:txBody>
      </p:sp>
      <p:sp>
        <p:nvSpPr>
          <p:cNvPr id="8" name="Shape 224"/>
          <p:cNvSpPr/>
          <p:nvPr/>
        </p:nvSpPr>
        <p:spPr>
          <a:xfrm>
            <a:off x="3706224" y="3621482"/>
            <a:ext cx="1731554" cy="894483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ыполнение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строительно-монтажных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работ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9" name="Shape 225"/>
          <p:cNvSpPr/>
          <p:nvPr/>
        </p:nvSpPr>
        <p:spPr>
          <a:xfrm>
            <a:off x="683569" y="3621482"/>
            <a:ext cx="1887549" cy="89448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ыполнение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пуско-наладочных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работ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0" name="Shape 226"/>
          <p:cNvSpPr/>
          <p:nvPr/>
        </p:nvSpPr>
        <p:spPr>
          <a:xfrm>
            <a:off x="683569" y="2229526"/>
            <a:ext cx="1887549" cy="89448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ервисное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обслуживание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Shape 227"/>
          <p:cNvSpPr/>
          <p:nvPr/>
        </p:nvSpPr>
        <p:spPr>
          <a:xfrm>
            <a:off x="3653880" y="848415"/>
            <a:ext cx="1836242" cy="89448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азработка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технологического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решения</a:t>
            </a:r>
            <a:r>
              <a:rPr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2571118" y="1151638"/>
            <a:ext cx="1082762" cy="288032"/>
          </a:xfrm>
          <a:prstGeom prst="homePlate">
            <a:avLst/>
          </a:prstGeom>
          <a:solidFill>
            <a:srgbClr val="9B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ятиугольник 20"/>
          <p:cNvSpPr/>
          <p:nvPr/>
        </p:nvSpPr>
        <p:spPr>
          <a:xfrm>
            <a:off x="5490130" y="1160023"/>
            <a:ext cx="1116085" cy="288032"/>
          </a:xfrm>
          <a:prstGeom prst="homePlate">
            <a:avLst/>
          </a:prstGeom>
          <a:solidFill>
            <a:srgbClr val="9B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иугольник 21"/>
          <p:cNvSpPr/>
          <p:nvPr/>
        </p:nvSpPr>
        <p:spPr>
          <a:xfrm rot="5400000">
            <a:off x="7281109" y="1844504"/>
            <a:ext cx="491247" cy="288032"/>
          </a:xfrm>
          <a:prstGeom prst="homePlate">
            <a:avLst/>
          </a:prstGeom>
          <a:solidFill>
            <a:srgbClr val="9B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ятиугольник 22"/>
          <p:cNvSpPr/>
          <p:nvPr/>
        </p:nvSpPr>
        <p:spPr>
          <a:xfrm rot="16200000">
            <a:off x="1381720" y="3231842"/>
            <a:ext cx="491247" cy="288032"/>
          </a:xfrm>
          <a:prstGeom prst="homePlate">
            <a:avLst/>
          </a:prstGeom>
          <a:solidFill>
            <a:srgbClr val="9B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5437785" y="3924706"/>
            <a:ext cx="1135105" cy="288032"/>
          </a:xfrm>
          <a:prstGeom prst="homePlate">
            <a:avLst/>
          </a:prstGeom>
          <a:solidFill>
            <a:srgbClr val="9B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иугольник 24"/>
          <p:cNvSpPr/>
          <p:nvPr/>
        </p:nvSpPr>
        <p:spPr>
          <a:xfrm rot="10800000">
            <a:off x="2571127" y="3933088"/>
            <a:ext cx="1135105" cy="288032"/>
          </a:xfrm>
          <a:prstGeom prst="homePlate">
            <a:avLst/>
          </a:prstGeom>
          <a:solidFill>
            <a:srgbClr val="9B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иугольник 25"/>
          <p:cNvSpPr/>
          <p:nvPr/>
        </p:nvSpPr>
        <p:spPr>
          <a:xfrm rot="5400000">
            <a:off x="7268774" y="3231840"/>
            <a:ext cx="491244" cy="288032"/>
          </a:xfrm>
          <a:prstGeom prst="homePlate">
            <a:avLst/>
          </a:prstGeom>
          <a:solidFill>
            <a:srgbClr val="9BD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hape 220"/>
          <p:cNvSpPr/>
          <p:nvPr/>
        </p:nvSpPr>
        <p:spPr>
          <a:xfrm>
            <a:off x="683569" y="848415"/>
            <a:ext cx="1887549" cy="89448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бор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исходных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4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данных</a:t>
            </a:r>
            <a:r>
              <a:rPr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226"/>
          <p:cNvSpPr/>
          <p:nvPr/>
        </p:nvSpPr>
        <p:spPr>
          <a:xfrm>
            <a:off x="2851152" y="1860636"/>
            <a:ext cx="3441698" cy="1640974"/>
          </a:xfrm>
          <a:prstGeom prst="rect">
            <a:avLst/>
          </a:prstGeom>
          <a:solidFill>
            <a:srgbClr val="186D9C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16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lang="ru-RU" sz="20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Под ключ </a:t>
            </a:r>
          </a:p>
          <a:p>
            <a:pPr lvl="0">
              <a:defRPr sz="1800" b="0">
                <a:solidFill>
                  <a:srgbClr val="000000"/>
                </a:solidFill>
              </a:defRPr>
            </a:pPr>
            <a:endParaRPr lang="ru-RU" sz="24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endParaRPr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3" descr="C:\YandexDisk\w-oth\Himvoda_new\PRESENTATION\ke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3338" y="2500728"/>
            <a:ext cx="613898" cy="6138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26413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7494"/>
            <a:ext cx="8268548" cy="216024"/>
          </a:xfrm>
        </p:spPr>
        <p:txBody>
          <a:bodyPr/>
          <a:lstStyle/>
          <a:p>
            <a:r>
              <a:rPr lang="ru-RU" dirty="0" smtClean="0"/>
              <a:t>Разработки компании</a:t>
            </a:r>
            <a:endParaRPr lang="ru-RU" dirty="0"/>
          </a:p>
        </p:txBody>
      </p:sp>
      <p:sp>
        <p:nvSpPr>
          <p:cNvPr id="31" name="Shape 246"/>
          <p:cNvSpPr/>
          <p:nvPr/>
        </p:nvSpPr>
        <p:spPr>
          <a:xfrm>
            <a:off x="500034" y="1635646"/>
            <a:ext cx="3714776" cy="2079112"/>
          </a:xfrm>
          <a:prstGeom prst="rect">
            <a:avLst/>
          </a:prstGeom>
          <a:solidFill>
            <a:srgbClr val="186D9C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24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Shape 246"/>
          <p:cNvSpPr/>
          <p:nvPr/>
        </p:nvSpPr>
        <p:spPr>
          <a:xfrm>
            <a:off x="4429124" y="1635676"/>
            <a:ext cx="4500594" cy="2079081"/>
          </a:xfrm>
          <a:prstGeom prst="rect">
            <a:avLst/>
          </a:prstGeom>
          <a:solidFill>
            <a:srgbClr val="186D9C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24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2000" b="1" dirty="0">
              <a:solidFill>
                <a:srgbClr val="FFFFFF"/>
              </a:solidFill>
            </a:endParaRPr>
          </a:p>
        </p:txBody>
      </p:sp>
      <p:sp>
        <p:nvSpPr>
          <p:cNvPr id="46" name="Shape 246"/>
          <p:cNvSpPr/>
          <p:nvPr/>
        </p:nvSpPr>
        <p:spPr>
          <a:xfrm>
            <a:off x="500034" y="4452166"/>
            <a:ext cx="8429684" cy="477038"/>
          </a:xfrm>
          <a:prstGeom prst="rect">
            <a:avLst/>
          </a:prstGeom>
          <a:solidFill>
            <a:srgbClr val="186D9C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914400">
              <a:defRPr sz="24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</a:rPr>
              <a:t>С применением установки обратного осмоса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52" name="Прямоугольник с одним вырезанным углом 51"/>
          <p:cNvSpPr/>
          <p:nvPr/>
        </p:nvSpPr>
        <p:spPr>
          <a:xfrm>
            <a:off x="500034" y="837610"/>
            <a:ext cx="3714776" cy="798036"/>
          </a:xfrm>
          <a:prstGeom prst="snip1Rect">
            <a:avLst/>
          </a:prstGeom>
          <a:solidFill>
            <a:srgbClr val="58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Предварительная очистка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Технология ДИКЛАР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с одним вырезанным углом 52"/>
          <p:cNvSpPr/>
          <p:nvPr/>
        </p:nvSpPr>
        <p:spPr>
          <a:xfrm>
            <a:off x="4430348" y="837610"/>
            <a:ext cx="4499285" cy="798036"/>
          </a:xfrm>
          <a:prstGeom prst="snip1Rect">
            <a:avLst/>
          </a:prstGeom>
          <a:solidFill>
            <a:srgbClr val="58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Противоточная технология ионного обмена</a:t>
            </a:r>
          </a:p>
        </p:txBody>
      </p:sp>
      <p:sp>
        <p:nvSpPr>
          <p:cNvPr id="55" name="Прямоугольник с одним вырезанным углом 54"/>
          <p:cNvSpPr/>
          <p:nvPr/>
        </p:nvSpPr>
        <p:spPr>
          <a:xfrm>
            <a:off x="500033" y="3925683"/>
            <a:ext cx="8429685" cy="526484"/>
          </a:xfrm>
          <a:prstGeom prst="snip1Rect">
            <a:avLst/>
          </a:prstGeom>
          <a:solidFill>
            <a:srgbClr val="58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Комбинированные схемы</a:t>
            </a:r>
            <a:endParaRPr lang="ru-RU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14" descr="C:\Users\118\Desktop\Презентация\Патенты\Патент 65783 Верхнее распределительное устройство ионитного фильтра\Патент 65783 Верхнее распределительное устройство ионитного фильт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000378"/>
            <a:ext cx="428628" cy="5969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118\Desktop\Презентация\Патенты\Патент 64929 Фильтр напорный осветлительный\Патент 64929 Фильтр напорный осветлительн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14494"/>
            <a:ext cx="428628" cy="572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118\Desktop\Презентация\Патенты\Патент 2527216 Двухступенчатый напорный фильтр\Патент 2527216 Двухступенчатый напорный фильт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2357436"/>
            <a:ext cx="428627" cy="6079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14414" y="2428874"/>
            <a:ext cx="23407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полезную модель 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Фильтр напорный </a:t>
            </a:r>
            <a:r>
              <a:rPr lang="ru-RU" altLang="ru-RU" sz="1100" b="1" dirty="0" err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осветлительный</a:t>
            </a:r>
            <a:endParaRPr lang="ru-RU" altLang="ru-RU" sz="1100" b="1" dirty="0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4414" y="1714494"/>
            <a:ext cx="21291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полезную модель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Установка для очистки воды 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фильтрованием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4414" y="3000378"/>
            <a:ext cx="23968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изобретение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Двухступенчатый напорный фильтр</a:t>
            </a:r>
          </a:p>
        </p:txBody>
      </p:sp>
      <p:pic>
        <p:nvPicPr>
          <p:cNvPr id="35" name="Picture 17" descr="C:\Users\118\Desktop\Презентация\Патенты\Патент 2121873 Способ очистки воды путём ионного обмена\Патент 2121873 Способ очистки воды путём ионного обме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0378"/>
            <a:ext cx="428628" cy="584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C:\Users\118\Desktop\Презентация\Патенты\Патент 2121873 Способ очистки воды путём ионного обмена\Патент 2121873 Способ очистки воды путём ионного обме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7436"/>
            <a:ext cx="428628" cy="584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7" descr="C:\Users\118\Desktop\Презентация\Патенты\Патент 2121873 Способ очистки воды путём ионного обмена\Патент 2121873 Способ очистки воды путём ионного обме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494"/>
            <a:ext cx="428628" cy="584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7" descr="C:\Users\118\Desktop\Презентация\Патенты\Патент 2121873 Способ очистки воды путём ионного обмена\Патент 2121873 Способ очистки воды путём ионного обме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2643188"/>
            <a:ext cx="428628" cy="584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7" descr="C:\Users\118\Desktop\Презентация\Патенты\Патент 2121873 Способ очистки воды путём ионного обмена\Патент 2121873 Способ очистки воды путём ионного обме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1785932"/>
            <a:ext cx="428628" cy="5845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5072066" y="1643056"/>
            <a:ext cx="1571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полезную модель 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ВРУ </a:t>
            </a:r>
            <a:r>
              <a:rPr lang="ru-RU" altLang="ru-RU" sz="1100" b="1" dirty="0" err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ионитного</a:t>
            </a:r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фильтра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2066" y="2328776"/>
            <a:ext cx="14287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полезную модель Напорный фильтр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72066" y="2925550"/>
            <a:ext cx="207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изобретение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Способ ионообменной очистки воды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15206" y="1714494"/>
            <a:ext cx="192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изобретение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Способ очистки воды от нерастворенных и растворенных примесей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15206" y="2571750"/>
            <a:ext cx="1785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Патент РФ на изобретение</a:t>
            </a:r>
          </a:p>
          <a:p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Способ очистки воды </a:t>
            </a:r>
            <a:r>
              <a:rPr lang="ru-RU" altLang="ru-RU" sz="1100" b="1" dirty="0" err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слабодиссоциируемыми</a:t>
            </a:r>
            <a:r>
              <a:rPr lang="ru-RU" altLang="ru-RU" sz="11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полидисперсными ионитами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17896460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0" name="Text Box 114"/>
          <p:cNvSpPr txBox="1">
            <a:spLocks noChangeArrowheads="1"/>
          </p:cNvSpPr>
          <p:nvPr/>
        </p:nvSpPr>
        <p:spPr bwMode="auto">
          <a:xfrm>
            <a:off x="550069" y="2731081"/>
            <a:ext cx="7358063" cy="3407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Для технического водоснабжения</a:t>
            </a:r>
          </a:p>
        </p:txBody>
      </p:sp>
      <p:sp>
        <p:nvSpPr>
          <p:cNvPr id="9331" name="Text Box 115"/>
          <p:cNvSpPr txBox="1">
            <a:spLocks noChangeArrowheads="1"/>
          </p:cNvSpPr>
          <p:nvPr/>
        </p:nvSpPr>
        <p:spPr bwMode="auto">
          <a:xfrm>
            <a:off x="478416" y="601266"/>
            <a:ext cx="7358063" cy="3407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S Gothic" pitchFamily="49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ru-RU" alt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Приготовление питьевой воды</a:t>
            </a:r>
          </a:p>
        </p:txBody>
      </p:sp>
      <p:sp>
        <p:nvSpPr>
          <p:cNvPr id="12420" name="TextBox 179"/>
          <p:cNvSpPr txBox="1">
            <a:spLocks noChangeArrowheads="1"/>
          </p:cNvSpPr>
          <p:nvPr/>
        </p:nvSpPr>
        <p:spPr bwMode="auto">
          <a:xfrm>
            <a:off x="61913" y="162974"/>
            <a:ext cx="911225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defPPr>
              <a:defRPr lang="en-GB"/>
            </a:defPPr>
            <a:lvl1pPr algn="ct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lvl9pPr>
          </a:lstStyle>
          <a:p>
            <a:pPr algn="l"/>
            <a:r>
              <a:rPr lang="ru-RU" altLang="ru-RU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Традиционные схемы водоподготовительных установок</a:t>
            </a:r>
            <a:endParaRPr lang="ru-RU" altLang="ru-RU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404945"/>
            <a:ext cx="8072494" cy="138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65" y="852487"/>
            <a:ext cx="78390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0" y="169195"/>
            <a:ext cx="903605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 hangingPunct="1">
              <a:buFont typeface="Calibri" pitchFamily="34" charset="0"/>
              <a:buNone/>
              <a:defRPr/>
            </a:pPr>
            <a:r>
              <a:rPr lang="ru-RU" alt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Установка предварительной очистки воды. Осветлители ЦНИИ, ВТИ</a:t>
            </a:r>
          </a:p>
        </p:txBody>
      </p:sp>
      <p:pic>
        <p:nvPicPr>
          <p:cNvPr id="13320" name="Picture 126" descr="цни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1" y="567928"/>
            <a:ext cx="2697163" cy="31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7" descr="вти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67929"/>
            <a:ext cx="5329238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128"/>
          <p:cNvSpPr txBox="1">
            <a:spLocks noChangeArrowheads="1"/>
          </p:cNvSpPr>
          <p:nvPr/>
        </p:nvSpPr>
        <p:spPr bwMode="auto">
          <a:xfrm>
            <a:off x="107950" y="3943351"/>
            <a:ext cx="8928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1 – подвод сырой воды; 2,3 – воздухоотделители для воды; 4 – ввод известкового молока; 5 – ввод коагулянта; 6 – дырчатые смесительные перегородки; 7 – верхняя дроссельная решетка; 8 – сборный желоб; 9 –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щламосборные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трубы с окнами; 10 – сопла на вводе воды; 11 –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шламоуплотнитель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; 12 – дроссельная решетка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шламоуплотнителя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; 13 – сборный коллектор; 14 – регулирующая задвижка на отводе осветленной воды из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шламоуплотнителя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; 15 – подвод воды для промывки верхней дроссельной решетки; 16 – приемный карман; 17 – отвод осветленной воды; 18 – переливная труба; 19 – грязевик тяжелого шлама; 20 – подача воды для промывки коллектора 13; 21 и 22 – задвижки на линиях периодической продувки грязевика и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шламоуплотнителя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; 23 – непрерывная продувка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шламоуплотнителя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; 24-29 –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пробоотборные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трубки; 30 – воронка для сливаемых проб; 31 – ввод </a:t>
            </a:r>
            <a:r>
              <a:rPr lang="ru-RU" altLang="ru-RU" sz="10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флокулянта</a:t>
            </a:r>
            <a:r>
              <a:rPr lang="ru-RU" altLang="ru-RU" sz="1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; 32 – вертикальные успокаивающие перегородки.</a:t>
            </a:r>
          </a:p>
        </p:txBody>
      </p:sp>
      <p:sp>
        <p:nvSpPr>
          <p:cNvPr id="13323" name="Line 130"/>
          <p:cNvSpPr>
            <a:spLocks noChangeShapeType="1"/>
          </p:cNvSpPr>
          <p:nvPr/>
        </p:nvSpPr>
        <p:spPr bwMode="auto">
          <a:xfrm>
            <a:off x="323850" y="3825794"/>
            <a:ext cx="8496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4" name="Line 131"/>
          <p:cNvSpPr>
            <a:spLocks noChangeShapeType="1"/>
          </p:cNvSpPr>
          <p:nvPr/>
        </p:nvSpPr>
        <p:spPr bwMode="auto">
          <a:xfrm>
            <a:off x="3351213" y="3701654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5" name="Line 132"/>
          <p:cNvSpPr>
            <a:spLocks noChangeShapeType="1"/>
          </p:cNvSpPr>
          <p:nvPr/>
        </p:nvSpPr>
        <p:spPr bwMode="auto">
          <a:xfrm>
            <a:off x="334963" y="3718323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6" name="Line 133"/>
          <p:cNvSpPr>
            <a:spLocks noChangeShapeType="1"/>
          </p:cNvSpPr>
          <p:nvPr/>
        </p:nvSpPr>
        <p:spPr bwMode="auto">
          <a:xfrm>
            <a:off x="8823325" y="3701654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7" name="Text Box 134"/>
          <p:cNvSpPr txBox="1">
            <a:spLocks noChangeArrowheads="1"/>
          </p:cNvSpPr>
          <p:nvPr/>
        </p:nvSpPr>
        <p:spPr bwMode="auto">
          <a:xfrm>
            <a:off x="1187451" y="3759994"/>
            <a:ext cx="93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000"/>
              <a:t>ЦНИИ МПС</a:t>
            </a:r>
          </a:p>
        </p:txBody>
      </p:sp>
      <p:sp>
        <p:nvSpPr>
          <p:cNvPr id="13328" name="Text Box 135"/>
          <p:cNvSpPr txBox="1">
            <a:spLocks noChangeArrowheads="1"/>
          </p:cNvSpPr>
          <p:nvPr/>
        </p:nvSpPr>
        <p:spPr bwMode="auto">
          <a:xfrm>
            <a:off x="5580064" y="3759994"/>
            <a:ext cx="936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000"/>
              <a:t>СКБ ВТИ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" y="132876"/>
            <a:ext cx="8929718" cy="4022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Calibri" pitchFamily="32" charset="0"/>
              <a:buNone/>
              <a:defRPr/>
            </a:pP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Установка предварительной очистки воды. </a:t>
            </a:r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Ф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ильтры ФОВ</a:t>
            </a:r>
            <a:endParaRPr lang="en-US" altLang="ru-RU" sz="20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344" name="Picture 12" descr="фо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7"/>
              </a:clrFrom>
              <a:clrTo>
                <a:srgbClr val="FFFF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48"/>
          <a:stretch>
            <a:fillRect/>
          </a:stretch>
        </p:blipFill>
        <p:spPr bwMode="auto">
          <a:xfrm>
            <a:off x="1187450" y="1600200"/>
            <a:ext cx="267017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5" descr="2010-02-26_10192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1" y="789385"/>
            <a:ext cx="1439863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6" descr="фов-3к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>
            <a:fillRect/>
          </a:stretch>
        </p:blipFill>
        <p:spPr bwMode="auto">
          <a:xfrm>
            <a:off x="5214941" y="785800"/>
            <a:ext cx="276542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18"/>
          <p:cNvSpPr>
            <a:spLocks noChangeArrowheads="1"/>
          </p:cNvSpPr>
          <p:nvPr/>
        </p:nvSpPr>
        <p:spPr bwMode="auto">
          <a:xfrm>
            <a:off x="2124076" y="2571751"/>
            <a:ext cx="73025" cy="2702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8" name="Line 19"/>
          <p:cNvSpPr>
            <a:spLocks noChangeShapeType="1"/>
          </p:cNvSpPr>
          <p:nvPr/>
        </p:nvSpPr>
        <p:spPr bwMode="auto">
          <a:xfrm flipH="1" flipV="1">
            <a:off x="1258889" y="1815704"/>
            <a:ext cx="865187" cy="80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9" name="Line 20"/>
          <p:cNvSpPr>
            <a:spLocks noChangeShapeType="1"/>
          </p:cNvSpPr>
          <p:nvPr/>
        </p:nvSpPr>
        <p:spPr bwMode="auto">
          <a:xfrm flipH="1" flipV="1">
            <a:off x="1692275" y="1707357"/>
            <a:ext cx="431800" cy="9179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0" name="Text Box 21"/>
          <p:cNvSpPr txBox="1">
            <a:spLocks noChangeArrowheads="1"/>
          </p:cNvSpPr>
          <p:nvPr/>
        </p:nvSpPr>
        <p:spPr bwMode="auto">
          <a:xfrm>
            <a:off x="539751" y="627460"/>
            <a:ext cx="14398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8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Пленочное фильтрование</a:t>
            </a:r>
          </a:p>
        </p:txBody>
      </p:sp>
      <p:sp>
        <p:nvSpPr>
          <p:cNvPr id="14351" name="Line 22"/>
          <p:cNvSpPr>
            <a:spLocks noChangeShapeType="1"/>
          </p:cNvSpPr>
          <p:nvPr/>
        </p:nvSpPr>
        <p:spPr bwMode="auto">
          <a:xfrm flipV="1">
            <a:off x="1476375" y="1113235"/>
            <a:ext cx="64770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2" name="Line 23"/>
          <p:cNvSpPr>
            <a:spLocks noChangeShapeType="1"/>
          </p:cNvSpPr>
          <p:nvPr/>
        </p:nvSpPr>
        <p:spPr bwMode="auto">
          <a:xfrm flipV="1">
            <a:off x="971551" y="1113235"/>
            <a:ext cx="1152525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3" name="Text Box 24"/>
          <p:cNvSpPr txBox="1">
            <a:spLocks noChangeArrowheads="1"/>
          </p:cNvSpPr>
          <p:nvPr/>
        </p:nvSpPr>
        <p:spPr bwMode="auto">
          <a:xfrm>
            <a:off x="1979613" y="951310"/>
            <a:ext cx="5762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8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Каналы</a:t>
            </a:r>
          </a:p>
        </p:txBody>
      </p:sp>
      <p:sp>
        <p:nvSpPr>
          <p:cNvPr id="14354" name="Line 25"/>
          <p:cNvSpPr>
            <a:spLocks noChangeShapeType="1"/>
          </p:cNvSpPr>
          <p:nvPr/>
        </p:nvSpPr>
        <p:spPr bwMode="auto">
          <a:xfrm>
            <a:off x="971550" y="4137422"/>
            <a:ext cx="7200900" cy="0"/>
          </a:xfrm>
          <a:prstGeom prst="line">
            <a:avLst/>
          </a:prstGeom>
          <a:noFill/>
          <a:ln w="9525">
            <a:solidFill>
              <a:srgbClr val="17375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5" name="Line 26"/>
          <p:cNvSpPr>
            <a:spLocks noChangeShapeType="1"/>
          </p:cNvSpPr>
          <p:nvPr/>
        </p:nvSpPr>
        <p:spPr bwMode="auto">
          <a:xfrm>
            <a:off x="4427538" y="4082654"/>
            <a:ext cx="0" cy="107156"/>
          </a:xfrm>
          <a:prstGeom prst="line">
            <a:avLst/>
          </a:prstGeom>
          <a:noFill/>
          <a:ln w="9525">
            <a:solidFill>
              <a:srgbClr val="17375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6" name="Line 27"/>
          <p:cNvSpPr>
            <a:spLocks noChangeShapeType="1"/>
          </p:cNvSpPr>
          <p:nvPr/>
        </p:nvSpPr>
        <p:spPr bwMode="auto">
          <a:xfrm>
            <a:off x="971550" y="4083844"/>
            <a:ext cx="0" cy="107156"/>
          </a:xfrm>
          <a:prstGeom prst="line">
            <a:avLst/>
          </a:prstGeom>
          <a:noFill/>
          <a:ln w="9525">
            <a:solidFill>
              <a:srgbClr val="17375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7" name="Line 28"/>
          <p:cNvSpPr>
            <a:spLocks noChangeShapeType="1"/>
          </p:cNvSpPr>
          <p:nvPr/>
        </p:nvSpPr>
        <p:spPr bwMode="auto">
          <a:xfrm>
            <a:off x="8172450" y="4083844"/>
            <a:ext cx="0" cy="107156"/>
          </a:xfrm>
          <a:prstGeom prst="line">
            <a:avLst/>
          </a:prstGeom>
          <a:noFill/>
          <a:ln w="9525">
            <a:solidFill>
              <a:srgbClr val="17375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8" name="Text Box 29"/>
          <p:cNvSpPr txBox="1">
            <a:spLocks noChangeArrowheads="1"/>
          </p:cNvSpPr>
          <p:nvPr/>
        </p:nvSpPr>
        <p:spPr bwMode="auto">
          <a:xfrm>
            <a:off x="1259681" y="4137422"/>
            <a:ext cx="23756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ФОВ-3,4-0,6</a:t>
            </a:r>
          </a:p>
          <a:p>
            <a:pPr>
              <a:spcBef>
                <a:spcPct val="50000"/>
              </a:spcBef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Производительность – 90м</a:t>
            </a:r>
            <a:r>
              <a:rPr lang="ru-RU" altLang="ru-RU" sz="1200" baseline="30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/ч</a:t>
            </a:r>
          </a:p>
        </p:txBody>
      </p:sp>
      <p:sp>
        <p:nvSpPr>
          <p:cNvPr id="14359" name="Line 31"/>
          <p:cNvSpPr>
            <a:spLocks noChangeShapeType="1"/>
          </p:cNvSpPr>
          <p:nvPr/>
        </p:nvSpPr>
        <p:spPr bwMode="auto">
          <a:xfrm flipV="1">
            <a:off x="2700338" y="3598069"/>
            <a:ext cx="0" cy="215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0" name="Line 34"/>
          <p:cNvSpPr>
            <a:spLocks noChangeShapeType="1"/>
          </p:cNvSpPr>
          <p:nvPr/>
        </p:nvSpPr>
        <p:spPr bwMode="auto">
          <a:xfrm flipV="1">
            <a:off x="3203575" y="3165873"/>
            <a:ext cx="0" cy="53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1" name="Line 35"/>
          <p:cNvSpPr>
            <a:spLocks noChangeShapeType="1"/>
          </p:cNvSpPr>
          <p:nvPr/>
        </p:nvSpPr>
        <p:spPr bwMode="auto">
          <a:xfrm flipV="1">
            <a:off x="2987675" y="3165873"/>
            <a:ext cx="0" cy="53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2" name="Line 38"/>
          <p:cNvSpPr>
            <a:spLocks noChangeShapeType="1"/>
          </p:cNvSpPr>
          <p:nvPr/>
        </p:nvSpPr>
        <p:spPr bwMode="auto">
          <a:xfrm flipV="1">
            <a:off x="2411413" y="3165873"/>
            <a:ext cx="0" cy="53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3" name="Line 39"/>
          <p:cNvSpPr>
            <a:spLocks noChangeShapeType="1"/>
          </p:cNvSpPr>
          <p:nvPr/>
        </p:nvSpPr>
        <p:spPr bwMode="auto">
          <a:xfrm flipV="1">
            <a:off x="2195513" y="3165873"/>
            <a:ext cx="0" cy="53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4" name="Arc 42"/>
          <p:cNvSpPr>
            <a:spLocks/>
          </p:cNvSpPr>
          <p:nvPr/>
        </p:nvSpPr>
        <p:spPr bwMode="auto">
          <a:xfrm flipH="1" flipV="1">
            <a:off x="2411414" y="3219450"/>
            <a:ext cx="73025" cy="167879"/>
          </a:xfrm>
          <a:custGeom>
            <a:avLst/>
            <a:gdLst>
              <a:gd name="T0" fmla="*/ 0 w 21600"/>
              <a:gd name="T1" fmla="*/ 0 h 22322"/>
              <a:gd name="T2" fmla="*/ 2147483647 w 21600"/>
              <a:gd name="T3" fmla="*/ 2147483647 h 22322"/>
              <a:gd name="T4" fmla="*/ 0 w 21600"/>
              <a:gd name="T5" fmla="*/ 2147483647 h 22322"/>
              <a:gd name="T6" fmla="*/ 0 60000 65536"/>
              <a:gd name="T7" fmla="*/ 0 60000 65536"/>
              <a:gd name="T8" fmla="*/ 0 60000 65536"/>
              <a:gd name="T9" fmla="*/ 0 w 21600"/>
              <a:gd name="T10" fmla="*/ 0 h 22322"/>
              <a:gd name="T11" fmla="*/ 21600 w 21600"/>
              <a:gd name="T12" fmla="*/ 22322 h 223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32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40"/>
                  <a:pt x="21595" y="22081"/>
                  <a:pt x="21587" y="22321"/>
                </a:cubicBezTo>
              </a:path>
              <a:path w="21600" h="2232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40"/>
                  <a:pt x="21595" y="22081"/>
                  <a:pt x="21587" y="22321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5" name="Arc 43"/>
          <p:cNvSpPr>
            <a:spLocks/>
          </p:cNvSpPr>
          <p:nvPr/>
        </p:nvSpPr>
        <p:spPr bwMode="auto">
          <a:xfrm flipV="1">
            <a:off x="2916239" y="3219450"/>
            <a:ext cx="71437" cy="1619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6" name="Arc 45"/>
          <p:cNvSpPr>
            <a:spLocks/>
          </p:cNvSpPr>
          <p:nvPr/>
        </p:nvSpPr>
        <p:spPr bwMode="auto">
          <a:xfrm flipV="1">
            <a:off x="3132139" y="3219451"/>
            <a:ext cx="73025" cy="10715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7" name="Arc 46"/>
          <p:cNvSpPr>
            <a:spLocks/>
          </p:cNvSpPr>
          <p:nvPr/>
        </p:nvSpPr>
        <p:spPr bwMode="auto">
          <a:xfrm flipH="1" flipV="1">
            <a:off x="2195514" y="3219451"/>
            <a:ext cx="71437" cy="10715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2124076" y="3813572"/>
            <a:ext cx="11525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80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Взрыхляющая вода</a:t>
            </a:r>
          </a:p>
        </p:txBody>
      </p:sp>
      <p:sp>
        <p:nvSpPr>
          <p:cNvPr id="14369" name="Line 49"/>
          <p:cNvSpPr>
            <a:spLocks noChangeShapeType="1"/>
          </p:cNvSpPr>
          <p:nvPr/>
        </p:nvSpPr>
        <p:spPr bwMode="auto">
          <a:xfrm flipV="1">
            <a:off x="2411413" y="2787254"/>
            <a:ext cx="0" cy="325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0" name="Line 50"/>
          <p:cNvSpPr>
            <a:spLocks noChangeShapeType="1"/>
          </p:cNvSpPr>
          <p:nvPr/>
        </p:nvSpPr>
        <p:spPr bwMode="auto">
          <a:xfrm flipV="1">
            <a:off x="2987675" y="2787254"/>
            <a:ext cx="0" cy="325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1" name="Line 51"/>
          <p:cNvSpPr>
            <a:spLocks noChangeShapeType="1"/>
          </p:cNvSpPr>
          <p:nvPr/>
        </p:nvSpPr>
        <p:spPr bwMode="auto">
          <a:xfrm flipV="1">
            <a:off x="2195513" y="2895600"/>
            <a:ext cx="0" cy="216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2" name="Line 52"/>
          <p:cNvSpPr>
            <a:spLocks noChangeShapeType="1"/>
          </p:cNvSpPr>
          <p:nvPr/>
        </p:nvSpPr>
        <p:spPr bwMode="auto">
          <a:xfrm flipV="1">
            <a:off x="3203575" y="2895600"/>
            <a:ext cx="0" cy="216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3" name="Line 53"/>
          <p:cNvSpPr>
            <a:spLocks noChangeShapeType="1"/>
          </p:cNvSpPr>
          <p:nvPr/>
        </p:nvSpPr>
        <p:spPr bwMode="auto">
          <a:xfrm flipV="1">
            <a:off x="2700338" y="2733675"/>
            <a:ext cx="0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4" name="Line 55"/>
          <p:cNvSpPr>
            <a:spLocks noChangeShapeType="1"/>
          </p:cNvSpPr>
          <p:nvPr/>
        </p:nvSpPr>
        <p:spPr bwMode="auto">
          <a:xfrm flipH="1">
            <a:off x="7885113" y="3429006"/>
            <a:ext cx="431800" cy="0"/>
          </a:xfrm>
          <a:prstGeom prst="line">
            <a:avLst/>
          </a:prstGeom>
          <a:noFill/>
          <a:ln w="9525">
            <a:solidFill>
              <a:srgbClr val="17375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5" name="Line 60"/>
          <p:cNvSpPr>
            <a:spLocks noChangeShapeType="1"/>
          </p:cNvSpPr>
          <p:nvPr/>
        </p:nvSpPr>
        <p:spPr bwMode="auto">
          <a:xfrm flipV="1">
            <a:off x="7164388" y="2842022"/>
            <a:ext cx="0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6" name="Line 61"/>
          <p:cNvSpPr>
            <a:spLocks noChangeShapeType="1"/>
          </p:cNvSpPr>
          <p:nvPr/>
        </p:nvSpPr>
        <p:spPr bwMode="auto">
          <a:xfrm flipV="1">
            <a:off x="6877050" y="2895601"/>
            <a:ext cx="0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7" name="Line 62"/>
          <p:cNvSpPr>
            <a:spLocks noChangeShapeType="1"/>
          </p:cNvSpPr>
          <p:nvPr/>
        </p:nvSpPr>
        <p:spPr bwMode="auto">
          <a:xfrm flipV="1">
            <a:off x="6588125" y="2950369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8" name="Arc 63"/>
          <p:cNvSpPr>
            <a:spLocks/>
          </p:cNvSpPr>
          <p:nvPr/>
        </p:nvSpPr>
        <p:spPr bwMode="auto">
          <a:xfrm flipH="1" flipV="1">
            <a:off x="7164389" y="2950369"/>
            <a:ext cx="287337" cy="21431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79" name="Arc 64"/>
          <p:cNvSpPr>
            <a:spLocks/>
          </p:cNvSpPr>
          <p:nvPr/>
        </p:nvSpPr>
        <p:spPr bwMode="auto">
          <a:xfrm flipH="1" flipV="1">
            <a:off x="6877050" y="3003947"/>
            <a:ext cx="214313" cy="16073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0" name="Arc 65"/>
          <p:cNvSpPr>
            <a:spLocks/>
          </p:cNvSpPr>
          <p:nvPr/>
        </p:nvSpPr>
        <p:spPr bwMode="auto">
          <a:xfrm flipH="1" flipV="1">
            <a:off x="6588126" y="3057526"/>
            <a:ext cx="142875" cy="10715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1" name="Text Box 66"/>
          <p:cNvSpPr txBox="1">
            <a:spLocks noChangeArrowheads="1"/>
          </p:cNvSpPr>
          <p:nvPr/>
        </p:nvSpPr>
        <p:spPr bwMode="auto">
          <a:xfrm>
            <a:off x="7812089" y="2357436"/>
            <a:ext cx="11525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8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Взрыхляющая вода</a:t>
            </a:r>
          </a:p>
        </p:txBody>
      </p:sp>
      <p:sp>
        <p:nvSpPr>
          <p:cNvPr id="14382" name="Line 67"/>
          <p:cNvSpPr>
            <a:spLocks noChangeShapeType="1"/>
          </p:cNvSpPr>
          <p:nvPr/>
        </p:nvSpPr>
        <p:spPr bwMode="auto">
          <a:xfrm flipH="1">
            <a:off x="7885113" y="2618190"/>
            <a:ext cx="431800" cy="0"/>
          </a:xfrm>
          <a:prstGeom prst="line">
            <a:avLst/>
          </a:prstGeom>
          <a:noFill/>
          <a:ln w="9525">
            <a:solidFill>
              <a:srgbClr val="17375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3" name="Line 68"/>
          <p:cNvSpPr>
            <a:spLocks noChangeShapeType="1"/>
          </p:cNvSpPr>
          <p:nvPr/>
        </p:nvSpPr>
        <p:spPr bwMode="auto">
          <a:xfrm flipV="1">
            <a:off x="7164388" y="2031207"/>
            <a:ext cx="0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4" name="Line 69"/>
          <p:cNvSpPr>
            <a:spLocks noChangeShapeType="1"/>
          </p:cNvSpPr>
          <p:nvPr/>
        </p:nvSpPr>
        <p:spPr bwMode="auto">
          <a:xfrm flipV="1">
            <a:off x="6877050" y="2084785"/>
            <a:ext cx="0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5" name="Line 70"/>
          <p:cNvSpPr>
            <a:spLocks noChangeShapeType="1"/>
          </p:cNvSpPr>
          <p:nvPr/>
        </p:nvSpPr>
        <p:spPr bwMode="auto">
          <a:xfrm flipV="1">
            <a:off x="6588125" y="2139554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6" name="Arc 71"/>
          <p:cNvSpPr>
            <a:spLocks/>
          </p:cNvSpPr>
          <p:nvPr/>
        </p:nvSpPr>
        <p:spPr bwMode="auto">
          <a:xfrm flipH="1" flipV="1">
            <a:off x="7164389" y="2139553"/>
            <a:ext cx="287337" cy="21431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7" name="Arc 72"/>
          <p:cNvSpPr>
            <a:spLocks/>
          </p:cNvSpPr>
          <p:nvPr/>
        </p:nvSpPr>
        <p:spPr bwMode="auto">
          <a:xfrm flipH="1" flipV="1">
            <a:off x="6877050" y="2193132"/>
            <a:ext cx="214313" cy="16073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8" name="Arc 73"/>
          <p:cNvSpPr>
            <a:spLocks/>
          </p:cNvSpPr>
          <p:nvPr/>
        </p:nvSpPr>
        <p:spPr bwMode="auto">
          <a:xfrm flipH="1" flipV="1">
            <a:off x="6588126" y="2246710"/>
            <a:ext cx="142875" cy="10715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89" name="Line 75"/>
          <p:cNvSpPr>
            <a:spLocks noChangeShapeType="1"/>
          </p:cNvSpPr>
          <p:nvPr/>
        </p:nvSpPr>
        <p:spPr bwMode="auto">
          <a:xfrm flipH="1">
            <a:off x="7885113" y="1754988"/>
            <a:ext cx="431800" cy="0"/>
          </a:xfrm>
          <a:prstGeom prst="line">
            <a:avLst/>
          </a:prstGeom>
          <a:noFill/>
          <a:ln w="9525">
            <a:solidFill>
              <a:srgbClr val="17375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90" name="Line 76"/>
          <p:cNvSpPr>
            <a:spLocks noChangeShapeType="1"/>
          </p:cNvSpPr>
          <p:nvPr/>
        </p:nvSpPr>
        <p:spPr bwMode="auto">
          <a:xfrm flipV="1">
            <a:off x="7164388" y="1168003"/>
            <a:ext cx="0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91" name="Line 77"/>
          <p:cNvSpPr>
            <a:spLocks noChangeShapeType="1"/>
          </p:cNvSpPr>
          <p:nvPr/>
        </p:nvSpPr>
        <p:spPr bwMode="auto">
          <a:xfrm flipV="1">
            <a:off x="6877050" y="1221582"/>
            <a:ext cx="0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92" name="Line 78"/>
          <p:cNvSpPr>
            <a:spLocks noChangeShapeType="1"/>
          </p:cNvSpPr>
          <p:nvPr/>
        </p:nvSpPr>
        <p:spPr bwMode="auto">
          <a:xfrm flipV="1">
            <a:off x="6588125" y="1276351"/>
            <a:ext cx="0" cy="1071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93" name="Arc 79"/>
          <p:cNvSpPr>
            <a:spLocks/>
          </p:cNvSpPr>
          <p:nvPr/>
        </p:nvSpPr>
        <p:spPr bwMode="auto">
          <a:xfrm flipH="1" flipV="1">
            <a:off x="7164389" y="1276350"/>
            <a:ext cx="287337" cy="21431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94" name="Arc 80"/>
          <p:cNvSpPr>
            <a:spLocks/>
          </p:cNvSpPr>
          <p:nvPr/>
        </p:nvSpPr>
        <p:spPr bwMode="auto">
          <a:xfrm flipH="1" flipV="1">
            <a:off x="6877050" y="1329929"/>
            <a:ext cx="214313" cy="16073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95" name="Arc 81"/>
          <p:cNvSpPr>
            <a:spLocks/>
          </p:cNvSpPr>
          <p:nvPr/>
        </p:nvSpPr>
        <p:spPr bwMode="auto">
          <a:xfrm flipH="1" flipV="1">
            <a:off x="6588126" y="1383507"/>
            <a:ext cx="142875" cy="10715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96" name="Text Box 82"/>
          <p:cNvSpPr txBox="1">
            <a:spLocks noChangeArrowheads="1"/>
          </p:cNvSpPr>
          <p:nvPr/>
        </p:nvSpPr>
        <p:spPr bwMode="auto">
          <a:xfrm>
            <a:off x="5220073" y="4137422"/>
            <a:ext cx="25920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ФОВ-3К-3,4-0,6</a:t>
            </a:r>
          </a:p>
          <a:p>
            <a:pPr>
              <a:spcBef>
                <a:spcPct val="50000"/>
              </a:spcBef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Производительность – 270м</a:t>
            </a:r>
            <a:r>
              <a:rPr lang="ru-RU" altLang="ru-RU" sz="1200" baseline="300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/ч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14313" y="735546"/>
            <a:ext cx="4143375" cy="175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200" b="1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Actiflo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200" dirty="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2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омпактный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осветлитель, состоящий их нескольких последовательно соединяющихся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емкостей, в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которых проходит процесс хлопья образования и осаждения. </a:t>
            </a:r>
            <a:r>
              <a:rPr lang="ru-RU" altLang="ru-RU" sz="12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Actiflo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работает на </a:t>
            </a:r>
            <a:r>
              <a:rPr lang="ru-RU" altLang="ru-RU" sz="12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микропеске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altLang="ru-RU" sz="12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Actisand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™) являющимся источником для формирования хлопьевидного осадка. </a:t>
            </a:r>
          </a:p>
          <a:p>
            <a:pPr eaLnBrk="1" hangingPunct="1">
              <a:buClrTx/>
              <a:buFontTx/>
              <a:buNone/>
            </a:pPr>
            <a:endParaRPr lang="ru-RU" altLang="ru-RU" sz="12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Рисунок 3" descr="активфло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" y="2422936"/>
            <a:ext cx="5030788" cy="22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417046" y="746262"/>
            <a:ext cx="4614863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Недостатки</a:t>
            </a:r>
          </a:p>
          <a:p>
            <a:pPr eaLnBrk="1" hangingPunct="1">
              <a:buClrTx/>
              <a:buFontTx/>
              <a:buNone/>
            </a:pPr>
            <a:endParaRPr lang="ru-RU" altLang="ru-RU" sz="12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- Высокий расход промывных вод (порядка 10%)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- Высокие требования к мелкодисперсному песку   (</a:t>
            </a:r>
            <a:r>
              <a:rPr lang="ru-RU" altLang="ru-RU" sz="1200" dirty="0" err="1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грансостав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50 мкм)</a:t>
            </a:r>
          </a:p>
          <a:p>
            <a:pPr algn="just" eaLnBrk="1" hangingPunct="1">
              <a:buClrTx/>
              <a:buFontTx/>
              <a:buChar char="-"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Корпус аппарата изготавливается из </a:t>
            </a:r>
            <a:r>
              <a:rPr lang="ru-RU" altLang="ru-RU" sz="12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абразивно стойких 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материалов( нерж., сталь)</a:t>
            </a:r>
          </a:p>
          <a:p>
            <a:pPr algn="just" eaLnBrk="1" hangingPunct="1">
              <a:buClrTx/>
              <a:buFontTx/>
              <a:buChar char="-"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Большое количество вращающихся механизмов</a:t>
            </a:r>
          </a:p>
          <a:p>
            <a:pPr algn="just" eaLnBrk="1" hangingPunct="1">
              <a:buFontTx/>
              <a:buChar char="-"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Срок службы насоса рециркуляции шламовых вод составляет менее 5 лет</a:t>
            </a:r>
          </a:p>
          <a:p>
            <a:pPr algn="just" eaLnBrk="1" hangingPunct="1">
              <a:buFontTx/>
              <a:buChar char="-"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Низкая высота аппарата требует подземных резервуаров очищенной воды</a:t>
            </a:r>
          </a:p>
          <a:p>
            <a:pPr eaLnBrk="1" hangingPunct="1">
              <a:buClrTx/>
              <a:buFontTx/>
              <a:buChar char="-"/>
            </a:pPr>
            <a:endParaRPr lang="ru-RU" altLang="ru-RU" sz="12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buFontTx/>
              <a:buNone/>
            </a:pPr>
            <a:endParaRPr lang="ru-RU" altLang="ru-RU" sz="12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4456113" y="3143254"/>
            <a:ext cx="4614863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2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Преимущества</a:t>
            </a:r>
          </a:p>
          <a:p>
            <a:pPr eaLnBrk="1" hangingPunct="1">
              <a:buClrTx/>
              <a:buFontTx/>
              <a:buNone/>
            </a:pPr>
            <a:endParaRPr lang="ru-RU" altLang="ru-RU" sz="120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  <a:buFontTx/>
              <a:buChar char="-"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Высокая скорость фильтрования (более 20 м</a:t>
            </a:r>
            <a:r>
              <a:rPr lang="en-US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ч</a:t>
            </a:r>
            <a:r>
              <a:rPr lang="en-US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altLang="ru-RU" sz="12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ru-RU" altLang="ru-RU" sz="1200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- Малые габариты осветлителя</a:t>
            </a:r>
          </a:p>
          <a:p>
            <a:pPr eaLnBrk="1" hangingPunct="1">
              <a:buClrTx/>
              <a:buFontTx/>
              <a:buNone/>
            </a:pPr>
            <a:endParaRPr lang="ru-RU" altLang="ru-RU" sz="12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TextBox 83"/>
          <p:cNvSpPr txBox="1">
            <a:spLocks noChangeArrowheads="1"/>
          </p:cNvSpPr>
          <p:nvPr/>
        </p:nvSpPr>
        <p:spPr bwMode="auto">
          <a:xfrm>
            <a:off x="69851" y="173831"/>
            <a:ext cx="9001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Зарубежные технологии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30143</TotalTime>
  <Words>2412</Words>
  <Application>Microsoft Office PowerPoint</Application>
  <PresentationFormat>Экран (16:9)</PresentationFormat>
  <Paragraphs>602</Paragraphs>
  <Slides>34</Slides>
  <Notes>25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Acrobat Document</vt:lpstr>
      <vt:lpstr>Слайд 1</vt:lpstr>
      <vt:lpstr>Структура </vt:lpstr>
      <vt:lpstr>Территориальный охват компании </vt:lpstr>
      <vt:lpstr>Схема реализации проекта</vt:lpstr>
      <vt:lpstr>Разработки компании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Преимущество зажатого слоя ДИКЛАР перед взвешенным слоем</vt:lpstr>
      <vt:lpstr>Преимущество ДИКЛАР перед Ультрафильтрацией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Преимущества технологии ДИКЛАР</vt:lpstr>
      <vt:lpstr>Рекомендации партнеров </vt:lpstr>
      <vt:lpstr>ОВТ в СМИ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manager83</dc:creator>
  <cp:lastModifiedBy>Uliya Filushkina</cp:lastModifiedBy>
  <cp:revision>989</cp:revision>
  <dcterms:created xsi:type="dcterms:W3CDTF">2015-04-24T12:53:13Z</dcterms:created>
  <dcterms:modified xsi:type="dcterms:W3CDTF">2016-10-13T11:47:31Z</dcterms:modified>
</cp:coreProperties>
</file>