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7" r:id="rId2"/>
    <p:sldId id="257" r:id="rId3"/>
    <p:sldId id="301" r:id="rId4"/>
    <p:sldId id="302" r:id="rId5"/>
    <p:sldId id="303" r:id="rId6"/>
    <p:sldId id="304" r:id="rId7"/>
    <p:sldId id="282" r:id="rId8"/>
    <p:sldId id="285" r:id="rId9"/>
    <p:sldId id="286" r:id="rId10"/>
    <p:sldId id="288" r:id="rId11"/>
    <p:sldId id="290" r:id="rId12"/>
    <p:sldId id="291" r:id="rId13"/>
    <p:sldId id="292" r:id="rId14"/>
    <p:sldId id="293" r:id="rId15"/>
    <p:sldId id="297" r:id="rId16"/>
    <p:sldId id="294" r:id="rId17"/>
    <p:sldId id="296" r:id="rId18"/>
    <p:sldId id="261" r:id="rId19"/>
    <p:sldId id="299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C"/>
    <a:srgbClr val="515151"/>
    <a:srgbClr val="15D6DB"/>
    <a:srgbClr val="EEE0AE"/>
    <a:srgbClr val="30F3F8"/>
    <a:srgbClr val="FAA906"/>
    <a:srgbClr val="3D3D3D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>
      <p:cViewPr varScale="1">
        <p:scale>
          <a:sx n="106" d="100"/>
          <a:sy n="106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B85051-5924-4509-937F-D72CDE8B47B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1" name="Picture 6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6848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0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31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32" name="Freeform 60"/>
          <p:cNvSpPr>
            <a:spLocks/>
          </p:cNvSpPr>
          <p:nvPr/>
        </p:nvSpPr>
        <p:spPr bwMode="grayWhite">
          <a:xfrm>
            <a:off x="2251075" y="-11113"/>
            <a:ext cx="6924675" cy="6881813"/>
          </a:xfrm>
          <a:custGeom>
            <a:avLst/>
            <a:gdLst/>
            <a:ahLst/>
            <a:cxnLst>
              <a:cxn ang="0">
                <a:pos x="189" y="5"/>
              </a:cxn>
              <a:cxn ang="0">
                <a:pos x="561" y="186"/>
              </a:cxn>
              <a:cxn ang="0">
                <a:pos x="943" y="494"/>
              </a:cxn>
              <a:cxn ang="0">
                <a:pos x="1221" y="960"/>
              </a:cxn>
              <a:cxn ang="0">
                <a:pos x="1413" y="1623"/>
              </a:cxn>
              <a:cxn ang="0">
                <a:pos x="1290" y="2653"/>
              </a:cxn>
              <a:cxn ang="0">
                <a:pos x="0" y="4335"/>
              </a:cxn>
              <a:cxn ang="0">
                <a:pos x="4349" y="4335"/>
              </a:cxn>
              <a:cxn ang="0">
                <a:pos x="4362" y="0"/>
              </a:cxn>
              <a:cxn ang="0">
                <a:pos x="189" y="5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14282" y="654528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04.10.2016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43570" y="6500834"/>
            <a:ext cx="3500430" cy="220641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105005</a:t>
            </a:r>
            <a:r>
              <a:rPr lang="en-US" dirty="0" smtClean="0"/>
              <a:t> </a:t>
            </a:r>
            <a:r>
              <a:rPr lang="ru-RU" dirty="0" smtClean="0"/>
              <a:t>Москва, Плетешковский пер., д. 22 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5007024" y="214290"/>
            <a:ext cx="37671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3E6C"/>
                </a:solidFill>
              </a:rPr>
              <a:t>АО</a:t>
            </a:r>
            <a:r>
              <a:rPr lang="ru-RU" sz="1600" b="1" i="1" baseline="0" dirty="0" smtClean="0">
                <a:solidFill>
                  <a:srgbClr val="003E6C"/>
                </a:solidFill>
              </a:rPr>
              <a:t> «МосводоканалНИИпроект»</a:t>
            </a:r>
            <a:endParaRPr lang="en-US" sz="1600" b="1" i="1" dirty="0">
              <a:solidFill>
                <a:srgbClr val="003E6C"/>
              </a:solidFill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01447"/>
            <a:ext cx="5000628" cy="2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6762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5329B-76E6-4160-85C2-482C837D34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AA96-3FD4-43AD-9E25-59EF9D7E74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4740A27F-C476-40E8-8477-4B47F18C90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04.10.2016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ecolab@mvlniipr.ru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Москва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A6660-6A99-471B-B654-8871CD4318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1645C-3A07-41AE-8A8D-6F3CFAC26D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C7B8D-7D59-4523-95BF-3CAEAE7C1D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B2084-3936-4FEA-A585-DEF1E0F0BB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E7DAD-1F37-4C01-8459-90FC022EDB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8E8F-6D3E-4EED-BAE1-3CB6EEA457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799B-0B5D-44D1-B6B1-A44BBA4DA8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60000">
              <a:srgbClr val="30F3F8">
                <a:alpha val="17000"/>
              </a:srgbClr>
            </a:gs>
            <a:gs pos="82000">
              <a:srgbClr val="EEE0AE">
                <a:alpha val="43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Picture 1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597"/>
            <a:ext cx="9144000" cy="6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052736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04.10.2016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ru-RU" dirty="0" smtClean="0"/>
              <a:t>Москва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mvkniipr.ru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colab@mvkniip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99992" y="1124744"/>
            <a:ext cx="4644008" cy="1857388"/>
          </a:xfrm>
        </p:spPr>
        <p:txBody>
          <a:bodyPr/>
          <a:lstStyle/>
          <a:p>
            <a:pPr algn="ctr"/>
            <a:r>
              <a:rPr lang="en-US" sz="3200" dirty="0"/>
              <a:t> </a:t>
            </a:r>
            <a:r>
              <a:rPr lang="ru-RU" sz="2000" b="1" dirty="0" smtClean="0">
                <a:solidFill>
                  <a:srgbClr val="003E6C"/>
                </a:solidFill>
              </a:rPr>
              <a:t>"Проектная реализация инноваций в водоснабжении и водоотведении </a:t>
            </a:r>
            <a:br>
              <a:rPr lang="ru-RU" sz="2000" b="1" dirty="0" smtClean="0">
                <a:solidFill>
                  <a:srgbClr val="003E6C"/>
                </a:solidFill>
              </a:rPr>
            </a:br>
            <a:r>
              <a:rPr lang="ru-RU" sz="2000" b="1" dirty="0" smtClean="0">
                <a:solidFill>
                  <a:srgbClr val="003E6C"/>
                </a:solidFill>
              </a:rPr>
              <a:t>АО "</a:t>
            </a:r>
            <a:r>
              <a:rPr lang="ru-RU" sz="2000" b="1" dirty="0" err="1" smtClean="0">
                <a:solidFill>
                  <a:srgbClr val="003E6C"/>
                </a:solidFill>
              </a:rPr>
              <a:t>МосводоканалНИИпроект</a:t>
            </a:r>
            <a:r>
              <a:rPr lang="ru-RU" sz="2000" b="1" dirty="0" smtClean="0">
                <a:solidFill>
                  <a:srgbClr val="003E6C"/>
                </a:solidFill>
              </a:rPr>
              <a:t>"</a:t>
            </a:r>
            <a:endParaRPr lang="ru-RU" sz="2000" dirty="0">
              <a:solidFill>
                <a:srgbClr val="003E6C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32040" y="4437112"/>
            <a:ext cx="4788024" cy="1088670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3D3D3D"/>
                </a:solidFill>
              </a:rPr>
              <a:t>Докладчик:</a:t>
            </a:r>
          </a:p>
          <a:p>
            <a:pPr algn="l"/>
            <a:r>
              <a:rPr lang="ru-RU" sz="1400" dirty="0" smtClean="0">
                <a:solidFill>
                  <a:srgbClr val="3D3D3D"/>
                </a:solidFill>
              </a:rPr>
              <a:t>Начальник отдела технологического сопровождения проектов</a:t>
            </a:r>
          </a:p>
          <a:p>
            <a:pPr algn="l"/>
            <a:r>
              <a:rPr lang="ru-RU" sz="1400" dirty="0" smtClean="0">
                <a:solidFill>
                  <a:srgbClr val="3D3D3D"/>
                </a:solidFill>
              </a:rPr>
              <a:t>к.х.н. Платонова О.А.</a:t>
            </a:r>
          </a:p>
          <a:p>
            <a:endParaRPr lang="ru-RU" dirty="0" smtClean="0">
              <a:solidFill>
                <a:srgbClr val="003E6C"/>
              </a:solidFill>
            </a:endParaRPr>
          </a:p>
          <a:p>
            <a:endParaRPr lang="en-US" dirty="0">
              <a:solidFill>
                <a:srgbClr val="003E6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93296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E6C"/>
                </a:solidFill>
                <a:latin typeface="+mj-lt"/>
              </a:rPr>
              <a:t>105005 Москва, Плетешковский переулок, д. 22</a:t>
            </a:r>
          </a:p>
          <a:p>
            <a:r>
              <a:rPr lang="ru-RU" sz="1600" b="1" i="1" dirty="0" smtClean="0">
                <a:solidFill>
                  <a:srgbClr val="003E6C"/>
                </a:solidFill>
                <a:latin typeface="+mj-lt"/>
              </a:rPr>
              <a:t>т. 8</a:t>
            </a:r>
            <a:r>
              <a:rPr lang="en-US" sz="1600" b="1" i="1" dirty="0" smtClean="0">
                <a:solidFill>
                  <a:srgbClr val="003E6C"/>
                </a:solidFill>
                <a:latin typeface="+mj-lt"/>
              </a:rPr>
              <a:t>(</a:t>
            </a:r>
            <a:r>
              <a:rPr lang="ru-RU" sz="1600" b="1" i="1" dirty="0" smtClean="0">
                <a:solidFill>
                  <a:srgbClr val="003E6C"/>
                </a:solidFill>
                <a:latin typeface="+mj-lt"/>
              </a:rPr>
              <a:t>499</a:t>
            </a:r>
            <a:r>
              <a:rPr lang="en-US" sz="1600" b="1" i="1" dirty="0" smtClean="0">
                <a:solidFill>
                  <a:srgbClr val="003E6C"/>
                </a:solidFill>
                <a:latin typeface="+mj-lt"/>
              </a:rPr>
              <a:t>)</a:t>
            </a:r>
            <a:r>
              <a:rPr lang="ru-RU" sz="1600" b="1" i="1" dirty="0" smtClean="0">
                <a:solidFill>
                  <a:srgbClr val="003E6C"/>
                </a:solidFill>
                <a:latin typeface="+mj-lt"/>
              </a:rPr>
              <a:t>-261-08-51; </a:t>
            </a:r>
            <a:r>
              <a:rPr lang="en-US" sz="1600" b="1" i="1" dirty="0" smtClean="0">
                <a:solidFill>
                  <a:srgbClr val="003E6C"/>
                </a:solidFill>
                <a:latin typeface="+mj-lt"/>
              </a:rPr>
              <a:t>ecolab@mvkniipr.ru</a:t>
            </a:r>
            <a:endParaRPr lang="ru-RU" sz="1600" b="1" i="1" dirty="0">
              <a:solidFill>
                <a:srgbClr val="003E6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применения метода </a:t>
            </a:r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94928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E6C"/>
                </a:solidFill>
              </a:rPr>
              <a:t>обеспечено устойчивое качество очистки сточных вод по азоту нитратов</a:t>
            </a:r>
            <a:endParaRPr lang="ru-RU" dirty="0">
              <a:solidFill>
                <a:srgbClr val="003E6C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65053" cy="45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применения метода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E6C"/>
                </a:solidFill>
              </a:rPr>
              <a:t>В результате работы </a:t>
            </a:r>
            <a:r>
              <a:rPr lang="ru-RU" dirty="0" smtClean="0">
                <a:solidFill>
                  <a:srgbClr val="003E6C"/>
                </a:solidFill>
              </a:rPr>
              <a:t>ОСК</a:t>
            </a:r>
            <a:endParaRPr lang="ru-RU" dirty="0" smtClean="0">
              <a:solidFill>
                <a:srgbClr val="003E6C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значительно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сокращено количество избыточной биомассы</a:t>
            </a:r>
            <a:r>
              <a:rPr lang="ru-RU" b="1" dirty="0" smtClean="0">
                <a:solidFill>
                  <a:srgbClr val="FF0000"/>
                </a:solidFill>
              </a:rPr>
              <a:t>, выводимой из сооружений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099686"/>
            <a:ext cx="6696744" cy="44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20472" cy="563563"/>
          </a:xfrm>
        </p:spPr>
        <p:txBody>
          <a:bodyPr/>
          <a:lstStyle/>
          <a:p>
            <a:r>
              <a:rPr lang="ru-RU" sz="2200" dirty="0" smtClean="0"/>
              <a:t>Показатели работы </a:t>
            </a:r>
            <a:r>
              <a:rPr lang="ru-RU" sz="2200" dirty="0" err="1" smtClean="0"/>
              <a:t>аэротенка</a:t>
            </a:r>
            <a:r>
              <a:rPr lang="ru-RU" sz="2200" dirty="0" smtClean="0"/>
              <a:t> с возрастом ила 70 суток</a:t>
            </a:r>
            <a:endParaRPr lang="ru-RU" sz="2200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471543" cy="52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228600"/>
            <a:ext cx="9721080" cy="563563"/>
          </a:xfrm>
        </p:spPr>
        <p:txBody>
          <a:bodyPr/>
          <a:lstStyle/>
          <a:p>
            <a:r>
              <a:rPr lang="ru-RU" sz="2200" dirty="0" smtClean="0"/>
              <a:t>ХПК, БПК</a:t>
            </a:r>
            <a:r>
              <a:rPr lang="ru-RU" sz="2200" baseline="-25000" dirty="0" smtClean="0"/>
              <a:t>5</a:t>
            </a:r>
            <a:r>
              <a:rPr lang="ru-RU" sz="2200" dirty="0" smtClean="0"/>
              <a:t>  очищенной СВ с возрастом ила 70 суток</a:t>
            </a:r>
            <a:endParaRPr lang="en-US" sz="22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ХПК – 30 мг/л   БПК</a:t>
            </a:r>
            <a:r>
              <a:rPr kumimoji="0" lang="ru-RU" sz="22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- 2,6 мгО/л  (в диапазоне 1,1 – 7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мгО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/л);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019155" cy="307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529" y="3087178"/>
            <a:ext cx="5184576" cy="33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468544" cy="563563"/>
          </a:xfrm>
        </p:spPr>
        <p:txBody>
          <a:bodyPr/>
          <a:lstStyle/>
          <a:p>
            <a:r>
              <a:rPr lang="ru-RU" sz="2200" dirty="0" smtClean="0"/>
              <a:t>N/NH</a:t>
            </a:r>
            <a:r>
              <a:rPr lang="ru-RU" sz="2200" baseline="-25000" dirty="0" smtClean="0"/>
              <a:t>4</a:t>
            </a:r>
            <a:r>
              <a:rPr lang="ru-RU" sz="2200" baseline="30000" dirty="0" smtClean="0"/>
              <a:t>+</a:t>
            </a:r>
            <a:r>
              <a:rPr lang="ru-RU" sz="2200" dirty="0" smtClean="0"/>
              <a:t> , N/NO</a:t>
            </a:r>
            <a:r>
              <a:rPr lang="ru-RU" sz="2200" baseline="-25000" dirty="0" smtClean="0"/>
              <a:t>3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  в очищенной СВ с возрастом ила 70 суток</a:t>
            </a:r>
            <a:endParaRPr lang="en-US" sz="22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23644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N/NH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– 0,5 мг/л ;      N/NO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2400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- до 8,8 мг/л;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5" y="1691555"/>
            <a:ext cx="50760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5364088" cy="286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экономическая оценка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320480" cy="25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908720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E6C"/>
                </a:solidFill>
              </a:rPr>
              <a:t>Прогнозируемое </a:t>
            </a:r>
            <a:r>
              <a:rPr lang="ru-RU" sz="1600" u="sng" dirty="0" smtClean="0">
                <a:solidFill>
                  <a:srgbClr val="003E6C"/>
                </a:solidFill>
              </a:rPr>
              <a:t>годовое</a:t>
            </a:r>
            <a:r>
              <a:rPr lang="ru-RU" sz="1600" dirty="0" smtClean="0">
                <a:solidFill>
                  <a:srgbClr val="003E6C"/>
                </a:solidFill>
              </a:rPr>
              <a:t> снижение затрат на обезвоживание и последующие мероприятия по размещению осадка </a:t>
            </a:r>
            <a:r>
              <a:rPr lang="ru-RU" sz="1600" b="1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 с ПО </a:t>
            </a:r>
          </a:p>
          <a:p>
            <a:pPr algn="ctr"/>
            <a:r>
              <a:rPr lang="ru-RU" sz="1600" dirty="0" smtClean="0">
                <a:solidFill>
                  <a:srgbClr val="003E6C"/>
                </a:solidFill>
              </a:rPr>
              <a:t>производительностью 10,0 тыс. м</a:t>
            </a:r>
            <a:r>
              <a:rPr lang="ru-RU" sz="1600" baseline="30000" dirty="0" smtClean="0">
                <a:solidFill>
                  <a:srgbClr val="003E6C"/>
                </a:solidFill>
              </a:rPr>
              <a:t>3</a:t>
            </a:r>
            <a:r>
              <a:rPr lang="ru-RU" sz="1600" dirty="0" smtClean="0">
                <a:solidFill>
                  <a:srgbClr val="003E6C"/>
                </a:solidFill>
              </a:rPr>
              <a:t>/сут.</a:t>
            </a:r>
            <a:endParaRPr lang="ru-RU" sz="1600" dirty="0">
              <a:solidFill>
                <a:srgbClr val="003E6C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889803" cy="28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27089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3E6C"/>
                </a:solidFill>
              </a:rPr>
              <a:t>Прогнозируемое </a:t>
            </a:r>
            <a:r>
              <a:rPr lang="ru-RU" sz="1600" u="sng" dirty="0" smtClean="0">
                <a:solidFill>
                  <a:srgbClr val="003E6C"/>
                </a:solidFill>
              </a:rPr>
              <a:t>годовое</a:t>
            </a:r>
            <a:r>
              <a:rPr lang="ru-RU" sz="1600" dirty="0" smtClean="0">
                <a:solidFill>
                  <a:srgbClr val="003E6C"/>
                </a:solidFill>
              </a:rPr>
              <a:t> снижение затрат на обезвоживание и последующие мероприятия по размещению осадка</a:t>
            </a:r>
            <a:r>
              <a:rPr lang="ru-RU" sz="1600" b="1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ОСК без ПО</a:t>
            </a:r>
            <a:r>
              <a:rPr lang="ru-RU" sz="1600" dirty="0" smtClean="0">
                <a:solidFill>
                  <a:srgbClr val="003E6C"/>
                </a:solidFill>
              </a:rPr>
              <a:t> производительностью 10,0 тыс. м</a:t>
            </a:r>
            <a:r>
              <a:rPr lang="ru-RU" sz="1600" baseline="30000" dirty="0" smtClean="0">
                <a:solidFill>
                  <a:srgbClr val="003E6C"/>
                </a:solidFill>
              </a:rPr>
              <a:t>3</a:t>
            </a:r>
            <a:r>
              <a:rPr lang="ru-RU" sz="1600" dirty="0" smtClean="0">
                <a:solidFill>
                  <a:srgbClr val="003E6C"/>
                </a:solidFill>
              </a:rPr>
              <a:t>/сут.</a:t>
            </a:r>
            <a:endParaRPr lang="ru-RU" sz="1600" dirty="0">
              <a:solidFill>
                <a:srgbClr val="003E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экономическая оценка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908720"/>
          <a:ext cx="7959710" cy="4820901"/>
        </p:xfrm>
        <a:graphic>
          <a:graphicData uri="http://schemas.openxmlformats.org/drawingml/2006/table">
            <a:tbl>
              <a:tblPr/>
              <a:tblGrid>
                <a:gridCol w="429418"/>
                <a:gridCol w="1895965"/>
                <a:gridCol w="1221287"/>
                <a:gridCol w="1129209"/>
                <a:gridCol w="1253096"/>
                <a:gridCol w="968491"/>
                <a:gridCol w="1062244"/>
              </a:tblGrid>
              <a:tr h="1088085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327" marR="75327" marT="37664" marB="3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блоков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327" marR="75327" marT="37664" marB="3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Сметная стоимость, млн. руб.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327" marR="75327" marT="37664" marB="3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 общем объеме основных объектов %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5327" marR="75327" marT="37664" marB="3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Сметная стоимость, млн. руб. по предлагаемой технологии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 общем объеме основных объектов %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Увеличение + %,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Снижение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%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</a:tr>
              <a:tr h="34214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Механическая очистка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Первичные отстойники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2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Аэротенки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1504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2707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+ 80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Вторичные отстойники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1026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+ 80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2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доочистки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491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(491)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(6,7)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обеззараживания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2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Цех обработки осадка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291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- 30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2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Технологические трубопроводы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666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11,5 (до 2)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666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66"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Объекты инфраструктуры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1599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1599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928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5765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88928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3" marR="7323" marT="73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6808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(7299)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18-20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(27)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580526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сравнения использованы данные реконструкции </a:t>
            </a:r>
          </a:p>
          <a:p>
            <a:pPr indent="1980000"/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 г. Владивосток (160тыс м</a:t>
            </a:r>
            <a:r>
              <a:rPr lang="ru-RU" sz="1400" baseline="300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/сут), </a:t>
            </a:r>
          </a:p>
          <a:p>
            <a:pPr indent="1980000"/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 Левый берег (255 тыс м</a:t>
            </a:r>
            <a:r>
              <a:rPr lang="ru-RU" sz="1400" baseline="300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/сут), </a:t>
            </a:r>
          </a:p>
          <a:p>
            <a:pPr indent="1980000"/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ЭБКО - Москва (200 тыс м</a:t>
            </a:r>
            <a:r>
              <a:rPr lang="ru-RU" sz="1400" baseline="300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/сут).</a:t>
            </a:r>
            <a:endParaRPr lang="ru-RU" sz="1400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экономическая оценка</a:t>
            </a:r>
            <a:endParaRPr lang="en-US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3657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равнение площадных нагрузок (без увеличения глубины сооружений – аэротенков) рассмотрены на примере показателей ЭБКО КОС (Москва). Наличие полной блокировки сооружений позволяет наиболее точно оценить увеличение площадных характеристик без учета технологических и строительных разрывов между сооружениями.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2999" y="1818793"/>
          <a:ext cx="8208912" cy="4563654"/>
        </p:xfrm>
        <a:graphic>
          <a:graphicData uri="http://schemas.openxmlformats.org/drawingml/2006/table">
            <a:tbl>
              <a:tblPr/>
              <a:tblGrid>
                <a:gridCol w="576064"/>
                <a:gridCol w="1944216"/>
                <a:gridCol w="1008112"/>
                <a:gridCol w="1296144"/>
                <a:gridCol w="1440160"/>
                <a:gridCol w="1080120"/>
                <a:gridCol w="864096"/>
              </a:tblGrid>
              <a:tr h="880393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№№ </a:t>
                      </a:r>
                      <a:r>
                        <a:rPr lang="ru-RU" sz="1200" b="1" kern="1200" dirty="0" err="1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kern="1200" dirty="0" err="1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комплексов сооружений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Площадь застройки, га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 общей площади </a:t>
                      </a:r>
                      <a:r>
                        <a:rPr lang="ru-RU" sz="1200" b="1" kern="1200" dirty="0" err="1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застройки,%</a:t>
                      </a:r>
                      <a:r>
                        <a:rPr lang="ru-RU" sz="1200" b="1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Площадь застройки по предлагаемой технологии, га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 общей площади застройки,%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Увеличение,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+, %,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Уменьшение -, %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</a:tr>
              <a:tr h="660023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Механическая очистка (решетки, песколовки)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0,14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2,48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8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Первичные отстойники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0,66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11,68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55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Аэротенки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3,08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54,51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6,16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+100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8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Вторичные отстойники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1,35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23,90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+100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94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доочистки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0,29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5,13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- 32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90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Блок обеззараживания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0,02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0,35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8"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Цех обработки осадка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0,11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1,95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по сооружениям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5,65 </a:t>
                      </a:r>
                      <a:endParaRPr lang="ru-RU" sz="120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843" marR="69843" marT="34922" marB="34922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9,98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3E6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+77</a:t>
                      </a:r>
                      <a:endParaRPr lang="ru-RU" sz="1200" dirty="0">
                        <a:solidFill>
                          <a:srgbClr val="003E6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7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Выводы</a:t>
            </a:r>
            <a:endParaRPr lang="en-US" sz="1600" dirty="0">
              <a:latin typeface="+mn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908720"/>
            <a:ext cx="84296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>
              <a:lnSpc>
                <a:spcPct val="150000"/>
              </a:lnSpc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1. Р</a:t>
            </a:r>
            <a:r>
              <a:rPr lang="ru-RU" dirty="0" smtClean="0">
                <a:solidFill>
                  <a:srgbClr val="515151"/>
                </a:solidFill>
                <a:latin typeface="+mn-lt"/>
                <a:ea typeface="Calibri" pitchFamily="34" charset="0"/>
                <a:cs typeface="Times New Roman" pitchFamily="18" charset="0"/>
              </a:rPr>
              <a:t>ежим эксплуатации (ОМ=400-500 мгХПК/л) сооружений биологической очистки с большим возрастом а.и. (70 сут)  характеризуется уменьшением в 3 раза общего объема илового </a:t>
            </a:r>
            <a:r>
              <a:rPr lang="ru-RU" dirty="0" smtClean="0">
                <a:solidFill>
                  <a:srgbClr val="515151"/>
                </a:solidFill>
                <a:latin typeface="+mn-lt"/>
                <a:ea typeface="Calibri" pitchFamily="34" charset="0"/>
                <a:cs typeface="Times New Roman" pitchFamily="18" charset="0"/>
              </a:rPr>
              <a:t>осадка.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2. Эксплуатация аэротенков с постоянным (фиксированным) возрастом ила обеспечивает: </a:t>
            </a:r>
          </a:p>
          <a:p>
            <a:pPr marL="627063" marR="0" lvl="0" indent="-1762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стабильное качество очищенной 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+mn-lt"/>
              <a:cs typeface="Arial" pitchFamily="34" charset="0"/>
            </a:endParaRPr>
          </a:p>
          <a:p>
            <a:pPr marL="627063" marR="0" lvl="0" indent="-1762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стабильно низкий иловый индекс ( в пределах до 80-90 см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/г)</a:t>
            </a:r>
          </a:p>
          <a:p>
            <a:pPr marL="627063" marR="0" lvl="0" indent="-1762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высокую зольность ила (32 - 43%), что может свидетельствовать о хороших водоотдающих характеристиках илового осадка.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+mn-lt"/>
              <a:cs typeface="Arial" pitchFamily="34" charset="0"/>
            </a:endParaRPr>
          </a:p>
          <a:p>
            <a:pPr lvl="0" indent="450850" algn="just" eaLnBrk="0" hangingPunct="0">
              <a:lnSpc>
                <a:spcPct val="150000"/>
              </a:lnSpc>
            </a:pPr>
            <a:r>
              <a:rPr lang="ru-RU" dirty="0" smtClean="0">
                <a:solidFill>
                  <a:srgbClr val="515151"/>
                </a:solidFill>
                <a:latin typeface="+mn-lt"/>
                <a:ea typeface="Calibri" pitchFamily="34" charset="0"/>
                <a:cs typeface="Times New Roman" pitchFamily="18" charset="0"/>
              </a:rPr>
              <a:t>3. Колебания расхода СВ в диапазоне </a:t>
            </a:r>
            <a:r>
              <a:rPr lang="ru-RU" dirty="0" smtClean="0">
                <a:solidFill>
                  <a:srgbClr val="515151"/>
                </a:solidFill>
                <a:latin typeface="+mn-lt"/>
                <a:ea typeface="Calibri" pitchFamily="34" charset="0"/>
                <a:cs typeface="Times New Roman" pitchFamily="18" charset="0"/>
              </a:rPr>
              <a:t>20-30% от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режима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работы аэротенка с большим возрастом ила не сказываются на качестве очистки сточной воды.</a:t>
            </a:r>
          </a:p>
          <a:p>
            <a:pPr lvl="0" indent="450850" algn="just" eaLnBrk="0" hangingPunct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51515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848600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E6C"/>
                </a:solidFill>
              </a:rPr>
              <a:t>Основные требования к проектным решениям по организации системы управления гидравлическими потоками в очистных сооружениях</a:t>
            </a:r>
            <a:endParaRPr lang="ru-RU" dirty="0">
              <a:solidFill>
                <a:srgbClr val="003E6C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628800"/>
            <a:ext cx="91440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1. При высотной посадке сооружений очистки сточной воды все водосливы рассчитываются на незатопленный режим работы при двух кратном превышении среднего расхода сточной воды независимо от производительности КОС.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2. Впускные устройства осветленной сточной воды должны быть оборудованы автоматизированными регулируемыми шиберами и оснащены измерительными приборами контроля расходов воды с регулировкой на ЦДП.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3. Оснащение системы распределения возвратного ила из В.О. автоматическими устройствами измерения и равномерного регулирования расходов иловой смеси с выводом на АРМ ЦДП.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lvl="0" indent="450850" algn="just" eaLnBrk="0" hangingPunct="0">
              <a:spcBef>
                <a:spcPts val="600"/>
              </a:spcBef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4. О</a:t>
            </a:r>
            <a:r>
              <a:rPr lang="ru-RU" sz="1100" dirty="0" smtClean="0">
                <a:solidFill>
                  <a:srgbClr val="003E6C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борудование системы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удаления избыточного ила автоматическими приборами контроля и регулировки расхода иловой смеси </a:t>
            </a:r>
            <a:r>
              <a:rPr lang="ru-RU" sz="1100" dirty="0" smtClean="0">
                <a:solidFill>
                  <a:srgbClr val="003E6C"/>
                </a:solidFill>
                <a:ea typeface="Times New Roman" pitchFamily="18" charset="0"/>
                <a:cs typeface="Times New Roman" pitchFamily="18" charset="0"/>
              </a:rPr>
              <a:t>с выводом на АРМ ЦДП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5. Система подачи воздуха на аэрацию в аэротенки должна быть оборудована затворами на магистральных воздуховодах, с целью регулирования подачи воздуха в каждый аэротенк. В аэротенках, не менее чем в трех точках, устанавливаются датчики контроля растворенного кислорода для измерения и регулировки его концентрации.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6. При автоматизированной системе контроля качества воды по ступеням очистных сооружений обязательными точками контроля являются: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1) Распределительный канал перед решетками;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2) Распределительный канал перед П.О.;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3) Распределительный канал осветленной сточной воды на аэротенки;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4) Сборный канал иловой смеси после аэротенков;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5) Сборный канал после В.О.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7. Обязательными к контролю показателями качества сточной воды и очищенной являются: БПК, ХПК, взвешенные вещества, азотные соединения, общий фосфор и фосфаты, нефтепродукты (на входе и на выходе КОС).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  <a:p>
            <a:pPr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8. Контролируемыми показателями работы сооружений биологической очистки являются: доза ила на выходе из каждого аэротенка; иловый индекс иловой смеси на выходе из аэротеков, зольность иловой смеси на выходе из аэротеков, доза возвратного ила.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Реализованные проекты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838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571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571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609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77072"/>
            <a:ext cx="2924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7481" y="4491190"/>
            <a:ext cx="3495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2043" y="944868"/>
            <a:ext cx="30597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black">
          <a:xfrm>
            <a:off x="4499992" y="3962400"/>
            <a:ext cx="46440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907" y="4450998"/>
            <a:ext cx="3069080" cy="225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980728"/>
            <a:ext cx="4572000" cy="28677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3E6C"/>
                </a:solidFill>
              </a:rPr>
              <a:t>105005 Москва, Плетешковский пер., 22, </a:t>
            </a:r>
            <a:endParaRPr lang="en-US" sz="2400" b="1" dirty="0" smtClean="0">
              <a:solidFill>
                <a:srgbClr val="003E6C"/>
              </a:solidFill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3E6C"/>
                </a:solidFill>
              </a:rPr>
              <a:t>т/</a:t>
            </a:r>
            <a:r>
              <a:rPr lang="ru-RU" sz="2400" b="1" dirty="0" err="1" smtClean="0">
                <a:solidFill>
                  <a:srgbClr val="003E6C"/>
                </a:solidFill>
              </a:rPr>
              <a:t>ф</a:t>
            </a:r>
            <a:r>
              <a:rPr lang="ru-RU" sz="2400" b="1" dirty="0" smtClean="0">
                <a:solidFill>
                  <a:srgbClr val="003E6C"/>
                </a:solidFill>
              </a:rPr>
              <a:t> 8(499)261-77-75 </a:t>
            </a:r>
            <a:r>
              <a:rPr lang="en-US" sz="2400" b="1" dirty="0" smtClean="0">
                <a:solidFill>
                  <a:srgbClr val="003E6C"/>
                </a:solidFill>
                <a:hlinkClick r:id="rId3"/>
              </a:rPr>
              <a:t>post@mvkniipr.ru</a:t>
            </a:r>
            <a:r>
              <a:rPr lang="en-US" sz="2400" b="1" dirty="0" smtClean="0">
                <a:solidFill>
                  <a:srgbClr val="003E6C"/>
                </a:solidFill>
              </a:rPr>
              <a:t> , </a:t>
            </a:r>
            <a:r>
              <a:rPr lang="en-US" sz="2400" b="1" dirty="0" smtClean="0">
                <a:solidFill>
                  <a:srgbClr val="003E6C"/>
                </a:solidFill>
                <a:hlinkClick r:id="rId4"/>
              </a:rPr>
              <a:t>ecolab@mvkniipr.ru</a:t>
            </a:r>
            <a:endParaRPr lang="en-US" sz="2400" b="1" dirty="0">
              <a:solidFill>
                <a:srgbClr val="003E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213" y="188640"/>
            <a:ext cx="8534400" cy="563563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Научные и технологические разработки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3535" y="836712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исследования в области:</a:t>
            </a:r>
          </a:p>
          <a:p>
            <a:pPr marL="179388" indent="-179388">
              <a:lnSpc>
                <a:spcPct val="150000"/>
              </a:lnSpc>
            </a:pP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разработки и совершенствования технологий очистки природных и сточных вод, утилизации твердых бытовых отходов;</a:t>
            </a:r>
          </a:p>
          <a:p>
            <a:pPr marL="179388" indent="-179388">
              <a:lnSpc>
                <a:spcPct val="150000"/>
              </a:lnSpc>
            </a:pP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надежности и экологической безопасности инженерных систем жизнеобеспечения города;</a:t>
            </a:r>
          </a:p>
          <a:p>
            <a:pPr marL="179388" indent="-179388">
              <a:lnSpc>
                <a:spcPct val="150000"/>
              </a:lnSpc>
            </a:pP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разработки нормативно-методических документов и регламентов эксплуатации систем и сооружений;</a:t>
            </a:r>
          </a:p>
          <a:p>
            <a:pPr marL="179388" indent="-179388">
              <a:lnSpc>
                <a:spcPct val="150000"/>
              </a:lnSpc>
            </a:pP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мониторинга водных объектов и экологического обследования городских территорий;</a:t>
            </a:r>
          </a:p>
          <a:p>
            <a:pPr marL="179388" indent="-179388">
              <a:lnSpc>
                <a:spcPct val="150000"/>
              </a:lnSpc>
            </a:pPr>
            <a:r>
              <a:rPr lang="ru-RU" sz="1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анализа физико-химического состава природных и питьевых вод, городских и промышленных сточных вод, почв, растений, донных отложений, осадков очистных сооружений.</a:t>
            </a:r>
            <a:endParaRPr lang="ru-RU" sz="1400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25212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70545"/>
            <a:ext cx="2589832" cy="181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70257"/>
            <a:ext cx="2520280" cy="177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70" y="228600"/>
            <a:ext cx="8458200" cy="563563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Программы повышения квалификации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11760" y="1124744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3E6C"/>
                </a:solidFill>
              </a:rPr>
              <a:t>Основные направления деятельности Центра дополнительного образования АО «</a:t>
            </a:r>
            <a:r>
              <a:rPr lang="ru-RU" sz="1600" b="1" dirty="0" err="1" smtClean="0">
                <a:solidFill>
                  <a:srgbClr val="003E6C"/>
                </a:solidFill>
              </a:rPr>
              <a:t>МосводоканалНИИпроект</a:t>
            </a:r>
            <a:r>
              <a:rPr lang="ru-RU" sz="1600" b="1" dirty="0" smtClean="0">
                <a:solidFill>
                  <a:srgbClr val="003E6C"/>
                </a:solidFill>
              </a:rPr>
              <a:t>»</a:t>
            </a:r>
            <a:endParaRPr lang="ru-RU" sz="1600" dirty="0" smtClean="0">
              <a:solidFill>
                <a:srgbClr val="003E6C"/>
              </a:solidFill>
            </a:endParaRP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Подготовка специалистов в области водоснабжения и водоотведения;</a:t>
            </a: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Подготовки специалистов в области городского хозяйства;</a:t>
            </a: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Подготовки специалистов в области переработки ТКО,</a:t>
            </a: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Смежные области деятельности работников предприятий системы ЖКХ и городского хозяйства.</a:t>
            </a: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rgbClr val="003E6C"/>
                </a:solidFill>
              </a:rPr>
              <a:t>Циклы  профессиональной переподготовки:</a:t>
            </a:r>
            <a:r>
              <a:rPr lang="ru-RU" sz="1600" b="1" dirty="0" smtClean="0">
                <a:solidFill>
                  <a:srgbClr val="003E6C"/>
                </a:solidFill>
              </a:rPr>
              <a:t> </a:t>
            </a:r>
            <a:endParaRPr lang="ru-RU" sz="1600" dirty="0" smtClean="0">
              <a:solidFill>
                <a:srgbClr val="003E6C"/>
              </a:solidFill>
            </a:endParaRP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Профессиональная переподготовка (от 120 до 540 ч) – </a:t>
            </a:r>
            <a:r>
              <a:rPr lang="ru-RU" sz="1600" b="1" i="1" dirty="0" smtClean="0">
                <a:solidFill>
                  <a:srgbClr val="003E6C"/>
                </a:solidFill>
              </a:rPr>
              <a:t>диплом</a:t>
            </a:r>
            <a:r>
              <a:rPr lang="ru-RU" sz="1600" dirty="0" smtClean="0">
                <a:solidFill>
                  <a:srgbClr val="003E6C"/>
                </a:solidFill>
              </a:rPr>
              <a:t>;</a:t>
            </a: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Техническое образование (до 120ч) –</a:t>
            </a:r>
            <a:r>
              <a:rPr lang="ru-RU" sz="1600" b="1" i="1" dirty="0" smtClean="0">
                <a:solidFill>
                  <a:srgbClr val="003E6C"/>
                </a:solidFill>
              </a:rPr>
              <a:t>удостоверение;</a:t>
            </a:r>
            <a:r>
              <a:rPr lang="ru-RU" sz="1600" dirty="0" smtClean="0">
                <a:solidFill>
                  <a:srgbClr val="003E6C"/>
                </a:solidFill>
              </a:rPr>
              <a:t> </a:t>
            </a: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Курс повышения квалификации (72 ч) – </a:t>
            </a:r>
            <a:r>
              <a:rPr lang="ru-RU" sz="1600" b="1" i="1" dirty="0" smtClean="0">
                <a:solidFill>
                  <a:srgbClr val="003E6C"/>
                </a:solidFill>
              </a:rPr>
              <a:t>удостоверение</a:t>
            </a:r>
            <a:r>
              <a:rPr lang="ru-RU" sz="1600" b="1" dirty="0" smtClean="0">
                <a:solidFill>
                  <a:srgbClr val="003E6C"/>
                </a:solidFill>
              </a:rPr>
              <a:t>;</a:t>
            </a:r>
            <a:endParaRPr lang="ru-RU" sz="1600" dirty="0" smtClean="0">
              <a:solidFill>
                <a:srgbClr val="003E6C"/>
              </a:solidFill>
            </a:endParaRPr>
          </a:p>
          <a:p>
            <a:pPr marL="358775" lvl="0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3E6C"/>
                </a:solidFill>
              </a:rPr>
              <a:t>Круглый стол, тренинг, семинар (8-12ч) – </a:t>
            </a:r>
            <a:r>
              <a:rPr lang="ru-RU" sz="1600" b="1" i="1" dirty="0" smtClean="0">
                <a:solidFill>
                  <a:srgbClr val="003E6C"/>
                </a:solidFill>
              </a:rPr>
              <a:t>сертификат.</a:t>
            </a:r>
            <a:endParaRPr lang="ru-RU" sz="1600" dirty="0">
              <a:solidFill>
                <a:srgbClr val="003E6C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2376264" cy="40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Водоснабжение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43" y="1251694"/>
            <a:ext cx="1831854" cy="377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0" y="837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технология обезжелезивания и </a:t>
            </a:r>
            <a:r>
              <a:rPr lang="ru-RU" b="1" dirty="0" err="1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деманганации</a:t>
            </a:r>
            <a:r>
              <a:rPr lang="ru-RU" b="1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подземных вод</a:t>
            </a:r>
            <a:endParaRPr lang="ru-RU" b="1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330684"/>
            <a:ext cx="248138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260" y="1959641"/>
            <a:ext cx="173635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670" y="4589517"/>
            <a:ext cx="2459613" cy="190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72200" y="2096562"/>
            <a:ext cx="2592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Установка производит очистку природных вод от ионов железа и грубодисперсных примесей, мелкозернистого песка.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3E6C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Проводит дегазацию вод.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025113" y="1521080"/>
            <a:ext cx="25202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Установка очистки природных вод от органических загрязнений.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Доочистка сточных вод.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Оснащена плавающей загрузкой.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Водоотведение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52" y="980728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Проблемы:</a:t>
            </a:r>
          </a:p>
          <a:p>
            <a:endParaRPr lang="ru-RU" b="1" dirty="0" smtClean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3E6C"/>
                </a:solidFill>
              </a:rPr>
              <a:t>Достижение/Получение качества очистки СВ до нормативов ПДК </a:t>
            </a:r>
            <a:r>
              <a:rPr lang="ru-RU" sz="1600" dirty="0" err="1" smtClean="0">
                <a:solidFill>
                  <a:srgbClr val="003E6C"/>
                </a:solidFill>
              </a:rPr>
              <a:t>рыб-хоз</a:t>
            </a:r>
            <a:r>
              <a:rPr lang="ru-RU" sz="1600" dirty="0" smtClean="0">
                <a:solidFill>
                  <a:srgbClr val="003E6C"/>
                </a:solidFill>
              </a:rPr>
              <a:t>.;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3E6C"/>
                </a:solidFill>
              </a:rPr>
              <a:t>Снижение избыточного содержания биогенных элементов (</a:t>
            </a:r>
            <a:r>
              <a:rPr lang="en-US" sz="1600" dirty="0" smtClean="0">
                <a:solidFill>
                  <a:srgbClr val="003E6C"/>
                </a:solidFill>
              </a:rPr>
              <a:t>N</a:t>
            </a:r>
            <a:r>
              <a:rPr lang="ru-RU" sz="1600" dirty="0" smtClean="0">
                <a:solidFill>
                  <a:srgbClr val="003E6C"/>
                </a:solidFill>
              </a:rPr>
              <a:t>, Р);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3E6C"/>
                </a:solidFill>
              </a:rPr>
              <a:t>Уменьшение массы удаляемого ОСВ (избыточного активного ила);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3E6C"/>
                </a:solidFill>
              </a:rPr>
              <a:t>Энергосбережение в системе ОСК;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3E6C"/>
                </a:solidFill>
              </a:rPr>
              <a:t>Утилизация ОСВ;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3E6C"/>
                </a:solidFill>
              </a:rPr>
              <a:t>Выработка </a:t>
            </a:r>
            <a:r>
              <a:rPr lang="ru-RU" sz="1600" dirty="0" err="1" smtClean="0">
                <a:solidFill>
                  <a:srgbClr val="003E6C"/>
                </a:solidFill>
              </a:rPr>
              <a:t>биотоплива</a:t>
            </a:r>
            <a:r>
              <a:rPr lang="ru-RU" sz="1600" dirty="0" smtClean="0">
                <a:solidFill>
                  <a:srgbClr val="003E6C"/>
                </a:solidFill>
              </a:rPr>
              <a:t> и </a:t>
            </a:r>
            <a:r>
              <a:rPr lang="ru-RU" sz="1600" dirty="0" err="1" smtClean="0">
                <a:solidFill>
                  <a:srgbClr val="003E6C"/>
                </a:solidFill>
              </a:rPr>
              <a:t>биогаза</a:t>
            </a:r>
            <a:r>
              <a:rPr lang="ru-RU" sz="1600" dirty="0" smtClean="0">
                <a:solidFill>
                  <a:srgbClr val="003E6C"/>
                </a:solidFill>
              </a:rPr>
              <a:t>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32" y="4005064"/>
            <a:ext cx="7246876" cy="24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61048"/>
            <a:ext cx="1934572" cy="2161109"/>
          </a:xfrm>
          <a:prstGeom prst="rect">
            <a:avLst/>
          </a:prstGeom>
          <a:noFill/>
        </p:spPr>
      </p:pic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Промышленный эксперимент</a:t>
            </a:r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1000108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E6C"/>
                </a:solidFill>
              </a:rPr>
              <a:t>Стабилизация возраста активного ила для уменьшение объемов ОСВ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843808" y="2636912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u="sng" dirty="0" smtClean="0"/>
              <a:t>Режимы работ </a:t>
            </a:r>
            <a:r>
              <a:rPr lang="ru-RU" sz="1600" u="sng" dirty="0" err="1" smtClean="0"/>
              <a:t>аэротенков</a:t>
            </a:r>
            <a:r>
              <a:rPr lang="ru-RU" sz="1600" u="sng" dirty="0" smtClean="0"/>
              <a:t> </a:t>
            </a:r>
            <a:r>
              <a:rPr lang="ru-RU" sz="1600" dirty="0" smtClean="0"/>
              <a:t> </a:t>
            </a:r>
          </a:p>
          <a:p>
            <a:pPr marL="179388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возраст АИ   </a:t>
            </a:r>
            <a:r>
              <a:rPr lang="ru-RU" sz="1600" b="1" dirty="0" smtClean="0">
                <a:solidFill>
                  <a:srgbClr val="C00000"/>
                </a:solidFill>
              </a:rPr>
              <a:t>62, 77, 83 , 91 </a:t>
            </a:r>
            <a:r>
              <a:rPr lang="ru-RU" sz="1600" dirty="0" smtClean="0"/>
              <a:t>сутки,</a:t>
            </a:r>
          </a:p>
          <a:p>
            <a:pPr marL="179388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окислительная мощность (ОМ) 330 - 600 </a:t>
            </a:r>
            <a:r>
              <a:rPr lang="ru-RU" sz="1600" dirty="0" err="1" smtClean="0"/>
              <a:t>мгХПК</a:t>
            </a:r>
            <a:r>
              <a:rPr lang="ru-RU" sz="1600" dirty="0" smtClean="0"/>
              <a:t>/л.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148478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Основным управляющим элементом в работе сооружений БОС является поддержание высокого возраста</a:t>
            </a:r>
            <a:r>
              <a:rPr lang="ru-RU" b="1" dirty="0" smtClean="0">
                <a:solidFill>
                  <a:srgbClr val="003E6C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активного ила с заданной удельной скоростью его роста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5" y="2276872"/>
            <a:ext cx="2506804" cy="218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39952" y="429309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работы аэротенков с постоянным возрастом активного ила  - устойчивое качество очистки сточных вод </a:t>
            </a:r>
            <a:endParaRPr lang="ru-RU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61922" y="154330"/>
            <a:ext cx="9205922" cy="706439"/>
          </a:xfrm>
        </p:spPr>
        <p:txBody>
          <a:bodyPr/>
          <a:lstStyle/>
          <a:p>
            <a:r>
              <a:rPr lang="ru-RU" sz="2400" dirty="0" smtClean="0"/>
              <a:t>Экспериментальное подтверждение теоретических предпосылок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1052736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E6C"/>
                </a:solidFill>
              </a:rPr>
              <a:t>Полупромышленный эксперимент. Установка аэротенк – отстойник.</a:t>
            </a:r>
          </a:p>
          <a:p>
            <a:pPr algn="ctr"/>
            <a:r>
              <a:rPr lang="ru-RU" sz="1400" dirty="0" smtClean="0">
                <a:solidFill>
                  <a:srgbClr val="003E6C"/>
                </a:solidFill>
              </a:rPr>
              <a:t>При относительном постоянстве состава СВ получена циклическая зависимость возраста активного ила от его дозы в сооружениях. А прирост активного ила, выраженный в г/</a:t>
            </a:r>
            <a:r>
              <a:rPr lang="ru-RU" sz="1400" dirty="0" err="1" smtClean="0">
                <a:solidFill>
                  <a:srgbClr val="003E6C"/>
                </a:solidFill>
              </a:rPr>
              <a:t>г</a:t>
            </a:r>
            <a:r>
              <a:rPr lang="ru-RU" sz="1400" dirty="0" smtClean="0">
                <a:solidFill>
                  <a:srgbClr val="003E6C"/>
                </a:solidFill>
              </a:rPr>
              <a:t> снятого БПК не зависит от окислительной мощности сооружения </a:t>
            </a:r>
            <a:endParaRPr lang="ru-RU" sz="1400" dirty="0">
              <a:solidFill>
                <a:srgbClr val="003E6C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580440" cy="26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7580" y="5229200"/>
            <a:ext cx="8858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u="sng" dirty="0" smtClean="0">
                <a:solidFill>
                  <a:srgbClr val="FF0000"/>
                </a:solidFill>
              </a:rPr>
              <a:t>ВЫВОД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Одной и та же доза АИ в сооружениях может наблюдаться для ила разного возраста.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АИ заданного возраста имеет строго определенный удельный прирост биомассы.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388088" cy="264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ecolab@mvkniipr.ru</a:t>
            </a:r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применения метода </a:t>
            </a:r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587727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E6C"/>
                </a:solidFill>
              </a:rPr>
              <a:t>качество очистки </a:t>
            </a:r>
            <a:r>
              <a:rPr lang="ru-RU" dirty="0" smtClean="0">
                <a:solidFill>
                  <a:srgbClr val="003E6C"/>
                </a:solidFill>
              </a:rPr>
              <a:t>по показателю ХПК за </a:t>
            </a:r>
            <a:r>
              <a:rPr lang="ru-RU" dirty="0" smtClean="0">
                <a:solidFill>
                  <a:srgbClr val="003E6C"/>
                </a:solidFill>
              </a:rPr>
              <a:t>весь период проведения исследований оставалось постоянным</a:t>
            </a:r>
            <a:endParaRPr lang="ru-RU" dirty="0">
              <a:solidFill>
                <a:srgbClr val="003E6C"/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055144" cy="39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9087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0010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E6C"/>
                </a:solidFill>
              </a:rPr>
              <a:t>Подход реализован совместно со специалистами МУП «</a:t>
            </a:r>
            <a:r>
              <a:rPr lang="ru-RU" dirty="0" err="1" smtClean="0">
                <a:solidFill>
                  <a:srgbClr val="003E6C"/>
                </a:solidFill>
              </a:rPr>
              <a:t>Уфаводоканал</a:t>
            </a:r>
            <a:r>
              <a:rPr lang="ru-RU" dirty="0" smtClean="0">
                <a:solidFill>
                  <a:srgbClr val="003E6C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003E6C"/>
                </a:solidFill>
              </a:rPr>
              <a:t> на блоке очистных сооружений канализации (ОСК) г. Уфы производительностью 90 тыс. м</a:t>
            </a:r>
            <a:r>
              <a:rPr lang="ru-RU" baseline="30000" dirty="0" smtClean="0">
                <a:solidFill>
                  <a:srgbClr val="003E6C"/>
                </a:solidFill>
              </a:rPr>
              <a:t>3</a:t>
            </a:r>
            <a:r>
              <a:rPr lang="ru-RU" dirty="0" smtClean="0">
                <a:solidFill>
                  <a:srgbClr val="003E6C"/>
                </a:solidFill>
              </a:rPr>
              <a:t>/</a:t>
            </a:r>
            <a:r>
              <a:rPr lang="ru-RU" dirty="0" err="1" smtClean="0">
                <a:solidFill>
                  <a:srgbClr val="003E6C"/>
                </a:solidFill>
              </a:rPr>
              <a:t>сут</a:t>
            </a:r>
            <a:r>
              <a:rPr lang="ru-RU" dirty="0" smtClean="0">
                <a:solidFill>
                  <a:srgbClr val="003E6C"/>
                </a:solidFill>
              </a:rPr>
              <a:t>. с возрастом активного ила 60 – 90 суток</a:t>
            </a:r>
            <a:endParaRPr lang="ru-RU" dirty="0">
              <a:solidFill>
                <a:srgbClr val="003E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5l">
  <a:themeElements>
    <a:clrScheme name="208tgp_time_light 2">
      <a:dk1>
        <a:srgbClr val="000000"/>
      </a:dk1>
      <a:lt1>
        <a:srgbClr val="FFFFFF"/>
      </a:lt1>
      <a:dk2>
        <a:srgbClr val="1129A1"/>
      </a:dk2>
      <a:lt2>
        <a:srgbClr val="969696"/>
      </a:lt2>
      <a:accent1>
        <a:srgbClr val="4987E3"/>
      </a:accent1>
      <a:accent2>
        <a:srgbClr val="40C3EC"/>
      </a:accent2>
      <a:accent3>
        <a:srgbClr val="FFFFFF"/>
      </a:accent3>
      <a:accent4>
        <a:srgbClr val="000000"/>
      </a:accent4>
      <a:accent5>
        <a:srgbClr val="B1C3EF"/>
      </a:accent5>
      <a:accent6>
        <a:srgbClr val="39B0D6"/>
      </a:accent6>
      <a:hlink>
        <a:srgbClr val="36A1B6"/>
      </a:hlink>
      <a:folHlink>
        <a:srgbClr val="9CC769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cdb2004215l</Template>
  <TotalTime>1648</TotalTime>
  <Words>1388</Words>
  <Application>Microsoft Office PowerPoint</Application>
  <PresentationFormat>Экран (4:3)</PresentationFormat>
  <Paragraphs>268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cdb2004215l</vt:lpstr>
      <vt:lpstr> "Проектная реализация инноваций в водоснабжении и водоотведении  АО "МосводоканалНИИпроект"</vt:lpstr>
      <vt:lpstr>Реализованные проекты</vt:lpstr>
      <vt:lpstr>Научные и технологические разработки</vt:lpstr>
      <vt:lpstr>Программы повышения квалификации</vt:lpstr>
      <vt:lpstr>Водоснабжение</vt:lpstr>
      <vt:lpstr>Водоотведение</vt:lpstr>
      <vt:lpstr>Промышленный эксперимент</vt:lpstr>
      <vt:lpstr>Экспериментальное подтверждение теоретических предпосылок</vt:lpstr>
      <vt:lpstr>Результаты применения метода </vt:lpstr>
      <vt:lpstr>Результаты применения метода </vt:lpstr>
      <vt:lpstr>Результаты применения метода </vt:lpstr>
      <vt:lpstr>Показатели работы аэротенка с возрастом ила 70 суток</vt:lpstr>
      <vt:lpstr>ХПК, БПК5  очищенной СВ с возрастом ила 70 суток</vt:lpstr>
      <vt:lpstr>N/NH4+ , N/NO3-  в очищенной СВ с возрастом ила 70 суток</vt:lpstr>
      <vt:lpstr>Предварительная экономическая оценка</vt:lpstr>
      <vt:lpstr>Предварительная экономическая оценка</vt:lpstr>
      <vt:lpstr>Предварительная экономическая оценка</vt:lpstr>
      <vt:lpstr>Выводы</vt:lpstr>
      <vt:lpstr>Рекомендации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Platonova</dc:creator>
  <cp:lastModifiedBy>Platonova</cp:lastModifiedBy>
  <cp:revision>170</cp:revision>
  <dcterms:created xsi:type="dcterms:W3CDTF">2016-09-30T11:38:14Z</dcterms:created>
  <dcterms:modified xsi:type="dcterms:W3CDTF">2016-10-14T12:20:33Z</dcterms:modified>
</cp:coreProperties>
</file>