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61" r:id="rId4"/>
    <p:sldId id="278" r:id="rId5"/>
    <p:sldId id="259" r:id="rId6"/>
    <p:sldId id="260" r:id="rId7"/>
    <p:sldId id="263" r:id="rId8"/>
    <p:sldId id="279" r:id="rId9"/>
    <p:sldId id="280" r:id="rId10"/>
    <p:sldId id="262" r:id="rId11"/>
    <p:sldId id="264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BFED2"/>
    <a:srgbClr val="E2FEF7"/>
    <a:srgbClr val="D2F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7" autoAdjust="0"/>
    <p:restoredTop sz="94659" autoAdjust="0"/>
  </p:normalViewPr>
  <p:slideViewPr>
    <p:cSldViewPr>
      <p:cViewPr>
        <p:scale>
          <a:sx n="80" d="100"/>
          <a:sy n="80" d="100"/>
        </p:scale>
        <p:origin x="-858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FA01A-8506-42C5-BE3E-C1DCAAE8CD99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4EEB1-07EC-4CFC-A37D-D978901E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5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150">
              <a:schemeClr val="bg1"/>
            </a:gs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150">
              <a:schemeClr val="bg1">
                <a:alpha val="0"/>
              </a:schemeClr>
            </a:gs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32"/>
            <a:ext cx="9144000" cy="6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0" y="1154894"/>
            <a:ext cx="7992888" cy="53312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127000">
              <a:schemeClr val="accent1">
                <a:lumMod val="20000"/>
                <a:lumOff val="80000"/>
                <a:alpha val="4000"/>
              </a:schemeClr>
            </a:glow>
            <a:outerShdw blurRad="647700" dist="50800" dir="5400000" algn="ctr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89" y="4037878"/>
            <a:ext cx="8229600" cy="2448272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Водоохранная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                                                  АО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Уралэлектромед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32"/>
            <a:ext cx="9144000" cy="6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6626"/>
            <a:ext cx="713314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5676" y="1099483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сбросов загрязняющих веществ в водные объекты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5157192"/>
            <a:ext cx="8712968" cy="108012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 на АО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Уралэлектромедь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полностью прекращён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сброс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неочищенных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стоков в оз. Ключи.  Объём сброса очищенных стоков  в оз. Ключи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не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200 тыс. куб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м/год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загрязняющих веществ не превышает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допустимых сбросов (НДС). </a:t>
            </a:r>
          </a:p>
        </p:txBody>
      </p:sp>
    </p:spTree>
    <p:extLst>
      <p:ext uri="{BB962C8B-B14F-4D97-AF65-F5344CB8AC3E}">
        <p14:creationId xmlns:p14="http://schemas.microsoft.com/office/powerpoint/2010/main" val="38659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32"/>
            <a:ext cx="9144000" cy="6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124744"/>
            <a:ext cx="8928992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i="1" dirty="0"/>
              <a:t>В итоге, на сегодня на АО «Уралэлектромедь» </a:t>
            </a:r>
            <a:endParaRPr lang="ru-RU" sz="2400" b="1" i="1" dirty="0" smtClean="0"/>
          </a:p>
          <a:p>
            <a:pPr algn="l"/>
            <a:r>
              <a:rPr lang="ru-RU" sz="2000" b="1" i="1" dirty="0" smtClean="0"/>
              <a:t>организована </a:t>
            </a:r>
            <a:r>
              <a:rPr lang="ru-RU" sz="2000" b="1" i="1" dirty="0"/>
              <a:t>очистка всех видов стоков: </a:t>
            </a:r>
            <a:r>
              <a:rPr lang="ru-RU" sz="2000" b="1" i="1" dirty="0" smtClean="0"/>
              <a:t>промышленных </a:t>
            </a:r>
            <a:r>
              <a:rPr lang="ru-RU" sz="2000" b="1" i="1" dirty="0"/>
              <a:t>стоков основных цехов, продувочных вод оборотных систем</a:t>
            </a:r>
            <a:r>
              <a:rPr lang="ru-RU" sz="2000" b="1" i="1" dirty="0" smtClean="0"/>
              <a:t>, ливневых вод.</a:t>
            </a:r>
          </a:p>
          <a:p>
            <a:pPr algn="l"/>
            <a:endParaRPr lang="ru-RU" sz="2000" b="1" i="1" dirty="0" smtClean="0"/>
          </a:p>
          <a:p>
            <a:pPr algn="l"/>
            <a:r>
              <a:rPr lang="ru-RU" sz="2000" b="1" i="1" dirty="0" smtClean="0"/>
              <a:t>Сбрасываются </a:t>
            </a:r>
            <a:r>
              <a:rPr lang="ru-RU" sz="2000" b="1" i="1" dirty="0"/>
              <a:t>только очищенные продувочные воды оборотных систем, выведение которых из оборота необходимо для поддержания качества  воды оборотной системы. </a:t>
            </a:r>
            <a:endParaRPr lang="ru-RU" sz="2000" b="1" i="1" dirty="0" smtClean="0"/>
          </a:p>
          <a:p>
            <a:pPr algn="l"/>
            <a:endParaRPr lang="ru-RU" sz="800" b="1" i="1" dirty="0" smtClean="0"/>
          </a:p>
          <a:p>
            <a:pPr algn="l"/>
            <a:r>
              <a:rPr lang="ru-RU" sz="2000" b="1" i="1" dirty="0" smtClean="0"/>
              <a:t>Все </a:t>
            </a:r>
            <a:r>
              <a:rPr lang="ru-RU" sz="2000" b="1" i="1" dirty="0"/>
              <a:t>остальные очищенные стоки используются повторно в </a:t>
            </a:r>
            <a:r>
              <a:rPr lang="ru-RU" sz="2000" b="1" i="1" dirty="0" err="1"/>
              <a:t>промводоснабжении</a:t>
            </a:r>
            <a:r>
              <a:rPr lang="ru-RU" sz="2000" b="1" i="1" dirty="0"/>
              <a:t> (на подпитку оборотных систем</a:t>
            </a:r>
            <a:r>
              <a:rPr lang="ru-RU" sz="2000" b="1" i="1" dirty="0" smtClean="0"/>
              <a:t>). </a:t>
            </a:r>
            <a:r>
              <a:rPr lang="ru-RU" sz="2000" b="1" i="1" dirty="0"/>
              <a:t>На предприятии действует 3 общезаводские  системы оборотного водоснабжения, 11 локальных водооборотных циклов. </a:t>
            </a:r>
            <a:endParaRPr lang="ru-RU" sz="2000" b="1" i="1" dirty="0" smtClean="0"/>
          </a:p>
          <a:p>
            <a:pPr algn="l"/>
            <a:endParaRPr lang="ru-RU" sz="800" b="1" i="1" dirty="0" smtClean="0"/>
          </a:p>
          <a:p>
            <a:pPr algn="l"/>
            <a:r>
              <a:rPr lang="ru-RU" sz="2000" b="1" i="1" dirty="0" err="1" smtClean="0"/>
              <a:t>Водооборот</a:t>
            </a:r>
            <a:r>
              <a:rPr lang="ru-RU" sz="2000" b="1" i="1" dirty="0" smtClean="0"/>
              <a:t> </a:t>
            </a:r>
            <a:r>
              <a:rPr lang="ru-RU" sz="2000" b="1" i="1" dirty="0"/>
              <a:t>составляет 98%.  </a:t>
            </a:r>
            <a:endParaRPr lang="ru-RU" sz="2000" b="1" i="1" dirty="0" smtClean="0"/>
          </a:p>
          <a:p>
            <a:pPr algn="l"/>
            <a:endParaRPr lang="ru-RU" sz="800" b="1" i="1" dirty="0" smtClean="0"/>
          </a:p>
          <a:p>
            <a:pPr algn="l"/>
            <a:r>
              <a:rPr lang="ru-RU" sz="2000" b="1" i="1" dirty="0" smtClean="0"/>
              <a:t>Водопотребление </a:t>
            </a:r>
            <a:r>
              <a:rPr lang="ru-RU" sz="2000" b="1" i="1" dirty="0"/>
              <a:t>сократилось с 6,5  млн. </a:t>
            </a:r>
            <a:r>
              <a:rPr lang="ru-RU" sz="2000" b="1" i="1" dirty="0" err="1"/>
              <a:t>куб.м</a:t>
            </a:r>
            <a:r>
              <a:rPr lang="ru-RU" sz="2000" b="1" i="1" dirty="0"/>
              <a:t>/год  до 600 тыс. </a:t>
            </a:r>
            <a:r>
              <a:rPr lang="ru-RU" sz="2000" b="1" i="1" dirty="0" err="1"/>
              <a:t>куб.м</a:t>
            </a:r>
            <a:r>
              <a:rPr lang="ru-RU" sz="2000" b="1" i="1" dirty="0"/>
              <a:t>/год.  </a:t>
            </a:r>
            <a:endParaRPr lang="ru-RU" sz="2000" b="1" i="1" dirty="0" smtClean="0"/>
          </a:p>
          <a:p>
            <a:pPr algn="l"/>
            <a:endParaRPr lang="ru-RU" sz="800" b="1" i="1" dirty="0" smtClean="0"/>
          </a:p>
          <a:p>
            <a:pPr algn="l"/>
            <a:r>
              <a:rPr lang="ru-RU" sz="2000" b="1" i="1" dirty="0" smtClean="0"/>
              <a:t>Водоотведение </a:t>
            </a:r>
            <a:r>
              <a:rPr lang="ru-RU" sz="2000" b="1" i="1" dirty="0"/>
              <a:t>снизилось с 3 млн. </a:t>
            </a:r>
            <a:r>
              <a:rPr lang="ru-RU" sz="2000" b="1" i="1" dirty="0" err="1"/>
              <a:t>куб.м</a:t>
            </a:r>
            <a:r>
              <a:rPr lang="ru-RU" sz="2000" b="1" i="1" dirty="0"/>
              <a:t>/год до 200 тыс. </a:t>
            </a:r>
            <a:r>
              <a:rPr lang="ru-RU" sz="2000" b="1" i="1" dirty="0" err="1"/>
              <a:t>куб.м</a:t>
            </a:r>
            <a:r>
              <a:rPr lang="ru-RU" sz="2000" b="1" i="1" dirty="0"/>
              <a:t>/год.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710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32"/>
            <a:ext cx="9144000" cy="6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8369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8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8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568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32"/>
            <a:ext cx="9144000" cy="6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«Уралэлектромедь»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94" y="1198589"/>
            <a:ext cx="5950212" cy="446265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IMG_6685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1903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1" y="3789040"/>
            <a:ext cx="19510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60"/>
            <a:ext cx="1873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97633"/>
            <a:ext cx="1887538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2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31"/>
            <a:ext cx="9144000" cy="6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96752"/>
            <a:ext cx="4906888" cy="244827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предприятии был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значительный объем работ по охране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водного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систем оборотного водоснабжения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(“грязный” и “чистый циклы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 общей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мощностью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тыс. м</a:t>
            </a:r>
            <a:r>
              <a:rPr lang="ru-RU" sz="1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отделения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водоподготовки 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промстоков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реконструкция одного из наиболее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водопотребляющих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цехов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купоросного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816424" cy="51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4581128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данных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 позволило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году перейти практически на бессточную систему водопользования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 раз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300 тыс. куб. м/год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32"/>
            <a:ext cx="9144000" cy="6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84976" cy="12961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промпродуктов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химико-металлургического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цеха</a:t>
            </a:r>
            <a:r>
              <a:rPr lang="ru-RU" sz="2000" b="1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vea\Documents\Алёна\2014 год\Информация для конкурса ЭкоОтветственность\Фото\DSCF7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048672" cy="40324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32"/>
            <a:ext cx="9144000" cy="6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700808"/>
            <a:ext cx="2997894" cy="471631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P1010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72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при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2132856"/>
            <a:ext cx="4429712" cy="33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5616" y="980728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Восточного и Центрального ливневых коллекторов</a:t>
            </a:r>
            <a:endParaRPr lang="ru-RU" sz="20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96495"/>
            <a:ext cx="9144000" cy="6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586" y="773832"/>
            <a:ext cx="4585204" cy="6389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Мойка автотранспорта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voda\Desktop\прир. объекты 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32"/>
            <a:ext cx="9144000" cy="6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32943"/>
            <a:ext cx="7776864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переработки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промпродуктов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ХМЦ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b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линия нейтрализации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vea\Documents\Алёна\2014 год\Информация для конкурса ЭкоОтветственность\Фото\DSCF7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0754"/>
            <a:ext cx="3528392" cy="235226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5539372" cy="415452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31"/>
            <a:ext cx="9144000" cy="6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956884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очистки на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линии нейтрализации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5154" y="1844824"/>
            <a:ext cx="2362200" cy="646113"/>
          </a:xfrm>
          <a:prstGeom prst="rect">
            <a:avLst/>
          </a:prstGeom>
          <a:gradFill>
            <a:gsLst>
              <a:gs pos="88350">
                <a:srgbClr val="D5E9F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/>
              <a:t>Очистка от металлов и мышьяка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6613" y="2954487"/>
            <a:ext cx="2362200" cy="369888"/>
          </a:xfrm>
          <a:prstGeom prst="rect">
            <a:avLst/>
          </a:prstGeom>
          <a:gradFill>
            <a:gsLst>
              <a:gs pos="88350">
                <a:srgbClr val="D5E9F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/>
              <a:t>Отстаивание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424113" y="3724275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Вода осветленная</a:t>
            </a: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1371600" y="1487488"/>
            <a:ext cx="181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</a:rPr>
              <a:t>Ливневая вода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172200" y="15240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</a:rPr>
              <a:t>Конденсаты цехов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933700" y="1806575"/>
            <a:ext cx="506413" cy="231775"/>
          </a:xfrm>
          <a:prstGeom prst="straightConnector1">
            <a:avLst/>
          </a:prstGeom>
          <a:ln w="44450" cmpd="dbl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802313" y="1704975"/>
            <a:ext cx="457200" cy="333375"/>
          </a:xfrm>
          <a:prstGeom prst="straightConnector1">
            <a:avLst/>
          </a:prstGeom>
          <a:ln w="31750">
            <a:solidFill>
              <a:srgbClr val="B05F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4543425" y="3724275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Сгущенная часть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043608" y="2093913"/>
            <a:ext cx="122909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р-р </a:t>
            </a:r>
            <a:r>
              <a:rPr lang="en-US" altLang="ru-RU" sz="1800" dirty="0" err="1" smtClean="0"/>
              <a:t>NaOH</a:t>
            </a:r>
            <a:endParaRPr lang="ru-RU" altLang="ru-RU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457700"/>
            <a:ext cx="3505200" cy="369888"/>
          </a:xfrm>
          <a:prstGeom prst="rect">
            <a:avLst/>
          </a:prstGeom>
          <a:gradFill>
            <a:gsLst>
              <a:gs pos="88350">
                <a:srgbClr val="D5E9F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Фильтрация на мех. фильтре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297113" y="2278063"/>
            <a:ext cx="1143000" cy="0"/>
          </a:xfrm>
          <a:prstGeom prst="straightConnector1">
            <a:avLst/>
          </a:prstGeom>
          <a:ln w="31750">
            <a:solidFill>
              <a:schemeClr val="bg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81600" y="4457700"/>
            <a:ext cx="1676400" cy="646113"/>
          </a:xfrm>
          <a:prstGeom prst="rect">
            <a:avLst/>
          </a:prstGeom>
          <a:gradFill>
            <a:gsLst>
              <a:gs pos="88350">
                <a:srgbClr val="D5E9F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Фильтрация на фильтр-прессе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5802313" y="2278063"/>
            <a:ext cx="1470025" cy="0"/>
          </a:xfrm>
          <a:prstGeom prst="straightConnector1">
            <a:avLst/>
          </a:prstGeom>
          <a:ln w="31750" cmpd="sng">
            <a:solidFill>
              <a:schemeClr val="bg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5157788"/>
            <a:ext cx="3657600" cy="368300"/>
          </a:xfrm>
          <a:prstGeom prst="rect">
            <a:avLst/>
          </a:prstGeom>
          <a:gradFill>
            <a:gsLst>
              <a:gs pos="88350">
                <a:srgbClr val="D5E9F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Установка УФ обеззараживания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543425" y="2490937"/>
            <a:ext cx="0" cy="463550"/>
          </a:xfrm>
          <a:prstGeom prst="straightConnector1">
            <a:avLst/>
          </a:prstGeom>
          <a:ln w="44450" cmpd="dbl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5761831"/>
            <a:ext cx="3007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/>
              <a:t>Раствор очищенный на </a:t>
            </a:r>
            <a:r>
              <a:rPr lang="ru-RU" b="1" u="sng" dirty="0">
                <a:solidFill>
                  <a:schemeClr val="bg2">
                    <a:lumMod val="10000"/>
                  </a:schemeClr>
                </a:solidFill>
              </a:rPr>
              <a:t>подпитку оборотных систем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635896" y="3324375"/>
            <a:ext cx="0" cy="463550"/>
          </a:xfrm>
          <a:prstGeom prst="straightConnector1">
            <a:avLst/>
          </a:prstGeom>
          <a:ln w="44450" cmpd="dbl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4492625" y="55768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u="sng" dirty="0" err="1"/>
              <a:t>Кек</a:t>
            </a:r>
            <a:r>
              <a:rPr lang="ru-RU" altLang="ru-RU" sz="1800" dirty="0"/>
              <a:t>  на переработку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181600" y="3324375"/>
            <a:ext cx="0" cy="463550"/>
          </a:xfrm>
          <a:prstGeom prst="straightConnector1">
            <a:avLst/>
          </a:prstGeom>
          <a:ln w="317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6321425" y="5576887"/>
            <a:ext cx="1463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Фильтрат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968894" y="3992563"/>
            <a:ext cx="0" cy="465137"/>
          </a:xfrm>
          <a:prstGeom prst="straightConnector1">
            <a:avLst/>
          </a:prstGeom>
          <a:ln w="44450" cmpd="dbl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7240588" y="2278063"/>
            <a:ext cx="65087" cy="3363912"/>
          </a:xfrm>
          <a:prstGeom prst="straightConnector1">
            <a:avLst/>
          </a:prstGeom>
          <a:ln w="31750" cmpd="sng">
            <a:solidFill>
              <a:schemeClr val="bg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658153" y="4780756"/>
            <a:ext cx="0" cy="377032"/>
          </a:xfrm>
          <a:prstGeom prst="straightConnector1">
            <a:avLst/>
          </a:prstGeom>
          <a:ln w="44450" cmpd="dbl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259896" y="5437157"/>
            <a:ext cx="0" cy="465137"/>
          </a:xfrm>
          <a:prstGeom prst="straightConnector1">
            <a:avLst/>
          </a:prstGeom>
          <a:ln w="44450" cmpd="dbl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853084" y="3960019"/>
            <a:ext cx="0" cy="463550"/>
          </a:xfrm>
          <a:prstGeom prst="straightConnector1">
            <a:avLst/>
          </a:prstGeom>
          <a:ln w="317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447929" y="5113338"/>
            <a:ext cx="0" cy="463550"/>
          </a:xfrm>
          <a:prstGeom prst="straightConnector1">
            <a:avLst/>
          </a:prstGeom>
          <a:ln w="317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732240" y="5113338"/>
            <a:ext cx="0" cy="463550"/>
          </a:xfrm>
          <a:prstGeom prst="straightConnector1">
            <a:avLst/>
          </a:prstGeom>
          <a:ln w="317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31"/>
            <a:ext cx="9144000" cy="64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956884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очистки на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нейтрализации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5154" y="1844824"/>
            <a:ext cx="2362200" cy="646113"/>
          </a:xfrm>
          <a:prstGeom prst="rect">
            <a:avLst/>
          </a:prstGeom>
          <a:gradFill>
            <a:gsLst>
              <a:gs pos="88350">
                <a:srgbClr val="D5E9F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/>
              <a:t>Очистка от металлов и мышьяка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6613" y="2954487"/>
            <a:ext cx="2362200" cy="369888"/>
          </a:xfrm>
          <a:prstGeom prst="rect">
            <a:avLst/>
          </a:prstGeom>
          <a:gradFill>
            <a:gsLst>
              <a:gs pos="88350">
                <a:srgbClr val="D5E9F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/>
              <a:t>Отстаивание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424113" y="3724275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Вода осветленная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172200" y="152400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bg2">
                    <a:lumMod val="10000"/>
                  </a:schemeClr>
                </a:solidFill>
              </a:rPr>
              <a:t>Продувочные воды оборотных систем</a:t>
            </a:r>
            <a:endParaRPr lang="ru-RU" alt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802313" y="1704975"/>
            <a:ext cx="457200" cy="333375"/>
          </a:xfrm>
          <a:prstGeom prst="straightConnector1">
            <a:avLst/>
          </a:prstGeom>
          <a:ln w="31750">
            <a:solidFill>
              <a:srgbClr val="B05F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4543425" y="3724275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Сгущенная часть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07503" y="2029272"/>
            <a:ext cx="2189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/>
              <a:t>10</a:t>
            </a:r>
            <a:r>
              <a:rPr lang="en-US" altLang="ru-RU" sz="1800" dirty="0" smtClean="0"/>
              <a:t>% </a:t>
            </a:r>
            <a:r>
              <a:rPr lang="ru-RU" altLang="ru-RU" sz="1800" dirty="0" smtClean="0"/>
              <a:t>р-р известкового молока</a:t>
            </a:r>
            <a:endParaRPr lang="ru-RU" altLang="ru-RU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457700"/>
            <a:ext cx="3505200" cy="369888"/>
          </a:xfrm>
          <a:prstGeom prst="rect">
            <a:avLst/>
          </a:prstGeom>
          <a:gradFill>
            <a:gsLst>
              <a:gs pos="88350">
                <a:srgbClr val="D5E9F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Фильтрация на мех. фильтре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297113" y="2278063"/>
            <a:ext cx="1143000" cy="0"/>
          </a:xfrm>
          <a:prstGeom prst="straightConnector1">
            <a:avLst/>
          </a:prstGeom>
          <a:ln w="31750">
            <a:solidFill>
              <a:schemeClr val="bg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81600" y="4457700"/>
            <a:ext cx="1676400" cy="646113"/>
          </a:xfrm>
          <a:prstGeom prst="rect">
            <a:avLst/>
          </a:prstGeom>
          <a:gradFill>
            <a:gsLst>
              <a:gs pos="88350">
                <a:srgbClr val="D5E9F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Фильтрация на фильтр-прессе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5802313" y="2278063"/>
            <a:ext cx="1470025" cy="0"/>
          </a:xfrm>
          <a:prstGeom prst="straightConnector1">
            <a:avLst/>
          </a:prstGeom>
          <a:ln w="31750" cmpd="sng">
            <a:solidFill>
              <a:schemeClr val="bg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5157788"/>
            <a:ext cx="3657600" cy="368300"/>
          </a:xfrm>
          <a:prstGeom prst="rect">
            <a:avLst/>
          </a:prstGeom>
          <a:gradFill>
            <a:gsLst>
              <a:gs pos="88350">
                <a:srgbClr val="D5E9F9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Установка УФ обеззараживания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543425" y="2490937"/>
            <a:ext cx="0" cy="463550"/>
          </a:xfrm>
          <a:prstGeom prst="straightConnector1">
            <a:avLst/>
          </a:prstGeom>
          <a:ln w="44450" cmpd="dbl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5761831"/>
            <a:ext cx="3007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/>
              <a:t>Раствор очищенный </a:t>
            </a:r>
            <a:endParaRPr lang="ru-RU" b="1" dirty="0" smtClean="0"/>
          </a:p>
          <a:p>
            <a:pPr algn="ctr" eaLnBrk="1" hangingPunct="1">
              <a:defRPr/>
            </a:pPr>
            <a:r>
              <a:rPr lang="ru-RU" b="1" dirty="0" smtClean="0"/>
              <a:t>в оз. Ключи</a:t>
            </a:r>
            <a:endParaRPr lang="ru-RU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635896" y="3324375"/>
            <a:ext cx="0" cy="463550"/>
          </a:xfrm>
          <a:prstGeom prst="straightConnector1">
            <a:avLst/>
          </a:prstGeom>
          <a:ln w="44450" cmpd="dbl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4492625" y="55768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u="sng" dirty="0" err="1"/>
              <a:t>Кек</a:t>
            </a:r>
            <a:r>
              <a:rPr lang="ru-RU" altLang="ru-RU" sz="1800" dirty="0"/>
              <a:t>  на переработку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181600" y="3324375"/>
            <a:ext cx="0" cy="463550"/>
          </a:xfrm>
          <a:prstGeom prst="straightConnector1">
            <a:avLst/>
          </a:prstGeom>
          <a:ln w="317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6321425" y="5576887"/>
            <a:ext cx="1463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Фильтрат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968894" y="3992563"/>
            <a:ext cx="0" cy="465137"/>
          </a:xfrm>
          <a:prstGeom prst="straightConnector1">
            <a:avLst/>
          </a:prstGeom>
          <a:ln w="44450" cmpd="dbl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7240588" y="2278063"/>
            <a:ext cx="65087" cy="3363912"/>
          </a:xfrm>
          <a:prstGeom prst="straightConnector1">
            <a:avLst/>
          </a:prstGeom>
          <a:ln w="31750" cmpd="sng">
            <a:solidFill>
              <a:schemeClr val="bg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658153" y="4780756"/>
            <a:ext cx="0" cy="377032"/>
          </a:xfrm>
          <a:prstGeom prst="straightConnector1">
            <a:avLst/>
          </a:prstGeom>
          <a:ln w="44450" cmpd="dbl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259896" y="5437157"/>
            <a:ext cx="0" cy="465137"/>
          </a:xfrm>
          <a:prstGeom prst="straightConnector1">
            <a:avLst/>
          </a:prstGeom>
          <a:ln w="44450" cmpd="dbl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853084" y="3960019"/>
            <a:ext cx="0" cy="463550"/>
          </a:xfrm>
          <a:prstGeom prst="straightConnector1">
            <a:avLst/>
          </a:prstGeom>
          <a:ln w="317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447929" y="5113338"/>
            <a:ext cx="0" cy="463550"/>
          </a:xfrm>
          <a:prstGeom prst="straightConnector1">
            <a:avLst/>
          </a:prstGeom>
          <a:ln w="317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732240" y="5113338"/>
            <a:ext cx="0" cy="463550"/>
          </a:xfrm>
          <a:prstGeom prst="straightConnector1">
            <a:avLst/>
          </a:prstGeom>
          <a:ln w="317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09800" y="3139431"/>
            <a:ext cx="1143000" cy="0"/>
          </a:xfrm>
          <a:prstGeom prst="straightConnector1">
            <a:avLst/>
          </a:prstGeom>
          <a:ln w="31750">
            <a:solidFill>
              <a:schemeClr val="bg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60015" y="2954487"/>
            <a:ext cx="2189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/>
              <a:t>Раствор </a:t>
            </a:r>
            <a:r>
              <a:rPr lang="ru-RU" altLang="ru-RU" sz="1800" dirty="0" err="1" smtClean="0"/>
              <a:t>флокулянта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9672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285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Водоохранная  деятельность                                                   АО “Уралэлектромедь”</vt:lpstr>
      <vt:lpstr>АО «Уралэлектромедь»</vt:lpstr>
      <vt:lpstr>На предприятии был выполнен значительный объем работ по охране водного бассейна: - строительство систем оборотного водоснабжения водоснабжения (“грязный” и “чистый циклы”) общей мощностью более 170 тыс. м3 /сут.; - строительство отделения  водоподготовки и очистки промстоков; - реконструкция одного из наиболее водопотребляющих  цехов – купоросного.</vt:lpstr>
      <vt:lpstr>Отделение переработки промпродуктов химико-металлургического цеха.</vt:lpstr>
      <vt:lpstr>  </vt:lpstr>
      <vt:lpstr>Мойка автотранспорта</vt:lpstr>
      <vt:lpstr>Отделение переработки промпродуктов ХМЦ.  III линия нейтрализации</vt:lpstr>
      <vt:lpstr>Схема очистки на III линии нейтрализации</vt:lpstr>
      <vt:lpstr>Схема очистки на I линии нейтрализации</vt:lpstr>
      <vt:lpstr>На сегодня на АО “Уралэлектромедь” полностью прекращён сброс неочищенных стоков в оз. Ключи.  Объём сброса очищенных стоков  в оз. Ключи составляет не более 200 тыс. куб. м/год.  Содержание загрязняющих веществ не превышает  нормативов допустимых сбросов (НДС).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                                                    ОАО “Уралэлектромедь”  в области охраны  окружающей среды</dc:title>
  <dc:creator>user</dc:creator>
  <cp:lastModifiedBy>newadmin</cp:lastModifiedBy>
  <cp:revision>152</cp:revision>
  <dcterms:modified xsi:type="dcterms:W3CDTF">2016-10-18T09:43:20Z</dcterms:modified>
</cp:coreProperties>
</file>