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46" r:id="rId2"/>
    <p:sldId id="303" r:id="rId3"/>
    <p:sldId id="320" r:id="rId4"/>
    <p:sldId id="321" r:id="rId5"/>
    <p:sldId id="317" r:id="rId6"/>
    <p:sldId id="275" r:id="rId7"/>
    <p:sldId id="292" r:id="rId8"/>
    <p:sldId id="323" r:id="rId9"/>
    <p:sldId id="324" r:id="rId10"/>
    <p:sldId id="325" r:id="rId11"/>
    <p:sldId id="294" r:id="rId12"/>
    <p:sldId id="327" r:id="rId13"/>
    <p:sldId id="296" r:id="rId14"/>
    <p:sldId id="345" r:id="rId15"/>
    <p:sldId id="328" r:id="rId16"/>
    <p:sldId id="298" r:id="rId17"/>
    <p:sldId id="326" r:id="rId18"/>
    <p:sldId id="329" r:id="rId19"/>
    <p:sldId id="330" r:id="rId20"/>
    <p:sldId id="331"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02" r:id="rId37"/>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256D84"/>
    <a:srgbClr val="C01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E46AEFED-1348-DC4E-8939-3BB3D6616740}" type="datetimeFigureOut">
              <a:rPr lang="ru-RU" smtClean="0"/>
              <a:pPr/>
              <a:t>18.10.2016</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7A7044D-A4B6-DC49-974C-0E6397CBE2A9}" type="slidenum">
              <a:rPr lang="ru-RU" smtClean="0"/>
              <a:pPr/>
              <a:t>‹#›</a:t>
            </a:fld>
            <a:endParaRPr lang="ru-RU"/>
          </a:p>
        </p:txBody>
      </p:sp>
    </p:spTree>
    <p:extLst>
      <p:ext uri="{BB962C8B-B14F-4D97-AF65-F5344CB8AC3E}">
        <p14:creationId xmlns:p14="http://schemas.microsoft.com/office/powerpoint/2010/main" val="1723021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7A7044D-A4B6-DC49-974C-0E6397CBE2A9}" type="slidenum">
              <a:rPr lang="ru-RU" smtClean="0"/>
              <a:pPr/>
              <a:t>1</a:t>
            </a:fld>
            <a:endParaRPr lang="ru-RU"/>
          </a:p>
        </p:txBody>
      </p:sp>
    </p:spTree>
    <p:extLst>
      <p:ext uri="{BB962C8B-B14F-4D97-AF65-F5344CB8AC3E}">
        <p14:creationId xmlns:p14="http://schemas.microsoft.com/office/powerpoint/2010/main" val="313081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18.10.2016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Budnitskiy_DM@mail.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midova\Desktop\лого_жкх_р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0" y="44624"/>
            <a:ext cx="2040509" cy="10464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0" y="980728"/>
            <a:ext cx="9144000" cy="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63688" y="188637"/>
            <a:ext cx="6768752" cy="720081"/>
          </a:xfrm>
          <a:prstGeom prst="rect">
            <a:avLst/>
          </a:prstGeom>
        </p:spPr>
        <p:txBody>
          <a:bodyPr vert="horz" lIns="91440" tIns="45720" rIns="91440" bIns="45720" rtlCol="0" anchor="ctr">
            <a:noAutofit/>
          </a:bodyPr>
          <a:lstStyle>
            <a:lvl1pPr>
              <a:spcBef>
                <a:spcPct val="0"/>
              </a:spcBef>
              <a:buNone/>
              <a:defRPr sz="2800">
                <a:solidFill>
                  <a:srgbClr val="002060"/>
                </a:solidFill>
                <a:latin typeface="Calibri"/>
                <a:ea typeface="ＭＳ Ｐゴシック" charset="0"/>
                <a:cs typeface="Calibri"/>
              </a:defRPr>
            </a:lvl1pPr>
          </a:lstStyle>
          <a:p>
            <a:pPr algn="ctr"/>
            <a:r>
              <a:rPr lang="ru-RU" sz="2400" b="1" dirty="0" smtClean="0">
                <a:solidFill>
                  <a:schemeClr val="accent1">
                    <a:lumMod val="50000"/>
                  </a:schemeClr>
                </a:solidFill>
              </a:rPr>
              <a:t>Ассоциация ЖКХ </a:t>
            </a:r>
            <a:r>
              <a:rPr lang="ru-RU" sz="2400" b="1" dirty="0" smtClean="0">
                <a:solidFill>
                  <a:schemeClr val="accent1">
                    <a:lumMod val="50000"/>
                  </a:schemeClr>
                </a:solidFill>
                <a:latin typeface="+mn-lt"/>
                <a:ea typeface="+mn-ea"/>
                <a:cs typeface="+mn-cs"/>
              </a:rPr>
              <a:t>«Развитие</a:t>
            </a:r>
            <a:r>
              <a:rPr lang="ru-RU" sz="2400" b="1" dirty="0">
                <a:solidFill>
                  <a:schemeClr val="accent1">
                    <a:lumMod val="50000"/>
                  </a:schemeClr>
                </a:solidFill>
                <a:latin typeface="+mn-lt"/>
                <a:ea typeface="+mn-ea"/>
                <a:cs typeface="+mn-cs"/>
              </a:rPr>
              <a:t>»</a:t>
            </a:r>
          </a:p>
        </p:txBody>
      </p:sp>
      <p:sp>
        <p:nvSpPr>
          <p:cNvPr id="7" name="Прямоугольник 6"/>
          <p:cNvSpPr/>
          <p:nvPr/>
        </p:nvSpPr>
        <p:spPr>
          <a:xfrm>
            <a:off x="179512" y="1057557"/>
            <a:ext cx="8856984" cy="1631216"/>
          </a:xfrm>
          <a:prstGeom prst="rect">
            <a:avLst/>
          </a:prstGeom>
        </p:spPr>
        <p:txBody>
          <a:bodyPr wrap="square">
            <a:spAutoFit/>
          </a:bodyPr>
          <a:lstStyle/>
          <a:p>
            <a:pPr algn="ctr"/>
            <a:r>
              <a:rPr lang="ru-RU" sz="2000" b="1" dirty="0">
                <a:solidFill>
                  <a:schemeClr val="accent1">
                    <a:lumMod val="50000"/>
                  </a:schemeClr>
                </a:solidFill>
              </a:rPr>
              <a:t>«Изменение системы экологического нормирования организаций ВКХ и их абонентов: переход на принципы наилучших доступных технологий и экологической ответственности абонентов (планируемые поправки в ФЗ от 07.12.2011 № 416-ФЗ «О водоснабжении и водоотведении» </a:t>
            </a:r>
            <a:endParaRPr lang="ru-RU" sz="2000" b="1" dirty="0" smtClean="0">
              <a:solidFill>
                <a:schemeClr val="accent1">
                  <a:lumMod val="50000"/>
                </a:schemeClr>
              </a:solidFill>
            </a:endParaRPr>
          </a:p>
          <a:p>
            <a:pPr algn="ctr"/>
            <a:r>
              <a:rPr lang="ru-RU" sz="2000" b="1" dirty="0" smtClean="0">
                <a:solidFill>
                  <a:schemeClr val="accent1">
                    <a:lumMod val="50000"/>
                  </a:schemeClr>
                </a:solidFill>
              </a:rPr>
              <a:t>и </a:t>
            </a:r>
            <a:r>
              <a:rPr lang="ru-RU" sz="2000" b="1" dirty="0">
                <a:solidFill>
                  <a:schemeClr val="accent1">
                    <a:lumMod val="50000"/>
                  </a:schemeClr>
                </a:solidFill>
              </a:rPr>
              <a:t>иные федеральные законы</a:t>
            </a:r>
            <a:r>
              <a:rPr lang="ru-RU" sz="2000" b="1" dirty="0" smtClean="0">
                <a:solidFill>
                  <a:schemeClr val="accent1">
                    <a:lumMod val="50000"/>
                  </a:schemeClr>
                </a:solidFill>
              </a:rPr>
              <a:t>)».</a:t>
            </a:r>
            <a:endParaRPr lang="ru-RU" sz="2000" b="1" dirty="0">
              <a:solidFill>
                <a:schemeClr val="accent1">
                  <a:lumMod val="50000"/>
                </a:schemeClr>
              </a:solidFill>
            </a:endParaRPr>
          </a:p>
        </p:txBody>
      </p:sp>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a:stretch>
            <a:fillRect/>
          </a:stretch>
        </p:blipFill>
        <p:spPr bwMode="auto">
          <a:xfrm>
            <a:off x="431540" y="2765601"/>
            <a:ext cx="8280920" cy="3366045"/>
          </a:xfrm>
          <a:prstGeom prst="rect">
            <a:avLst/>
          </a:prstGeom>
          <a:ln w="3175" cap="sq">
            <a:noFill/>
            <a:prstDash val="solid"/>
            <a:miter lim="800000"/>
          </a:ln>
          <a:effectLst>
            <a:outerShdw blurRad="50800" dist="38100" dir="2700000" algn="tl" rotWithShape="0">
              <a:srgbClr val="000000">
                <a:alpha val="43000"/>
              </a:srgbClr>
            </a:outerShdw>
          </a:effectLst>
          <a:extLst/>
        </p:spPr>
      </p:pic>
      <p:sp>
        <p:nvSpPr>
          <p:cNvPr id="2" name="Прямоугольник 1"/>
          <p:cNvSpPr/>
          <p:nvPr/>
        </p:nvSpPr>
        <p:spPr>
          <a:xfrm>
            <a:off x="755576" y="6381328"/>
            <a:ext cx="76328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rPr>
              <a:t>г. Екатеринбург, 19.10.2016 </a:t>
            </a:r>
            <a:endParaRPr lang="ru-RU" b="1" dirty="0">
              <a:solidFill>
                <a:schemeClr val="tx2">
                  <a:lumMod val="50000"/>
                </a:schemeClr>
              </a:solidFill>
            </a:endParaRPr>
          </a:p>
        </p:txBody>
      </p:sp>
    </p:spTree>
    <p:extLst>
      <p:ext uri="{BB962C8B-B14F-4D97-AF65-F5344CB8AC3E}">
        <p14:creationId xmlns:p14="http://schemas.microsoft.com/office/powerpoint/2010/main" val="288244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10</a:t>
            </a:fld>
            <a:endParaRPr lang="en-US" dirty="0">
              <a:solidFill>
                <a:srgbClr val="464653"/>
              </a:solidFill>
            </a:endParaRPr>
          </a:p>
        </p:txBody>
      </p:sp>
      <p:sp>
        <p:nvSpPr>
          <p:cNvPr id="2" name="Прямоугольник 1"/>
          <p:cNvSpPr/>
          <p:nvPr/>
        </p:nvSpPr>
        <p:spPr>
          <a:xfrm>
            <a:off x="1904580" y="134709"/>
            <a:ext cx="7056784" cy="769441"/>
          </a:xfrm>
          <a:prstGeom prst="rect">
            <a:avLst/>
          </a:prstGeom>
        </p:spPr>
        <p:txBody>
          <a:bodyPr wrap="square">
            <a:spAutoFit/>
          </a:bodyPr>
          <a:lstStyle/>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СПРАВОЧНИК НДТ</a:t>
            </a:r>
          </a:p>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(извлечение)</a:t>
            </a:r>
            <a:endParaRPr lang="ru-RU" sz="2200" b="1" dirty="0">
              <a:solidFill>
                <a:srgbClr val="FF0000"/>
              </a:solidFill>
              <a:effectLst>
                <a:outerShdw blurRad="38100" dist="38100" dir="2700000" algn="tl">
                  <a:srgbClr val="000000">
                    <a:alpha val="43137"/>
                  </a:srgbClr>
                </a:outerShdw>
              </a:effectLst>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10</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600" b="1" dirty="0" smtClean="0"/>
              <a:t>    </a:t>
            </a:r>
            <a:r>
              <a:rPr lang="ru-RU" sz="1700" b="1" dirty="0" smtClean="0"/>
              <a:t>Для </a:t>
            </a:r>
            <a:r>
              <a:rPr lang="ru-RU" sz="1700" b="1" dirty="0"/>
              <a:t>оптимизации расходования инвестиций на создание (реконструкцию) ОС для целей перехода </a:t>
            </a:r>
            <a:r>
              <a:rPr lang="ru-RU" sz="1700" b="1" dirty="0" err="1"/>
              <a:t>подотрасли</a:t>
            </a:r>
            <a:r>
              <a:rPr lang="ru-RU" sz="1700" b="1" dirty="0"/>
              <a:t> на НДТ целесообразно осуществлять ранжирование </a:t>
            </a:r>
            <a:r>
              <a:rPr lang="ru-RU" sz="1700" b="1" dirty="0" smtClean="0"/>
              <a:t>водных </a:t>
            </a:r>
            <a:r>
              <a:rPr lang="ru-RU" sz="1700" b="1" dirty="0"/>
              <a:t>объектов для целей применения НДТ также в пределах четырех групп (</a:t>
            </a:r>
            <a:r>
              <a:rPr lang="ru-RU" sz="1700" b="1" dirty="0" smtClean="0"/>
              <a:t>категорий </a:t>
            </a:r>
            <a:r>
              <a:rPr lang="ru-RU" sz="1700" b="1" dirty="0"/>
              <a:t>А–Г). Названия и предложения по разграничению объектов по категориям </a:t>
            </a:r>
            <a:r>
              <a:rPr lang="ru-RU" sz="1700" b="1" dirty="0" smtClean="0"/>
              <a:t>приводятся </a:t>
            </a:r>
            <a:r>
              <a:rPr lang="ru-RU" sz="1700" b="1" dirty="0"/>
              <a:t>в настоящем справочнике условно. </a:t>
            </a:r>
          </a:p>
          <a:p>
            <a:pPr algn="just"/>
            <a:r>
              <a:rPr lang="ru-RU" sz="1700" b="1" dirty="0" smtClean="0"/>
              <a:t>   </a:t>
            </a:r>
            <a:r>
              <a:rPr lang="ru-RU" sz="1700" b="1" dirty="0" smtClean="0">
                <a:solidFill>
                  <a:srgbClr val="FFFF00"/>
                </a:solidFill>
              </a:rPr>
              <a:t>Категория </a:t>
            </a:r>
            <a:r>
              <a:rPr lang="ru-RU" sz="1700" b="1" dirty="0">
                <a:solidFill>
                  <a:srgbClr val="FFFF00"/>
                </a:solidFill>
              </a:rPr>
              <a:t>А.</a:t>
            </a:r>
            <a:r>
              <a:rPr lang="ru-RU" sz="1700" b="1" dirty="0"/>
              <a:t> Наиболее охраняемые или наиболее уязвимые водные объекты — группа, требующая самых эффективных технологий. К данной категории должны быть отнесены особо охраняемые водные объекты. </a:t>
            </a:r>
            <a:r>
              <a:rPr lang="ru-RU" sz="1700" b="1" dirty="0" smtClean="0"/>
              <a:t>Отнесение </a:t>
            </a:r>
            <a:r>
              <a:rPr lang="ru-RU" sz="1700" b="1" dirty="0"/>
              <a:t>водных объектов в зоне международных конвенций предлагается производить по результатам сопоставления требований, предъявляемых ими к сбросам, с технологическими показателями НДТ (см. раздел 5</a:t>
            </a:r>
            <a:r>
              <a:rPr lang="ru-RU" sz="1700" b="1" dirty="0" smtClean="0"/>
              <a:t>). </a:t>
            </a:r>
            <a:endParaRPr lang="ru-RU" sz="1700" b="1" dirty="0"/>
          </a:p>
          <a:p>
            <a:pPr algn="just"/>
            <a:r>
              <a:rPr lang="ru-RU" sz="1700" b="1" dirty="0" smtClean="0"/>
              <a:t>    </a:t>
            </a:r>
            <a:r>
              <a:rPr lang="ru-RU" sz="1700" b="1" dirty="0" smtClean="0">
                <a:solidFill>
                  <a:srgbClr val="FFFF00"/>
                </a:solidFill>
              </a:rPr>
              <a:t>Категория </a:t>
            </a:r>
            <a:r>
              <a:rPr lang="ru-RU" sz="1700" b="1" dirty="0">
                <a:solidFill>
                  <a:srgbClr val="FFFF00"/>
                </a:solidFill>
              </a:rPr>
              <a:t>Б.</a:t>
            </a:r>
            <a:r>
              <a:rPr lang="ru-RU" sz="1700" b="1" dirty="0"/>
              <a:t> Основная группа водных объектов. </a:t>
            </a:r>
          </a:p>
          <a:p>
            <a:pPr algn="just"/>
            <a:r>
              <a:rPr lang="ru-RU" sz="1700" b="1" dirty="0" smtClean="0"/>
              <a:t>    </a:t>
            </a:r>
            <a:r>
              <a:rPr lang="ru-RU" sz="1700" b="1" dirty="0" smtClean="0">
                <a:solidFill>
                  <a:srgbClr val="FFFF00"/>
                </a:solidFill>
              </a:rPr>
              <a:t>Категория </a:t>
            </a:r>
            <a:r>
              <a:rPr lang="ru-RU" sz="1700" b="1" dirty="0">
                <a:solidFill>
                  <a:srgbClr val="FFFF00"/>
                </a:solidFill>
              </a:rPr>
              <a:t>В.</a:t>
            </a:r>
            <a:r>
              <a:rPr lang="ru-RU" sz="1700" b="1" dirty="0"/>
              <a:t> Экологически устойчивые водные объекты. </a:t>
            </a:r>
          </a:p>
          <a:p>
            <a:pPr algn="just"/>
            <a:r>
              <a:rPr lang="ru-RU" sz="1700" b="1" dirty="0" smtClean="0"/>
              <a:t>    </a:t>
            </a:r>
            <a:r>
              <a:rPr lang="ru-RU" sz="1700" b="1" dirty="0" smtClean="0">
                <a:solidFill>
                  <a:srgbClr val="FFFF00"/>
                </a:solidFill>
              </a:rPr>
              <a:t>Категория </a:t>
            </a:r>
            <a:r>
              <a:rPr lang="ru-RU" sz="1700" b="1" dirty="0">
                <a:solidFill>
                  <a:srgbClr val="FFFF00"/>
                </a:solidFill>
              </a:rPr>
              <a:t>Г.</a:t>
            </a:r>
            <a:r>
              <a:rPr lang="ru-RU" sz="1700" b="1" dirty="0"/>
              <a:t> Объекты с особо низким содержанием азота и фосфора, </a:t>
            </a:r>
            <a:r>
              <a:rPr lang="ru-RU" sz="1700" b="1" dirty="0" smtClean="0"/>
              <a:t>допускающие </a:t>
            </a:r>
            <a:r>
              <a:rPr lang="ru-RU" sz="1700" b="1" dirty="0"/>
              <a:t>по соображениям сохранения продуктивности экосистемы как основы для рыбного промысла, при обосновании, применение биологической очистки без глубокого </a:t>
            </a:r>
            <a:r>
              <a:rPr lang="ru-RU" sz="1700" b="1" dirty="0" smtClean="0"/>
              <a:t>удаления </a:t>
            </a:r>
            <a:r>
              <a:rPr lang="ru-RU" sz="1700" b="1" dirty="0"/>
              <a:t>азота и фосфора (удаление в пределах 30 %). </a:t>
            </a:r>
          </a:p>
          <a:p>
            <a:pPr algn="just"/>
            <a:r>
              <a:rPr lang="ru-RU" sz="1700" b="1" dirty="0" smtClean="0"/>
              <a:t>     </a:t>
            </a:r>
            <a:r>
              <a:rPr lang="ru-RU" sz="1700" b="1" dirty="0" smtClean="0">
                <a:solidFill>
                  <a:srgbClr val="FFFF00"/>
                </a:solidFill>
              </a:rPr>
              <a:t>До </a:t>
            </a:r>
            <a:r>
              <a:rPr lang="ru-RU" sz="1700" b="1" dirty="0">
                <a:solidFill>
                  <a:srgbClr val="FFFF00"/>
                </a:solidFill>
              </a:rPr>
              <a:t>принятия нормативного акта, осуществляющего классификацию водных объектов по вышеуказанным категориям, все водные объекты (кроме особо охраняемых водных объектов (участков водных объектов), а также водных объектов в зоне между-народных конвенций) для определения НДТ должны рассматриваться как объекты </a:t>
            </a:r>
            <a:r>
              <a:rPr lang="ru-RU" sz="1700" b="1" u="sng" dirty="0">
                <a:solidFill>
                  <a:srgbClr val="FFFF00"/>
                </a:solidFill>
              </a:rPr>
              <a:t>категории Б</a:t>
            </a:r>
            <a:r>
              <a:rPr lang="ru-RU" sz="1700" b="1" dirty="0">
                <a:solidFill>
                  <a:srgbClr val="FFFF00"/>
                </a:solidFill>
              </a:rPr>
              <a:t>.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009745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11</a:t>
            </a:fld>
            <a:endParaRPr lang="en-US" dirty="0">
              <a:solidFill>
                <a:srgbClr val="464653"/>
              </a:solidFill>
            </a:endParaRPr>
          </a:p>
        </p:txBody>
      </p:sp>
      <p:sp>
        <p:nvSpPr>
          <p:cNvPr id="2" name="Прямоугольник 1"/>
          <p:cNvSpPr/>
          <p:nvPr/>
        </p:nvSpPr>
        <p:spPr>
          <a:xfrm>
            <a:off x="1907704" y="118807"/>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НОРМИРОВАНИЕ АБОНЕНТОВ (статья 27)</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11</a:t>
            </a:fld>
            <a:endParaRPr lang="en-US" dirty="0">
              <a:solidFill>
                <a:srgbClr val="464653"/>
              </a:solidFill>
            </a:endParaRPr>
          </a:p>
        </p:txBody>
      </p:sp>
      <p:sp>
        <p:nvSpPr>
          <p:cNvPr id="61" name="Прямоугольник 60"/>
          <p:cNvSpPr/>
          <p:nvPr/>
        </p:nvSpPr>
        <p:spPr>
          <a:xfrm>
            <a:off x="372035" y="980729"/>
            <a:ext cx="839993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r>
              <a:rPr lang="ru-RU" sz="2400" b="1" dirty="0" smtClean="0">
                <a:solidFill>
                  <a:srgbClr val="FFFF00"/>
                </a:solidFill>
              </a:rPr>
              <a:t>    </a:t>
            </a:r>
            <a:endParaRPr lang="ru-RU" sz="2400" b="1" dirty="0" smtClean="0">
              <a:solidFill>
                <a:srgbClr val="FFFF00"/>
              </a:solidFill>
            </a:endParaRPr>
          </a:p>
          <a:p>
            <a:pPr algn="just"/>
            <a:r>
              <a:rPr lang="ru-RU" sz="2400" b="1" dirty="0">
                <a:solidFill>
                  <a:srgbClr val="FFFF00"/>
                </a:solidFill>
              </a:rPr>
              <a:t> </a:t>
            </a:r>
            <a:r>
              <a:rPr lang="ru-RU" sz="2400" b="1" dirty="0" smtClean="0">
                <a:solidFill>
                  <a:srgbClr val="FFFF00"/>
                </a:solidFill>
              </a:rPr>
              <a:t>    </a:t>
            </a:r>
            <a:r>
              <a:rPr lang="ru-RU" sz="2400" b="1" dirty="0" smtClean="0">
                <a:solidFill>
                  <a:srgbClr val="FFFF00"/>
                </a:solidFill>
              </a:rPr>
              <a:t>Для </a:t>
            </a:r>
            <a:r>
              <a:rPr lang="ru-RU" sz="2400" b="1" dirty="0" smtClean="0">
                <a:solidFill>
                  <a:srgbClr val="FFFF00"/>
                </a:solidFill>
              </a:rPr>
              <a:t>всех абонентов (за исключением жилья и категорий, определенных Правительством РФ) органами местного самоуправления устанавливаются нормативы водоотведения по составу: </a:t>
            </a:r>
            <a:r>
              <a:rPr lang="ru-RU" sz="2400" b="1" dirty="0" smtClean="0">
                <a:solidFill>
                  <a:schemeClr val="bg1"/>
                </a:solidFill>
              </a:rPr>
              <a:t>порядок установления – в Правилах № 644, </a:t>
            </a:r>
            <a:r>
              <a:rPr lang="ru-RU" sz="2400" b="1" dirty="0" smtClean="0"/>
              <a:t>на </a:t>
            </a:r>
            <a:r>
              <a:rPr lang="ru-RU" sz="2400" b="1" dirty="0"/>
              <a:t>основании  </a:t>
            </a:r>
            <a:r>
              <a:rPr lang="ru-RU" sz="2400" b="1" dirty="0" smtClean="0"/>
              <a:t>НДС Водоканалов и </a:t>
            </a:r>
            <a:r>
              <a:rPr lang="ru-RU" sz="2400" b="1" dirty="0"/>
              <a:t>эффективности удаления загрязняющих веществ очистными сооружениями </a:t>
            </a:r>
            <a:r>
              <a:rPr lang="ru-RU" sz="2400" b="1" dirty="0" smtClean="0"/>
              <a:t>Водоканалов</a:t>
            </a:r>
          </a:p>
          <a:p>
            <a:pPr algn="just"/>
            <a:endParaRPr lang="ru-RU" sz="2400" dirty="0" smtClean="0"/>
          </a:p>
          <a:p>
            <a:pPr algn="just"/>
            <a:r>
              <a:rPr lang="ru-RU" sz="2400" b="1" dirty="0" smtClean="0">
                <a:solidFill>
                  <a:srgbClr val="FFFF00"/>
                </a:solidFill>
              </a:rPr>
              <a:t>    В отношении </a:t>
            </a:r>
            <a:r>
              <a:rPr lang="ru-RU" sz="2400" b="1" u="sng" dirty="0" smtClean="0">
                <a:solidFill>
                  <a:srgbClr val="FFFF00"/>
                </a:solidFill>
              </a:rPr>
              <a:t>технологически нормируемых </a:t>
            </a:r>
            <a:r>
              <a:rPr lang="ru-RU" sz="2400" b="1" u="sng" dirty="0" smtClean="0">
                <a:solidFill>
                  <a:srgbClr val="FFFF00"/>
                </a:solidFill>
              </a:rPr>
              <a:t>веществ</a:t>
            </a:r>
            <a:r>
              <a:rPr lang="ru-RU" sz="2400" b="1" dirty="0" smtClean="0">
                <a:solidFill>
                  <a:srgbClr val="FFFF00"/>
                </a:solidFill>
              </a:rPr>
              <a:t> нормативы водоотведения по составу </a:t>
            </a:r>
            <a:r>
              <a:rPr lang="ru-RU" sz="2400" b="1" dirty="0" smtClean="0">
                <a:solidFill>
                  <a:srgbClr val="FFFF00"/>
                </a:solidFill>
              </a:rPr>
              <a:t>сточных вод устанавливаются с особенностями</a:t>
            </a:r>
            <a:endParaRPr lang="ru-RU" sz="2400" b="1" dirty="0" smtClean="0">
              <a:solidFill>
                <a:srgbClr val="FFFF00"/>
              </a:solidFill>
            </a:endParaRPr>
          </a:p>
          <a:p>
            <a:pPr algn="just"/>
            <a:endParaRPr lang="ru-RU" sz="2400" b="1" dirty="0" smtClean="0">
              <a:solidFill>
                <a:schemeClr val="bg1"/>
              </a:solidFill>
            </a:endParaRPr>
          </a:p>
          <a:p>
            <a:pPr algn="ctr"/>
            <a:r>
              <a:rPr lang="ru-RU" sz="2400" b="1" dirty="0" smtClean="0">
                <a:solidFill>
                  <a:srgbClr val="FFFF00"/>
                </a:solidFill>
                <a:effectLst>
                  <a:outerShdw blurRad="38100" dist="38100" dir="2700000" algn="tl">
                    <a:srgbClr val="000000">
                      <a:alpha val="43137"/>
                    </a:srgbClr>
                  </a:outerShdw>
                </a:effectLst>
              </a:rPr>
              <a:t>Нормативы допустимых сбросов для абонентов </a:t>
            </a:r>
          </a:p>
          <a:p>
            <a:pPr algn="ctr"/>
            <a:r>
              <a:rPr lang="ru-RU" sz="2400" b="1" dirty="0" smtClean="0">
                <a:solidFill>
                  <a:srgbClr val="FFFF00"/>
                </a:solidFill>
                <a:effectLst>
                  <a:outerShdw blurRad="38100" dist="38100" dir="2700000" algn="tl">
                    <a:srgbClr val="000000">
                      <a:alpha val="43137"/>
                    </a:srgbClr>
                  </a:outerShdw>
                </a:effectLst>
              </a:rPr>
              <a:t>не устанавливаются!</a:t>
            </a:r>
          </a:p>
          <a:p>
            <a:pPr algn="ctr"/>
            <a:r>
              <a:rPr lang="ru-RU" sz="2400" b="1" dirty="0" smtClean="0">
                <a:solidFill>
                  <a:srgbClr val="FF0000"/>
                </a:solidFill>
                <a:effectLst>
                  <a:outerShdw blurRad="38100" dist="38100" dir="2700000" algn="tl">
                    <a:srgbClr val="000000">
                      <a:alpha val="43137"/>
                    </a:srgbClr>
                  </a:outerShdw>
                </a:effectLst>
              </a:rPr>
              <a:t>Технологические нормативы для абонентов???</a:t>
            </a:r>
            <a:endParaRPr lang="ru-RU" sz="2400" b="1" dirty="0">
              <a:solidFill>
                <a:srgbClr val="FF0000"/>
              </a:solidFill>
              <a:effectLst>
                <a:outerShdw blurRad="38100" dist="38100" dir="2700000" algn="tl">
                  <a:srgbClr val="000000">
                    <a:alpha val="43137"/>
                  </a:srgbClr>
                </a:outerShdw>
              </a:effectLst>
            </a:endParaRPr>
          </a:p>
          <a:p>
            <a:pPr algn="just"/>
            <a:endParaRPr lang="ru-RU" sz="2000" b="1" dirty="0">
              <a:solidFill>
                <a:srgbClr val="FF0000"/>
              </a:solidFill>
              <a:effectLst>
                <a:outerShdw blurRad="38100" dist="38100" dir="2700000" algn="tl">
                  <a:srgbClr val="000000">
                    <a:alpha val="43137"/>
                  </a:srgbClr>
                </a:outerShdw>
              </a:effectLst>
            </a:endParaRPr>
          </a:p>
          <a:p>
            <a:pPr algn="ctr"/>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650789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12</a:t>
            </a:fld>
            <a:endParaRPr lang="en-US" dirty="0">
              <a:solidFill>
                <a:srgbClr val="464653"/>
              </a:solidFill>
            </a:endParaRPr>
          </a:p>
        </p:txBody>
      </p:sp>
      <p:sp>
        <p:nvSpPr>
          <p:cNvPr id="2" name="Прямоугольник 1"/>
          <p:cNvSpPr/>
          <p:nvPr/>
        </p:nvSpPr>
        <p:spPr>
          <a:xfrm>
            <a:off x="1904580" y="134709"/>
            <a:ext cx="7056784" cy="523220"/>
          </a:xfrm>
          <a:prstGeom prst="rect">
            <a:avLst/>
          </a:prstGeom>
        </p:spPr>
        <p:txBody>
          <a:bodyPr wrap="square">
            <a:spAutoFit/>
          </a:bodyPr>
          <a:lstStyle/>
          <a:p>
            <a:pPr algn="ctr"/>
            <a:r>
              <a:rPr lang="ru-RU" sz="2800" b="1" dirty="0" smtClean="0">
                <a:solidFill>
                  <a:srgbClr val="002060"/>
                </a:solidFill>
                <a:effectLst>
                  <a:outerShdw blurRad="38100" dist="38100" dir="2700000" algn="tl">
                    <a:srgbClr val="000000">
                      <a:alpha val="43137"/>
                    </a:srgbClr>
                  </a:outerShdw>
                </a:effectLst>
                <a:ea typeface="ＭＳ Ｐゴシック" charset="0"/>
                <a:cs typeface="Calibri"/>
              </a:rPr>
              <a:t>ПЛАН СНИЖЕНИЯ СБРОСОВ АБОНЕНТОВ</a:t>
            </a:r>
            <a:endParaRPr lang="ru-RU" sz="2800" b="1" dirty="0">
              <a:solidFill>
                <a:srgbClr val="002060"/>
              </a:solidFill>
              <a:effectLst>
                <a:outerShdw blurRad="38100" dist="38100" dir="2700000" algn="tl">
                  <a:srgbClr val="000000">
                    <a:alpha val="43137"/>
                  </a:srgbClr>
                </a:outerShdw>
              </a:effectLst>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12</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2200" b="1" dirty="0" smtClean="0"/>
              <a:t>    </a:t>
            </a:r>
            <a:r>
              <a:rPr lang="ru-RU" sz="2300" b="1" dirty="0">
                <a:solidFill>
                  <a:srgbClr val="FFFF00"/>
                </a:solidFill>
              </a:rPr>
              <a:t>Абоненты разрабатывает план снижения сбросов в случае:</a:t>
            </a:r>
          </a:p>
          <a:p>
            <a:pPr algn="just"/>
            <a:r>
              <a:rPr lang="ru-RU" sz="2300" b="1" dirty="0" smtClean="0">
                <a:solidFill>
                  <a:schemeClr val="bg1"/>
                </a:solidFill>
              </a:rPr>
              <a:t>допустили </a:t>
            </a:r>
            <a:r>
              <a:rPr lang="ru-RU" sz="2300" b="1" dirty="0">
                <a:solidFill>
                  <a:schemeClr val="bg1"/>
                </a:solidFill>
              </a:rPr>
              <a:t>неоднократное </a:t>
            </a:r>
            <a:r>
              <a:rPr lang="ru-RU" sz="2300" b="1" dirty="0" smtClean="0">
                <a:solidFill>
                  <a:schemeClr val="bg1"/>
                </a:solidFill>
              </a:rPr>
              <a:t>нарушение </a:t>
            </a:r>
            <a:r>
              <a:rPr lang="ru-RU" sz="2300" b="1" dirty="0">
                <a:solidFill>
                  <a:schemeClr val="bg1"/>
                </a:solidFill>
              </a:rPr>
              <a:t>нормативов водоотведения по </a:t>
            </a:r>
            <a:r>
              <a:rPr lang="ru-RU" sz="2300" b="1" dirty="0" smtClean="0">
                <a:solidFill>
                  <a:schemeClr val="bg1"/>
                </a:solidFill>
              </a:rPr>
              <a:t>составу или однократное </a:t>
            </a:r>
            <a:r>
              <a:rPr lang="ru-RU" sz="2300" b="1" i="1" u="sng" dirty="0" smtClean="0">
                <a:solidFill>
                  <a:schemeClr val="bg1"/>
                </a:solidFill>
              </a:rPr>
              <a:t>грубое</a:t>
            </a:r>
            <a:r>
              <a:rPr lang="ru-RU" sz="2300" b="1" dirty="0" smtClean="0">
                <a:solidFill>
                  <a:schemeClr val="bg1"/>
                </a:solidFill>
              </a:rPr>
              <a:t> нарушение. </a:t>
            </a:r>
          </a:p>
          <a:p>
            <a:pPr algn="just"/>
            <a:r>
              <a:rPr lang="ru-RU" sz="2300" b="1" dirty="0" smtClean="0">
                <a:solidFill>
                  <a:srgbClr val="FFFF00"/>
                </a:solidFill>
              </a:rPr>
              <a:t>    План </a:t>
            </a:r>
            <a:r>
              <a:rPr lang="ru-RU" sz="2300" b="1" dirty="0">
                <a:solidFill>
                  <a:srgbClr val="FFFF00"/>
                </a:solidFill>
              </a:rPr>
              <a:t>снижения сбросов абонента согласовывается: </a:t>
            </a:r>
            <a:r>
              <a:rPr lang="ru-RU" sz="2300" b="1" dirty="0" smtClean="0">
                <a:solidFill>
                  <a:srgbClr val="FFFF00"/>
                </a:solidFill>
              </a:rPr>
              <a:t/>
            </a:r>
            <a:br>
              <a:rPr lang="ru-RU" sz="2300" b="1" dirty="0" smtClean="0">
                <a:solidFill>
                  <a:srgbClr val="FFFF00"/>
                </a:solidFill>
              </a:rPr>
            </a:br>
            <a:r>
              <a:rPr lang="ru-RU" sz="2300" b="1" dirty="0" smtClean="0">
                <a:solidFill>
                  <a:schemeClr val="bg1"/>
                </a:solidFill>
              </a:rPr>
              <a:t>с </a:t>
            </a:r>
            <a:r>
              <a:rPr lang="ru-RU" sz="2300" b="1" dirty="0">
                <a:solidFill>
                  <a:schemeClr val="bg1"/>
                </a:solidFill>
              </a:rPr>
              <a:t>территориальным органом </a:t>
            </a:r>
            <a:r>
              <a:rPr lang="ru-RU" sz="2300" b="1" dirty="0" err="1">
                <a:solidFill>
                  <a:schemeClr val="bg1"/>
                </a:solidFill>
              </a:rPr>
              <a:t>Росприроднадзора</a:t>
            </a:r>
            <a:r>
              <a:rPr lang="ru-RU" sz="2300" b="1" dirty="0">
                <a:solidFill>
                  <a:schemeClr val="bg1"/>
                </a:solidFill>
              </a:rPr>
              <a:t> </a:t>
            </a:r>
            <a:r>
              <a:rPr lang="ru-RU" sz="2300" b="1" dirty="0" smtClean="0">
                <a:solidFill>
                  <a:schemeClr val="bg1"/>
                </a:solidFill>
              </a:rPr>
              <a:t>(органом власти субъекта РФ) и </a:t>
            </a:r>
            <a:r>
              <a:rPr lang="ru-RU" sz="2300" b="1" dirty="0">
                <a:solidFill>
                  <a:schemeClr val="bg1"/>
                </a:solidFill>
              </a:rPr>
              <a:t>Водоканалом</a:t>
            </a:r>
          </a:p>
          <a:p>
            <a:pPr algn="just"/>
            <a:r>
              <a:rPr lang="ru-RU" sz="2300" b="1" dirty="0">
                <a:solidFill>
                  <a:srgbClr val="FF0000"/>
                </a:solidFill>
              </a:rPr>
              <a:t>    </a:t>
            </a:r>
            <a:r>
              <a:rPr lang="ru-RU" sz="2300" b="1" dirty="0">
                <a:solidFill>
                  <a:srgbClr val="FFFF00"/>
                </a:solidFill>
              </a:rPr>
              <a:t>План снижения сбросов абонента должен предусматривать предотвращение нарушений нормативов водоотведения по составу: </a:t>
            </a:r>
          </a:p>
          <a:p>
            <a:pPr algn="just"/>
            <a:r>
              <a:rPr lang="ru-RU" sz="2300" b="1" dirty="0" smtClean="0">
                <a:solidFill>
                  <a:schemeClr val="bg1"/>
                </a:solidFill>
              </a:rPr>
              <a:t>   строительство </a:t>
            </a:r>
            <a:r>
              <a:rPr lang="ru-RU" sz="2300" b="1" dirty="0">
                <a:solidFill>
                  <a:schemeClr val="bg1"/>
                </a:solidFill>
              </a:rPr>
              <a:t>или модернизацию локальных очистных сооружений (ЛОС) или очистка сточных вод абонента с использованием ЛОС, принадлежащих третьим лицам;</a:t>
            </a:r>
          </a:p>
          <a:p>
            <a:pPr algn="just"/>
            <a:r>
              <a:rPr lang="ru-RU" sz="2300" b="1" dirty="0" smtClean="0">
                <a:solidFill>
                  <a:schemeClr val="bg1"/>
                </a:solidFill>
              </a:rPr>
              <a:t>   создание </a:t>
            </a:r>
            <a:r>
              <a:rPr lang="ru-RU" sz="2300" b="1" dirty="0">
                <a:solidFill>
                  <a:schemeClr val="bg1"/>
                </a:solidFill>
              </a:rPr>
              <a:t>систем оборотного водоснабжения; </a:t>
            </a:r>
          </a:p>
          <a:p>
            <a:pPr algn="just"/>
            <a:r>
              <a:rPr lang="ru-RU" sz="2300" b="1" dirty="0" smtClean="0">
                <a:solidFill>
                  <a:schemeClr val="bg1"/>
                </a:solidFill>
              </a:rPr>
              <a:t>   внедрение </a:t>
            </a:r>
            <a:r>
              <a:rPr lang="ru-RU" sz="2300" b="1" dirty="0">
                <a:solidFill>
                  <a:schemeClr val="bg1"/>
                </a:solidFill>
              </a:rPr>
              <a:t>технологий производства продукции (товаров), оказания услуг, проведения работ, обеспечивающих снижение содержания загрязняющих веществ в составе сточных </a:t>
            </a:r>
            <a:r>
              <a:rPr lang="ru-RU" sz="2300" b="1" dirty="0" smtClean="0">
                <a:solidFill>
                  <a:schemeClr val="bg1"/>
                </a:solidFill>
              </a:rPr>
              <a:t>вод</a:t>
            </a:r>
            <a:r>
              <a:rPr lang="ru-RU" sz="2300" b="1" dirty="0">
                <a:solidFill>
                  <a:schemeClr val="bg1"/>
                </a:solidFill>
              </a:rPr>
              <a:t>.</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73162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13</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ПЛАТА ВОДОКАНАЛОВ (статья 28)</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13</a:t>
            </a:fld>
            <a:endParaRPr lang="en-US" dirty="0">
              <a:solidFill>
                <a:srgbClr val="464653"/>
              </a:solidFill>
            </a:endParaRPr>
          </a:p>
        </p:txBody>
      </p:sp>
      <p:sp>
        <p:nvSpPr>
          <p:cNvPr id="61" name="Прямоугольник 60"/>
          <p:cNvSpPr/>
          <p:nvPr/>
        </p:nvSpPr>
        <p:spPr>
          <a:xfrm>
            <a:off x="156034" y="980728"/>
            <a:ext cx="8664438"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r>
              <a:rPr lang="ru-RU" sz="2100" b="1" dirty="0" smtClean="0">
                <a:solidFill>
                  <a:srgbClr val="FFFF00"/>
                </a:solidFill>
              </a:rPr>
              <a:t>  При </a:t>
            </a:r>
            <a:r>
              <a:rPr lang="ru-RU" sz="2100" b="1" dirty="0">
                <a:solidFill>
                  <a:srgbClr val="FFFF00"/>
                </a:solidFill>
              </a:rPr>
              <a:t>сбросе веществ, относящихся к </a:t>
            </a:r>
            <a:r>
              <a:rPr lang="ru-RU" sz="2100" b="1" dirty="0" smtClean="0">
                <a:solidFill>
                  <a:srgbClr val="FFFF00"/>
                </a:solidFill>
              </a:rPr>
              <a:t>технологически нормируемым </a:t>
            </a:r>
            <a:r>
              <a:rPr lang="ru-RU" sz="2100" b="1" dirty="0">
                <a:solidFill>
                  <a:srgbClr val="FFFF00"/>
                </a:solidFill>
              </a:rPr>
              <a:t>веществам: </a:t>
            </a:r>
            <a:r>
              <a:rPr lang="ru-RU" sz="2100" b="1" dirty="0">
                <a:solidFill>
                  <a:schemeClr val="bg1"/>
                </a:solidFill>
              </a:rPr>
              <a:t>плата за негативное воздействие на окружающую </a:t>
            </a:r>
            <a:r>
              <a:rPr lang="ru-RU" sz="2100" b="1" dirty="0" smtClean="0">
                <a:solidFill>
                  <a:schemeClr val="bg1"/>
                </a:solidFill>
              </a:rPr>
              <a:t>среду - по </a:t>
            </a:r>
            <a:r>
              <a:rPr lang="ru-RU" sz="2100" b="1" dirty="0">
                <a:solidFill>
                  <a:schemeClr val="bg1"/>
                </a:solidFill>
              </a:rPr>
              <a:t>общим правилам </a:t>
            </a:r>
            <a:r>
              <a:rPr lang="ru-RU" sz="2100" b="1" dirty="0" smtClean="0">
                <a:solidFill>
                  <a:schemeClr val="bg1"/>
                </a:solidFill>
              </a:rPr>
              <a:t>(с </a:t>
            </a:r>
            <a:r>
              <a:rPr lang="ru-RU" sz="2100" b="1" dirty="0">
                <a:solidFill>
                  <a:schemeClr val="bg1"/>
                </a:solidFill>
              </a:rPr>
              <a:t>применением коэффициентов </a:t>
            </a:r>
            <a:r>
              <a:rPr lang="ru-RU" sz="2100" b="1" dirty="0" smtClean="0">
                <a:solidFill>
                  <a:schemeClr val="bg1"/>
                </a:solidFill>
              </a:rPr>
              <a:t>25 </a:t>
            </a:r>
            <a:r>
              <a:rPr lang="ru-RU" sz="2100" b="1" dirty="0">
                <a:solidFill>
                  <a:schemeClr val="bg1"/>
                </a:solidFill>
              </a:rPr>
              <a:t>и 100)</a:t>
            </a:r>
          </a:p>
          <a:p>
            <a:pPr algn="just"/>
            <a:r>
              <a:rPr lang="ru-RU" sz="2100" b="1" dirty="0">
                <a:solidFill>
                  <a:srgbClr val="FF0000"/>
                </a:solidFill>
              </a:rPr>
              <a:t>   </a:t>
            </a:r>
            <a:r>
              <a:rPr lang="ru-RU" sz="2100" b="1" dirty="0">
                <a:solidFill>
                  <a:srgbClr val="FFFF00"/>
                </a:solidFill>
              </a:rPr>
              <a:t>При сбросе веществ, не относящихся к </a:t>
            </a:r>
            <a:r>
              <a:rPr lang="ru-RU" sz="2100" b="1" dirty="0" smtClean="0">
                <a:solidFill>
                  <a:srgbClr val="FFFF00"/>
                </a:solidFill>
              </a:rPr>
              <a:t>технологически нормируемым </a:t>
            </a:r>
            <a:r>
              <a:rPr lang="ru-RU" sz="2100" b="1" dirty="0">
                <a:solidFill>
                  <a:srgbClr val="FFFF00"/>
                </a:solidFill>
              </a:rPr>
              <a:t>веществам: </a:t>
            </a:r>
            <a:endParaRPr lang="ru-RU" sz="2100" b="1" dirty="0" smtClean="0">
              <a:solidFill>
                <a:srgbClr val="FFFF00"/>
              </a:solidFill>
            </a:endParaRPr>
          </a:p>
          <a:p>
            <a:pPr algn="just"/>
            <a:r>
              <a:rPr lang="ru-RU" sz="2100" dirty="0" smtClean="0"/>
              <a:t>    </a:t>
            </a:r>
            <a:r>
              <a:rPr lang="ru-RU" sz="2100" b="1" dirty="0"/>
              <a:t>Коэффициенты, применяемые к ставкам платы</a:t>
            </a:r>
            <a:r>
              <a:rPr lang="en-US" sz="2100" b="1" dirty="0"/>
              <a:t> </a:t>
            </a:r>
            <a:r>
              <a:rPr lang="ru-RU" sz="2100" b="1" dirty="0"/>
              <a:t>за негативное воздействие на окружающую среду при сбросе очистными сооружениями поселений, городских округов в водные объекты загрязняющих веществ, не относящихся к технологически нормируемым веществам, </a:t>
            </a:r>
            <a:r>
              <a:rPr lang="ru-RU" sz="2100" b="1" dirty="0">
                <a:solidFill>
                  <a:srgbClr val="FFFF00"/>
                </a:solidFill>
              </a:rPr>
              <a:t>устанавливаются  Правительством Российской Федерации. </a:t>
            </a:r>
          </a:p>
          <a:p>
            <a:pPr algn="just"/>
            <a:r>
              <a:rPr lang="ru-RU" sz="2100" b="1" dirty="0" smtClean="0"/>
              <a:t>   На </a:t>
            </a:r>
            <a:r>
              <a:rPr lang="ru-RU" sz="2100" b="1" dirty="0"/>
              <a:t>период реализации очистными сооружениями поселений, городских округов программ повышения экологической эффективности или планов  мероприятий по охране окружающей среды  к ставкам платы за негативное воздействие на окружающую среду при сбросе загрязняющих веществ в водные объекты в отношении всех загрязняющих веществ применяется </a:t>
            </a:r>
            <a:r>
              <a:rPr lang="ru-RU" sz="2100" b="1" dirty="0">
                <a:solidFill>
                  <a:srgbClr val="FFFF00"/>
                </a:solidFill>
              </a:rPr>
              <a:t>коэффициент 1</a:t>
            </a:r>
            <a:r>
              <a:rPr lang="ru-RU" sz="2100" b="1" dirty="0"/>
              <a:t>. </a:t>
            </a:r>
          </a:p>
          <a:p>
            <a:pPr algn="just"/>
            <a:r>
              <a:rPr lang="ru-RU" sz="2100" dirty="0" smtClean="0"/>
              <a:t> </a:t>
            </a:r>
            <a:r>
              <a:rPr lang="ru-RU" sz="2100" b="1" dirty="0">
                <a:solidFill>
                  <a:srgbClr val="FF0000"/>
                </a:solidFill>
                <a:effectLst>
                  <a:outerShdw blurRad="38100" dist="38100" dir="2700000" algn="tl">
                    <a:srgbClr val="000000">
                      <a:alpha val="43137"/>
                    </a:srgbClr>
                  </a:outerShdw>
                </a:effectLst>
              </a:rPr>
              <a:t/>
            </a:r>
            <a:br>
              <a:rPr lang="ru-RU" sz="2100" b="1" dirty="0">
                <a:solidFill>
                  <a:srgbClr val="FF0000"/>
                </a:solidFill>
                <a:effectLst>
                  <a:outerShdw blurRad="38100" dist="38100" dir="2700000" algn="tl">
                    <a:srgbClr val="000000">
                      <a:alpha val="43137"/>
                    </a:srgbClr>
                  </a:outerShdw>
                </a:effectLst>
              </a:rPr>
            </a:br>
            <a:endParaRPr lang="ru-RU" sz="21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159843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14</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ПЛАТА ВОДОКАНАЛОВ (статья 28)</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14</a:t>
            </a:fld>
            <a:endParaRPr lang="en-US" dirty="0">
              <a:solidFill>
                <a:srgbClr val="464653"/>
              </a:solidFill>
            </a:endParaRPr>
          </a:p>
        </p:txBody>
      </p:sp>
      <p:sp>
        <p:nvSpPr>
          <p:cNvPr id="61" name="Прямоугольник 60"/>
          <p:cNvSpPr/>
          <p:nvPr/>
        </p:nvSpPr>
        <p:spPr>
          <a:xfrm>
            <a:off x="156034" y="980728"/>
            <a:ext cx="8664438"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r>
              <a:rPr lang="ru-RU" sz="2100" b="1" dirty="0" smtClean="0">
                <a:solidFill>
                  <a:schemeClr val="bg1"/>
                </a:solidFill>
              </a:rPr>
              <a:t>   </a:t>
            </a:r>
            <a:r>
              <a:rPr lang="ru-RU" sz="2100" b="1" dirty="0">
                <a:solidFill>
                  <a:schemeClr val="bg1"/>
                </a:solidFill>
              </a:rPr>
              <a:t>6. Из суммы платы за негативное воздействие на окружающую среду при сбросе загрязняющих веществ в составе сточных вод в водные объекты организаций, осуществляющих водоотведение, вычитаются затраты на реализацию мероприятий по снижению негативного воздействия на окружающую среду, фактически произведенные организациями, осуществляющими водоотведение, в пределах исчисленной платы за негативное воздействие на окружающую среду </a:t>
            </a:r>
            <a:r>
              <a:rPr lang="ru-RU" sz="2100" b="1" dirty="0">
                <a:solidFill>
                  <a:srgbClr val="FFFF00"/>
                </a:solidFill>
              </a:rPr>
              <a:t>в отношении всех загрязняющих веществ, при сбросе которых в составе сточных вод в водные объекты данными организациями вносится плата за негативное воздействие на окружающую среду. </a:t>
            </a:r>
          </a:p>
          <a:p>
            <a:pPr algn="just"/>
            <a:r>
              <a:rPr lang="ru-RU" sz="2100" b="1" dirty="0" smtClean="0">
                <a:solidFill>
                  <a:schemeClr val="bg1"/>
                </a:solidFill>
              </a:rPr>
              <a:t>    7</a:t>
            </a:r>
            <a:r>
              <a:rPr lang="ru-RU" sz="2100" b="1" dirty="0">
                <a:solidFill>
                  <a:schemeClr val="bg1"/>
                </a:solidFill>
              </a:rPr>
              <a:t>. Затраты, указанные в </a:t>
            </a:r>
            <a:r>
              <a:rPr lang="ru-RU" sz="2100" b="1" dirty="0" smtClean="0">
                <a:solidFill>
                  <a:schemeClr val="bg1"/>
                </a:solidFill>
              </a:rPr>
              <a:t>части 6 </a:t>
            </a:r>
            <a:r>
              <a:rPr lang="ru-RU" sz="2100" b="1" dirty="0">
                <a:solidFill>
                  <a:schemeClr val="bg1"/>
                </a:solidFill>
              </a:rPr>
              <a:t>настоящей статьи и не учтенные при исчислении платы за негативное воздействие на окружающую среду в отчетном периоде, могут быть учтены в последующие отчетные периоды, </a:t>
            </a:r>
            <a:r>
              <a:rPr lang="ru-RU" sz="2100" b="1" dirty="0">
                <a:solidFill>
                  <a:srgbClr val="FFFF00"/>
                </a:solidFill>
              </a:rPr>
              <a:t>в том числе за пределами сроков выполнения плана мероприятий по охране окружающей среды или программы повышения экологической эффективности</a:t>
            </a:r>
            <a:r>
              <a:rPr lang="ru-RU" sz="2100" b="1" dirty="0">
                <a:solidFill>
                  <a:schemeClr val="bg1"/>
                </a:solidFill>
              </a:rPr>
              <a:t>.</a:t>
            </a:r>
          </a:p>
          <a:p>
            <a:pPr algn="just"/>
            <a:endParaRPr lang="ru-RU" sz="2100" dirty="0">
              <a:solidFill>
                <a:schemeClr val="bg1"/>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823887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15</a:t>
            </a:fld>
            <a:endParaRPr lang="en-US" dirty="0">
              <a:solidFill>
                <a:srgbClr val="464653"/>
              </a:solidFill>
            </a:endParaRPr>
          </a:p>
        </p:txBody>
      </p:sp>
      <p:sp>
        <p:nvSpPr>
          <p:cNvPr id="2" name="Прямоугольник 1"/>
          <p:cNvSpPr/>
          <p:nvPr/>
        </p:nvSpPr>
        <p:spPr>
          <a:xfrm>
            <a:off x="1907704" y="142661"/>
            <a:ext cx="7056784" cy="969496"/>
          </a:xfrm>
          <a:prstGeom prst="rect">
            <a:avLst/>
          </a:prstGeom>
        </p:spPr>
        <p:txBody>
          <a:bodyPr wrap="square">
            <a:spAutoFit/>
          </a:bodyPr>
          <a:lstStyle/>
          <a:p>
            <a:pPr algn="ct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ПЛАТА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АБОНЕНТОВ </a:t>
            </a:r>
            <a:endPar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endParaRPr>
          </a:p>
          <a:p>
            <a:pPr algn="ct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статья 28)</a:t>
            </a:r>
            <a:r>
              <a:rPr lang="ru-RU" sz="1700" b="1" i="1" dirty="0">
                <a:solidFill>
                  <a:srgbClr val="FF0000"/>
                </a:solidFill>
                <a:effectLst>
                  <a:outerShdw blurRad="38100" dist="38100" dir="2700000" algn="tl">
                    <a:srgbClr val="000000">
                      <a:alpha val="43137"/>
                    </a:srgbClr>
                  </a:outerShdw>
                </a:effectLst>
                <a:ea typeface="ＭＳ Ｐゴシック" charset="0"/>
                <a:cs typeface="Calibri"/>
              </a:rPr>
              <a:t/>
            </a:r>
            <a:br>
              <a:rPr lang="ru-RU" sz="1700" b="1" i="1" dirty="0">
                <a:solidFill>
                  <a:srgbClr val="FF0000"/>
                </a:solidFill>
                <a:effectLst>
                  <a:outerShdw blurRad="38100" dist="38100" dir="2700000" algn="tl">
                    <a:srgbClr val="000000">
                      <a:alpha val="43137"/>
                    </a:srgbClr>
                  </a:outerShdw>
                </a:effectLst>
                <a:ea typeface="ＭＳ Ｐゴシック" charset="0"/>
                <a:cs typeface="Calibri"/>
              </a:rPr>
            </a:br>
            <a:endParaRPr lang="ru-RU" sz="17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15</a:t>
            </a:fld>
            <a:endParaRPr lang="en-US" dirty="0">
              <a:solidFill>
                <a:srgbClr val="464653"/>
              </a:solidFill>
            </a:endParaRPr>
          </a:p>
        </p:txBody>
      </p:sp>
      <p:sp>
        <p:nvSpPr>
          <p:cNvPr id="61" name="Прямоугольник 60"/>
          <p:cNvSpPr/>
          <p:nvPr/>
        </p:nvSpPr>
        <p:spPr>
          <a:xfrm>
            <a:off x="156034" y="942524"/>
            <a:ext cx="8664438" cy="5654827"/>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r>
              <a:rPr lang="ru-RU" sz="2200" b="1" dirty="0" smtClean="0">
                <a:solidFill>
                  <a:srgbClr val="FFFF00"/>
                </a:solidFill>
              </a:rPr>
              <a:t>   </a:t>
            </a:r>
            <a:r>
              <a:rPr lang="ru-RU" sz="2400" b="1" dirty="0">
                <a:solidFill>
                  <a:srgbClr val="002060"/>
                </a:solidFill>
              </a:rPr>
              <a:t> </a:t>
            </a:r>
            <a:r>
              <a:rPr lang="ru-RU" sz="2400" b="1" dirty="0">
                <a:solidFill>
                  <a:srgbClr val="FFFF00"/>
                </a:solidFill>
              </a:rPr>
              <a:t>Плата за нарушение нормативов водоотведения по составу вносится абонентами Водоканалам:</a:t>
            </a:r>
            <a:r>
              <a:rPr lang="ru-RU" sz="2400" b="1" dirty="0">
                <a:solidFill>
                  <a:srgbClr val="FF0000"/>
                </a:solidFill>
              </a:rPr>
              <a:t> </a:t>
            </a:r>
            <a:r>
              <a:rPr lang="ru-RU" sz="2400" b="1" dirty="0">
                <a:solidFill>
                  <a:schemeClr val="bg1"/>
                </a:solidFill>
              </a:rPr>
              <a:t>порядок исчисления и взимания – в Правилах № 644</a:t>
            </a:r>
          </a:p>
          <a:p>
            <a:pPr algn="just"/>
            <a:r>
              <a:rPr lang="ru-RU" sz="2400" b="1" dirty="0"/>
              <a:t>    </a:t>
            </a:r>
            <a:r>
              <a:rPr lang="ru-RU" sz="2400" b="1" dirty="0">
                <a:solidFill>
                  <a:srgbClr val="FFFF00"/>
                </a:solidFill>
              </a:rPr>
              <a:t>При реализации абонентом мероприятий плана снижения сбросов: </a:t>
            </a:r>
            <a:r>
              <a:rPr lang="ru-RU" sz="2400" b="1" dirty="0">
                <a:solidFill>
                  <a:schemeClr val="bg1"/>
                </a:solidFill>
              </a:rPr>
              <a:t>уменьшение платы абонентов за нарушение нормативов водоотведения по составу и соответствующее уменьшение платы Водоканалов в бюджет</a:t>
            </a:r>
          </a:p>
          <a:p>
            <a:pPr algn="just"/>
            <a:r>
              <a:rPr lang="ru-RU" sz="2400" b="1" dirty="0">
                <a:solidFill>
                  <a:srgbClr val="FF0000"/>
                </a:solidFill>
              </a:rPr>
              <a:t>    </a:t>
            </a:r>
            <a:r>
              <a:rPr lang="ru-RU" sz="2400" b="1" dirty="0">
                <a:solidFill>
                  <a:srgbClr val="FFFF00"/>
                </a:solidFill>
              </a:rPr>
              <a:t>Целевое использование Водоканалами средств от платы абонентов за нарушение нормативов водоотведения по составу: </a:t>
            </a:r>
            <a:r>
              <a:rPr lang="ru-RU" sz="2400" b="1" dirty="0">
                <a:solidFill>
                  <a:schemeClr val="bg1"/>
                </a:solidFill>
              </a:rPr>
              <a:t>внесение платы за негативное воздействие на окружающую среду, компенсацию вреда, причиненного водным объектам, финансирование мероприятий инвестиционной программы Водоканала</a:t>
            </a:r>
          </a:p>
          <a:p>
            <a:pPr algn="ctr"/>
            <a:r>
              <a:rPr lang="ru-RU" sz="2000" b="1" dirty="0" smtClean="0">
                <a:solidFill>
                  <a:srgbClr val="FF0000"/>
                </a:solidFill>
                <a:effectLst>
                  <a:outerShdw blurRad="38100" dist="38100" dir="2700000" algn="tl">
                    <a:srgbClr val="000000">
                      <a:alpha val="43137"/>
                    </a:srgbClr>
                  </a:outerShdw>
                </a:effectLst>
              </a:rPr>
              <a:t>Абоненты </a:t>
            </a:r>
            <a:r>
              <a:rPr lang="ru-RU" sz="2000" b="1" dirty="0">
                <a:solidFill>
                  <a:srgbClr val="FF0000"/>
                </a:solidFill>
                <a:effectLst>
                  <a:outerShdw blurRad="38100" dist="38100" dir="2700000" algn="tl">
                    <a:srgbClr val="000000">
                      <a:alpha val="43137"/>
                    </a:srgbClr>
                  </a:outerShdw>
                </a:effectLst>
              </a:rPr>
              <a:t>не вносят плату за негативное воздействие на окружающую среду в бюджет (в части сброса сточных вод в ЦСВ)</a:t>
            </a:r>
            <a:endParaRPr lang="ru-RU" sz="2000" dirty="0">
              <a:solidFill>
                <a:srgbClr val="FF0000"/>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68857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16</a:t>
            </a:fld>
            <a:endParaRPr lang="en-US" dirty="0">
              <a:solidFill>
                <a:srgbClr val="464653"/>
              </a:solidFill>
            </a:endParaRPr>
          </a:p>
        </p:txBody>
      </p:sp>
      <p:sp>
        <p:nvSpPr>
          <p:cNvPr id="2" name="Прямоугольник 1"/>
          <p:cNvSpPr/>
          <p:nvPr/>
        </p:nvSpPr>
        <p:spPr>
          <a:xfrm>
            <a:off x="1907704" y="126758"/>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ВОЗМЕЩЕНИЕ ВРЕДА ВОДНЫМ ОБЪЕКТАМ  (статья 29)</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16</a:t>
            </a:fld>
            <a:endParaRPr lang="en-US" dirty="0">
              <a:solidFill>
                <a:srgbClr val="464653"/>
              </a:solidFill>
            </a:endParaRPr>
          </a:p>
        </p:txBody>
      </p:sp>
      <p:sp>
        <p:nvSpPr>
          <p:cNvPr id="61" name="Прямоугольник 60"/>
          <p:cNvSpPr/>
          <p:nvPr/>
        </p:nvSpPr>
        <p:spPr>
          <a:xfrm>
            <a:off x="156034" y="980728"/>
            <a:ext cx="8736446"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endParaRPr lang="ru-RU" sz="2200" b="1" dirty="0" smtClean="0"/>
          </a:p>
          <a:p>
            <a:pPr algn="just"/>
            <a:endParaRPr lang="ru-RU" sz="2200" b="1" dirty="0"/>
          </a:p>
          <a:p>
            <a:pPr algn="just"/>
            <a:r>
              <a:rPr lang="ru-RU" sz="2200" b="1" dirty="0" smtClean="0"/>
              <a:t>  </a:t>
            </a:r>
            <a:r>
              <a:rPr lang="ru-RU" sz="2100" b="1" dirty="0"/>
              <a:t>1. Организации, осуществляющие водоотведение, причинившие вред окружающей среде, возмещают его в полном объеме, за исключением случая, установленного частью 3 настоящей статьи.</a:t>
            </a:r>
          </a:p>
          <a:p>
            <a:pPr algn="just"/>
            <a:r>
              <a:rPr lang="ru-RU" sz="2100" b="1" dirty="0" smtClean="0"/>
              <a:t>  2</a:t>
            </a:r>
            <a:r>
              <a:rPr lang="ru-RU" sz="2100" b="1" dirty="0"/>
              <a:t>. В случае причинения вреда окружающей среде  при сбросе очистными сооружениями поселений, городских округов загрязняющих </a:t>
            </a:r>
            <a:r>
              <a:rPr lang="ru-RU" sz="2100" b="1" u="sng" dirty="0">
                <a:solidFill>
                  <a:srgbClr val="FFFF00"/>
                </a:solidFill>
              </a:rPr>
              <a:t>веществ, относящихся к технологически нормируемым веществам </a:t>
            </a:r>
            <a:r>
              <a:rPr lang="ru-RU" sz="2100" b="1" dirty="0"/>
              <a:t>(за исключением случаев, установленных Правительством Российской Федерации), а также в случае причинения вреда окружающей среде в результате сброса в централизованную систему водоотведения загрязняющих веществ, не относящихся к технологически нормируемым веществам, </a:t>
            </a:r>
            <a:r>
              <a:rPr lang="ru-RU" sz="2100" b="1" u="sng" dirty="0">
                <a:solidFill>
                  <a:srgbClr val="FFFF00"/>
                </a:solidFill>
              </a:rPr>
              <a:t>образовавшихся  в результате хозяйственной или иной деятельности объектов организаций, осуществляющих водоотведение,</a:t>
            </a:r>
            <a:r>
              <a:rPr lang="ru-RU" sz="2100" b="1" dirty="0"/>
              <a:t> эксплуатирующих очистные сооружения поселения, городского округа, </a:t>
            </a:r>
            <a:r>
              <a:rPr lang="ru-RU" sz="2100" b="1" dirty="0">
                <a:solidFill>
                  <a:srgbClr val="FFFF00"/>
                </a:solidFill>
              </a:rPr>
              <a:t>такой вред в полном объеме возмещается организацией, эксплуатирующей такие очистные сооружения, в порядке, установленном Правительством Российской Федерации</a:t>
            </a:r>
            <a:r>
              <a:rPr lang="ru-RU" sz="2100" b="1" dirty="0"/>
              <a:t>.</a:t>
            </a:r>
          </a:p>
          <a:p>
            <a:pPr algn="just"/>
            <a:endParaRPr lang="ru-RU" sz="2100" b="1" dirty="0" smtClean="0">
              <a:solidFill>
                <a:srgbClr val="FFFF00"/>
              </a:solidFill>
            </a:endParaRPr>
          </a:p>
          <a:p>
            <a:pPr algn="just"/>
            <a:endParaRPr lang="ru-RU" sz="2100" b="1" dirty="0" smtClean="0">
              <a:solidFill>
                <a:srgbClr val="FFFF00"/>
              </a:solidFill>
            </a:endParaRPr>
          </a:p>
          <a:p>
            <a:pPr algn="just"/>
            <a:endParaRPr lang="ru-RU" sz="2100" b="1" dirty="0" smtClean="0"/>
          </a:p>
          <a:p>
            <a:pPr algn="just"/>
            <a:endParaRPr lang="ru-RU" sz="2100" b="1" dirty="0">
              <a:solidFill>
                <a:srgbClr val="FF0066"/>
              </a:solidFill>
              <a:effectLst>
                <a:outerShdw blurRad="38100" dist="38100" dir="2700000" algn="tl">
                  <a:srgbClr val="000000">
                    <a:alpha val="43137"/>
                  </a:srgbClr>
                </a:outerShdw>
              </a:effectLst>
            </a:endParaRPr>
          </a:p>
          <a:p>
            <a:pPr algn="just"/>
            <a:r>
              <a:rPr lang="ru-RU" sz="2100" b="1" dirty="0">
                <a:solidFill>
                  <a:srgbClr val="FF0000"/>
                </a:solidFill>
                <a:effectLst>
                  <a:outerShdw blurRad="38100" dist="38100" dir="2700000" algn="tl">
                    <a:srgbClr val="000000">
                      <a:alpha val="43137"/>
                    </a:srgbClr>
                  </a:outerShdw>
                </a:effectLst>
              </a:rPr>
              <a:t/>
            </a:r>
            <a:br>
              <a:rPr lang="ru-RU" sz="2100" b="1" dirty="0">
                <a:solidFill>
                  <a:srgbClr val="FF0000"/>
                </a:solidFill>
                <a:effectLst>
                  <a:outerShdw blurRad="38100" dist="38100" dir="2700000" algn="tl">
                    <a:srgbClr val="000000">
                      <a:alpha val="43137"/>
                    </a:srgbClr>
                  </a:outerShdw>
                </a:effectLst>
              </a:rPr>
            </a:br>
            <a:endParaRPr lang="ru-RU" sz="21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331558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17</a:t>
            </a:fld>
            <a:endParaRPr lang="en-US" dirty="0">
              <a:solidFill>
                <a:srgbClr val="464653"/>
              </a:solidFill>
            </a:endParaRPr>
          </a:p>
        </p:txBody>
      </p:sp>
      <p:sp>
        <p:nvSpPr>
          <p:cNvPr id="2" name="Прямоугольник 1"/>
          <p:cNvSpPr/>
          <p:nvPr/>
        </p:nvSpPr>
        <p:spPr>
          <a:xfrm>
            <a:off x="1907704" y="126758"/>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ВОЗМЕЩЕНИЕ ВРЕДА ВОДНЫМ ОБЪЕКТАМ  (статья 29)</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17</a:t>
            </a:fld>
            <a:endParaRPr lang="en-US" dirty="0">
              <a:solidFill>
                <a:srgbClr val="464653"/>
              </a:solidFill>
            </a:endParaRPr>
          </a:p>
        </p:txBody>
      </p:sp>
      <p:sp>
        <p:nvSpPr>
          <p:cNvPr id="61" name="Прямоугольник 60"/>
          <p:cNvSpPr/>
          <p:nvPr/>
        </p:nvSpPr>
        <p:spPr>
          <a:xfrm>
            <a:off x="156034" y="908720"/>
            <a:ext cx="8736446" cy="5688632"/>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endParaRPr lang="ru-RU" sz="1600" b="1" dirty="0" smtClean="0"/>
          </a:p>
          <a:p>
            <a:pPr algn="just"/>
            <a:endParaRPr lang="ru-RU" sz="1600" b="1" dirty="0"/>
          </a:p>
          <a:p>
            <a:pPr algn="just"/>
            <a:r>
              <a:rPr lang="ru-RU" sz="1700" b="1" dirty="0" smtClean="0"/>
              <a:t>   </a:t>
            </a:r>
            <a:endParaRPr lang="ru-RU" sz="1700" b="1" dirty="0" smtClean="0"/>
          </a:p>
          <a:p>
            <a:pPr algn="just"/>
            <a:r>
              <a:rPr lang="ru-RU" sz="1700" b="1" dirty="0" smtClean="0"/>
              <a:t>   </a:t>
            </a:r>
            <a:r>
              <a:rPr lang="ru-RU" sz="1650" b="1" dirty="0" smtClean="0"/>
              <a:t>3</a:t>
            </a:r>
            <a:r>
              <a:rPr lang="ru-RU" sz="1650" b="1" dirty="0"/>
              <a:t>. В случае причинения вреда окружающей среде при сбросе очистными сооружениями поселений, городских округов загрязняющих веществ, </a:t>
            </a:r>
            <a:r>
              <a:rPr lang="ru-RU" sz="1650" b="1" dirty="0">
                <a:solidFill>
                  <a:srgbClr val="FFFF00"/>
                </a:solidFill>
              </a:rPr>
              <a:t>не относящихся к технологически нормируемым веществам</a:t>
            </a:r>
            <a:r>
              <a:rPr lang="ru-RU" sz="1650" b="1" dirty="0"/>
              <a:t> (за исключением случаев причинения вреда окружающей среде в результате сброса в централизованную систему водоотведения таких веществ, образовавшихся  в результате хозяйственной или иной деятельности объектов организаций, осуществляющих водоотведение, эксплуатирующих очистные сооружения поселения, городского округа), </a:t>
            </a:r>
            <a:r>
              <a:rPr lang="ru-RU" sz="1650" b="1" dirty="0">
                <a:solidFill>
                  <a:srgbClr val="FFFF00"/>
                </a:solidFill>
              </a:rPr>
              <a:t>а также в иных случаях, установленных Правительством Российской Федерации, организация</a:t>
            </a:r>
            <a:r>
              <a:rPr lang="ru-RU" sz="1650" b="1" dirty="0"/>
              <a:t>, осуществляющая водоотведение, эксплуатирующая очистные сооружения поселения, городского округа, </a:t>
            </a:r>
            <a:r>
              <a:rPr lang="ru-RU" sz="1650" b="1" u="sng" dirty="0">
                <a:solidFill>
                  <a:srgbClr val="FFFF00"/>
                </a:solidFill>
              </a:rPr>
              <a:t>освобождается от обязанности по возмещению вреда, причиненного окружающей среде, в случаях и в порядке, установленном Правительством Российской Федерации.</a:t>
            </a:r>
            <a:r>
              <a:rPr lang="ru-RU" sz="1650" b="1" dirty="0"/>
              <a:t> В этом случае вред, причиненный окружающей среде, в порядке, установленном Правительством Российской Федерации, </a:t>
            </a:r>
            <a:r>
              <a:rPr lang="ru-RU" sz="1650" b="1" u="sng" dirty="0">
                <a:solidFill>
                  <a:srgbClr val="FFFF00"/>
                </a:solidFill>
              </a:rPr>
              <a:t>возмещается абонентами,</a:t>
            </a:r>
            <a:r>
              <a:rPr lang="ru-RU" sz="1650" b="1" dirty="0"/>
              <a:t> допустившими сброс сточных вод, не соответствующих нормативам водоотведения по составу сточных вод, или иными лицами, допустившими сброс загрязняющих веществ в централизованную систему водоотведения, приведший к причинению вреда окружающей среде. </a:t>
            </a:r>
            <a:endParaRPr lang="ru-RU" sz="1650" b="1" dirty="0" smtClean="0"/>
          </a:p>
          <a:p>
            <a:pPr algn="just"/>
            <a:r>
              <a:rPr lang="ru-RU" sz="1650" b="1" dirty="0"/>
              <a:t> </a:t>
            </a:r>
            <a:r>
              <a:rPr lang="ru-RU" sz="1650" b="1" dirty="0" smtClean="0"/>
              <a:t>     </a:t>
            </a:r>
            <a:r>
              <a:rPr lang="ru-RU" sz="1650" b="1" dirty="0" smtClean="0">
                <a:solidFill>
                  <a:srgbClr val="FFFF00"/>
                </a:solidFill>
              </a:rPr>
              <a:t>При </a:t>
            </a:r>
            <a:r>
              <a:rPr lang="ru-RU" sz="1650" b="1" dirty="0" err="1">
                <a:solidFill>
                  <a:srgbClr val="FFFF00"/>
                </a:solidFill>
              </a:rPr>
              <a:t>невыявлении</a:t>
            </a:r>
            <a:r>
              <a:rPr lang="ru-RU" sz="1650" b="1" dirty="0">
                <a:solidFill>
                  <a:srgbClr val="FFFF00"/>
                </a:solidFill>
              </a:rPr>
              <a:t> абонентов</a:t>
            </a:r>
            <a:r>
              <a:rPr lang="ru-RU" sz="1650" b="1" dirty="0"/>
              <a:t>, допустивших сброс загрязняющих веществ в составе сточных вод сверх установленных нормативов водоотведения по составу сточных вод, или иных лиц, допустивших сброс загрязняющих веществ в централизованную систему водоотведения, приведший к причинению вреда окружающей среде, такой </a:t>
            </a:r>
            <a:r>
              <a:rPr lang="ru-RU" sz="1650" b="1" dirty="0">
                <a:solidFill>
                  <a:srgbClr val="FFFF00"/>
                </a:solidFill>
              </a:rPr>
              <a:t>вред возмещается организациями, осуществляющими водоотведение, эксплуатирующими очистные сооружения поселений, городских округов. </a:t>
            </a:r>
          </a:p>
          <a:p>
            <a:pPr algn="just"/>
            <a:endParaRPr lang="ru-RU" sz="1600" b="1" dirty="0" smtClean="0">
              <a:solidFill>
                <a:srgbClr val="FFFF00"/>
              </a:solidFill>
            </a:endParaRPr>
          </a:p>
          <a:p>
            <a:pPr algn="just"/>
            <a:endParaRPr lang="ru-RU" sz="2200" dirty="0" smtClean="0"/>
          </a:p>
          <a:p>
            <a:pPr algn="just"/>
            <a:endParaRPr lang="ru-RU" sz="2000" dirty="0">
              <a:solidFill>
                <a:srgbClr val="FF0066"/>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77094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18</a:t>
            </a:fld>
            <a:endParaRPr lang="en-US" dirty="0">
              <a:solidFill>
                <a:srgbClr val="464653"/>
              </a:solidFill>
            </a:endParaRPr>
          </a:p>
        </p:txBody>
      </p:sp>
      <p:sp>
        <p:nvSpPr>
          <p:cNvPr id="2" name="Прямоугольник 1"/>
          <p:cNvSpPr/>
          <p:nvPr/>
        </p:nvSpPr>
        <p:spPr>
          <a:xfrm>
            <a:off x="1907704" y="142661"/>
            <a:ext cx="7056784" cy="769441"/>
          </a:xfrm>
          <a:prstGeom prst="rect">
            <a:avLst/>
          </a:prstGeom>
        </p:spPr>
        <p:txBody>
          <a:bodyPr wrap="square">
            <a:spAutoFit/>
          </a:bodyPr>
          <a:lstStyle/>
          <a:p>
            <a:pPr algn="ctr"/>
            <a:r>
              <a:rPr lang="ru-RU" sz="22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КОНТРОЛЬ СОСТАВА и СВОЙСТВ </a:t>
            </a:r>
          </a:p>
          <a:p>
            <a:pPr algn="ctr"/>
            <a:r>
              <a:rPr lang="ru-RU" sz="22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СТОЧНЫХ ВОД (статья 30)</a:t>
            </a:r>
            <a:endParaRPr lang="ru-RU" sz="22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18</a:t>
            </a:fld>
            <a:endParaRPr lang="en-US" dirty="0">
              <a:solidFill>
                <a:srgbClr val="464653"/>
              </a:solidFill>
            </a:endParaRPr>
          </a:p>
        </p:txBody>
      </p:sp>
      <p:sp>
        <p:nvSpPr>
          <p:cNvPr id="61" name="Прямоугольник 60"/>
          <p:cNvSpPr/>
          <p:nvPr/>
        </p:nvSpPr>
        <p:spPr>
          <a:xfrm>
            <a:off x="156034" y="1017914"/>
            <a:ext cx="8664438" cy="5579437"/>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r>
              <a:rPr lang="ru-RU" sz="2200" b="1" dirty="0" smtClean="0">
                <a:solidFill>
                  <a:srgbClr val="FFFF00"/>
                </a:solidFill>
              </a:rPr>
              <a:t>   </a:t>
            </a:r>
            <a:r>
              <a:rPr lang="ru-RU" sz="2400" b="1" dirty="0">
                <a:solidFill>
                  <a:srgbClr val="002060"/>
                </a:solidFill>
              </a:rPr>
              <a:t> </a:t>
            </a:r>
            <a:r>
              <a:rPr lang="ru-RU" sz="2400" b="1" dirty="0">
                <a:solidFill>
                  <a:srgbClr val="FFFF00"/>
                </a:solidFill>
              </a:rPr>
              <a:t>Контроль сточных вод абонентов: осуществляют Водоканалы</a:t>
            </a:r>
          </a:p>
          <a:p>
            <a:pPr algn="just"/>
            <a:r>
              <a:rPr lang="ru-RU" sz="2400" b="1" dirty="0">
                <a:solidFill>
                  <a:srgbClr val="FFFF00"/>
                </a:solidFill>
              </a:rPr>
              <a:t>Анализ отобранных проб сточных вод: </a:t>
            </a:r>
            <a:r>
              <a:rPr lang="ru-RU" sz="2400" b="1" dirty="0">
                <a:solidFill>
                  <a:schemeClr val="bg1"/>
                </a:solidFill>
              </a:rPr>
              <a:t>аккредитованные </a:t>
            </a:r>
            <a:r>
              <a:rPr lang="ru-RU" sz="2400" b="1" dirty="0" smtClean="0">
                <a:solidFill>
                  <a:schemeClr val="bg1"/>
                </a:solidFill>
              </a:rPr>
              <a:t>лаборатории Абоненты</a:t>
            </a:r>
            <a:r>
              <a:rPr lang="ru-RU" sz="2400" b="1" dirty="0">
                <a:solidFill>
                  <a:schemeClr val="bg1"/>
                </a:solidFill>
              </a:rPr>
              <a:t>, категории которых определяются Правилами № 644, подают в Водоканал </a:t>
            </a:r>
            <a:r>
              <a:rPr lang="ru-RU" sz="2400" b="1" dirty="0">
                <a:solidFill>
                  <a:srgbClr val="FFFF00"/>
                </a:solidFill>
              </a:rPr>
              <a:t>декларацию</a:t>
            </a:r>
            <a:r>
              <a:rPr lang="ru-RU" sz="2400" b="1" dirty="0">
                <a:solidFill>
                  <a:schemeClr val="bg1"/>
                </a:solidFill>
              </a:rPr>
              <a:t> о составе и свойствах сточных вод</a:t>
            </a:r>
          </a:p>
          <a:p>
            <a:pPr algn="just"/>
            <a:r>
              <a:rPr lang="ru-RU" sz="2400" b="1" dirty="0" smtClean="0">
                <a:solidFill>
                  <a:srgbClr val="FFFF00"/>
                </a:solidFill>
              </a:rPr>
              <a:t>При </a:t>
            </a:r>
            <a:r>
              <a:rPr lang="ru-RU" sz="2400" b="1" dirty="0">
                <a:solidFill>
                  <a:srgbClr val="FFFF00"/>
                </a:solidFill>
              </a:rPr>
              <a:t>отсутствии у неоднократно </a:t>
            </a:r>
            <a:r>
              <a:rPr lang="ru-RU" sz="2400" b="1" dirty="0" smtClean="0">
                <a:solidFill>
                  <a:srgbClr val="FFFF00"/>
                </a:solidFill>
              </a:rPr>
              <a:t>нарушающих нормативы абонентов </a:t>
            </a:r>
            <a:r>
              <a:rPr lang="ru-RU" sz="2400" b="1" dirty="0">
                <a:solidFill>
                  <a:srgbClr val="FFFF00"/>
                </a:solidFill>
              </a:rPr>
              <a:t>плана снижения сбросов </a:t>
            </a:r>
            <a:r>
              <a:rPr lang="ru-RU" sz="2400" b="1" dirty="0" smtClean="0">
                <a:solidFill>
                  <a:srgbClr val="FFFF00"/>
                </a:solidFill>
              </a:rPr>
              <a:t>или его неисполнении, а также при неоднократном </a:t>
            </a:r>
            <a:r>
              <a:rPr lang="ru-RU" sz="2400" b="1" dirty="0" err="1" smtClean="0">
                <a:solidFill>
                  <a:srgbClr val="FFFF00"/>
                </a:solidFill>
              </a:rPr>
              <a:t>недопуске</a:t>
            </a:r>
            <a:r>
              <a:rPr lang="ru-RU" sz="2400" b="1" dirty="0" smtClean="0">
                <a:solidFill>
                  <a:srgbClr val="FFFF00"/>
                </a:solidFill>
              </a:rPr>
              <a:t> для отбора проб:</a:t>
            </a:r>
            <a:endParaRPr lang="ru-RU" sz="2400" b="1" dirty="0">
              <a:solidFill>
                <a:srgbClr val="FFFF00"/>
              </a:solidFill>
            </a:endParaRPr>
          </a:p>
          <a:p>
            <a:pPr algn="just"/>
            <a:r>
              <a:rPr lang="ru-RU" sz="2400" dirty="0" smtClean="0">
                <a:solidFill>
                  <a:schemeClr val="bg1"/>
                </a:solidFill>
              </a:rPr>
              <a:t>Водоканал </a:t>
            </a:r>
            <a:r>
              <a:rPr lang="ru-RU" sz="2400" dirty="0">
                <a:solidFill>
                  <a:schemeClr val="bg1"/>
                </a:solidFill>
              </a:rPr>
              <a:t>сообщает в территориальный орган </a:t>
            </a:r>
            <a:r>
              <a:rPr lang="ru-RU" sz="2400" dirty="0" err="1">
                <a:solidFill>
                  <a:schemeClr val="bg1"/>
                </a:solidFill>
              </a:rPr>
              <a:t>Росприроднадзора</a:t>
            </a:r>
            <a:r>
              <a:rPr lang="ru-RU" sz="2400" dirty="0">
                <a:solidFill>
                  <a:schemeClr val="bg1"/>
                </a:solidFill>
              </a:rPr>
              <a:t> или орган власти субъекта РФ; </a:t>
            </a:r>
          </a:p>
          <a:p>
            <a:pPr algn="just"/>
            <a:r>
              <a:rPr lang="ru-RU" sz="2400" dirty="0">
                <a:solidFill>
                  <a:schemeClr val="bg1"/>
                </a:solidFill>
              </a:rPr>
              <a:t>абонент привлекается к административной или уголовной ответственности за нарушение законодательства об охране окружающей среды;</a:t>
            </a:r>
          </a:p>
          <a:p>
            <a:pPr algn="just"/>
            <a:r>
              <a:rPr lang="ru-RU" sz="2400" dirty="0">
                <a:solidFill>
                  <a:schemeClr val="bg1"/>
                </a:solidFill>
              </a:rPr>
              <a:t>возможно приостановление деятельности абонента (судебное или административное)</a:t>
            </a: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557476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19</a:t>
            </a:fld>
            <a:endParaRPr lang="en-US" dirty="0">
              <a:solidFill>
                <a:srgbClr val="464653"/>
              </a:solidFill>
            </a:endParaRPr>
          </a:p>
        </p:txBody>
      </p:sp>
      <p:sp>
        <p:nvSpPr>
          <p:cNvPr id="2" name="Прямоугольник 1"/>
          <p:cNvSpPr/>
          <p:nvPr/>
        </p:nvSpPr>
        <p:spPr>
          <a:xfrm>
            <a:off x="1907704" y="142661"/>
            <a:ext cx="7056784" cy="430887"/>
          </a:xfrm>
          <a:prstGeom prst="rect">
            <a:avLst/>
          </a:prstGeom>
        </p:spPr>
        <p:txBody>
          <a:bodyPr wrap="square">
            <a:spAutoFit/>
          </a:bodyPr>
          <a:lstStyle/>
          <a:p>
            <a:pPr algn="ctr"/>
            <a:r>
              <a:rPr lang="ru-RU" sz="22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АДМИНИСТРАТИВНАЯ ОТВЕТСТВЕННОСТЬ АБОНЕНТОВ</a:t>
            </a:r>
            <a:endParaRPr lang="ru-RU" sz="22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19</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r>
              <a:rPr lang="ru-RU" b="1" dirty="0" smtClean="0">
                <a:solidFill>
                  <a:srgbClr val="FFFF00"/>
                </a:solidFill>
              </a:rPr>
              <a:t> </a:t>
            </a:r>
            <a:r>
              <a:rPr lang="ru-RU" b="1" dirty="0" smtClean="0">
                <a:solidFill>
                  <a:srgbClr val="002060"/>
                </a:solidFill>
              </a:rPr>
              <a:t> </a:t>
            </a:r>
            <a:r>
              <a:rPr lang="ru-RU" b="1" dirty="0">
                <a:solidFill>
                  <a:srgbClr val="FFFF00"/>
                </a:solidFill>
              </a:rPr>
              <a:t>Статья 8.15.1. Нарушение требований к сбросу сточных вод в централизованные системы </a:t>
            </a:r>
            <a:r>
              <a:rPr lang="ru-RU" b="1" dirty="0" smtClean="0">
                <a:solidFill>
                  <a:srgbClr val="FFFF00"/>
                </a:solidFill>
              </a:rPr>
              <a:t>водоотведения</a:t>
            </a:r>
          </a:p>
          <a:p>
            <a:pPr algn="just"/>
            <a:endParaRPr lang="ru-RU" b="1" dirty="0">
              <a:solidFill>
                <a:srgbClr val="FFFF00"/>
              </a:solidFill>
            </a:endParaRPr>
          </a:p>
          <a:p>
            <a:pPr algn="just"/>
            <a:r>
              <a:rPr lang="ru-RU" b="1" dirty="0"/>
              <a:t>1. Несоблюдение абонентами организаций, осуществляющих водоотведение, установленных нормативов водоотведения (сброса) по составу сточных вод -</a:t>
            </a:r>
          </a:p>
          <a:p>
            <a:pPr algn="just"/>
            <a:r>
              <a:rPr lang="ru-RU" b="1" dirty="0" smtClean="0"/>
              <a:t>…………………………………………………………………………………………………………………….</a:t>
            </a:r>
            <a:endParaRPr lang="ru-RU" b="1" dirty="0"/>
          </a:p>
          <a:p>
            <a:pPr algn="just"/>
            <a:r>
              <a:rPr lang="ru-RU" b="1" dirty="0"/>
              <a:t>2. Сброс абонентами организаций, осуществляющих водоотведение, или иными лицами в централизованную систему водоотведения веществ, запрещенных к сбросу, </a:t>
            </a:r>
            <a:r>
              <a:rPr lang="ru-RU" b="1" dirty="0" smtClean="0"/>
              <a:t>–  ……………………………………………………………………………………………………</a:t>
            </a:r>
          </a:p>
          <a:p>
            <a:pPr algn="just"/>
            <a:r>
              <a:rPr lang="ru-RU" b="1" dirty="0" smtClean="0"/>
              <a:t>3</a:t>
            </a:r>
            <a:r>
              <a:rPr lang="ru-RU" b="1" dirty="0"/>
              <a:t>. Отсутствие у абонентов разработанного и утвержденного в установленном порядке плана снижения сбросов, а также неисполнение абонентами плана снижения сбросов в установленные планом сроки - </a:t>
            </a:r>
            <a:r>
              <a:rPr lang="ru-RU" b="1" dirty="0" smtClean="0"/>
              <a:t>…………………………………………….</a:t>
            </a:r>
            <a:endParaRPr lang="ru-RU" b="1" dirty="0"/>
          </a:p>
          <a:p>
            <a:pPr algn="just"/>
            <a:r>
              <a:rPr lang="ru-RU" b="1" dirty="0"/>
              <a:t>4. </a:t>
            </a:r>
            <a:r>
              <a:rPr lang="ru-RU" b="1" dirty="0" err="1"/>
              <a:t>Недопуск</a:t>
            </a:r>
            <a:r>
              <a:rPr lang="ru-RU" b="1" dirty="0"/>
              <a:t> должностных лиц территориальных органов федерального органа исполнительной власти, осуществляющего государственный экологический надзор или органов исполнительной власти субъектов Российской Федерации, а также представителей организаций, осуществляющих водоотведение, к местам отбора проб сточных вод для проведения в установленном порядке контроля состава и свойств сточных вод, отводимых абонентами в централизованную систему водоотведения - </a:t>
            </a:r>
            <a:r>
              <a:rPr lang="ru-RU" b="1" dirty="0" smtClean="0"/>
              <a:t>……………………………………………………………………………………………………</a:t>
            </a:r>
            <a:endParaRPr lang="ru-RU" b="1" dirty="0"/>
          </a:p>
          <a:p>
            <a:pPr algn="just"/>
            <a:r>
              <a:rPr lang="ru-RU" b="1" dirty="0">
                <a:solidFill>
                  <a:srgbClr val="FF0000"/>
                </a:solidFill>
                <a:effectLst>
                  <a:outerShdw blurRad="38100" dist="38100" dir="2700000" algn="tl">
                    <a:srgbClr val="000000">
                      <a:alpha val="43137"/>
                    </a:srgbClr>
                  </a:outerShdw>
                </a:effectLst>
              </a:rPr>
              <a:t/>
            </a:r>
            <a:br>
              <a:rPr lang="ru-RU" b="1" dirty="0">
                <a:solidFill>
                  <a:srgbClr val="FF0000"/>
                </a:solidFill>
                <a:effectLst>
                  <a:outerShdw blurRad="38100" dist="38100" dir="2700000" algn="tl">
                    <a:srgbClr val="000000">
                      <a:alpha val="43137"/>
                    </a:srgbClr>
                  </a:outerShdw>
                </a:effectLst>
              </a:rPr>
            </a:br>
            <a:endParaRPr lang="ru-RU"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591278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a:t>
            </a:fld>
            <a:endParaRPr lang="en-US" dirty="0">
              <a:solidFill>
                <a:srgbClr val="464653"/>
              </a:solidFill>
            </a:endParaRPr>
          </a:p>
        </p:txBody>
      </p:sp>
      <p:sp>
        <p:nvSpPr>
          <p:cNvPr id="2" name="Прямоугольник 1"/>
          <p:cNvSpPr/>
          <p:nvPr/>
        </p:nvSpPr>
        <p:spPr>
          <a:xfrm>
            <a:off x="1806568" y="-10589"/>
            <a:ext cx="6581856" cy="1138773"/>
          </a:xfrm>
          <a:prstGeom prst="rect">
            <a:avLst/>
          </a:prstGeom>
        </p:spPr>
        <p:txBody>
          <a:bodyPr wrap="square">
            <a:spAutoFit/>
          </a:bodyPr>
          <a:lstStyle/>
          <a:p>
            <a:pPr algn="ctr"/>
            <a:r>
              <a:rPr lang="ru-RU" sz="2400" b="1" dirty="0" smtClean="0">
                <a:solidFill>
                  <a:srgbClr val="0070C0"/>
                </a:solidFill>
              </a:rPr>
              <a:t> </a:t>
            </a:r>
          </a:p>
          <a:p>
            <a:pPr algn="ctr"/>
            <a:r>
              <a:rPr lang="ru-RU" sz="2400" b="1" dirty="0" smtClean="0">
                <a:solidFill>
                  <a:srgbClr val="0070C0"/>
                </a:solidFill>
              </a:rPr>
              <a:t>ПРИКАЗ РОССТАНДАРТА от 15.12.2015 № 1580</a:t>
            </a:r>
            <a:endParaRPr lang="ru-RU" sz="2400" b="1" dirty="0">
              <a:solidFill>
                <a:srgbClr val="0070C0"/>
              </a:solidFill>
            </a:endParaRPr>
          </a:p>
          <a:p>
            <a:pPr algn="just"/>
            <a:r>
              <a:rPr lang="ru-RU" sz="2000" b="1" dirty="0" smtClean="0">
                <a:solidFill>
                  <a:srgbClr val="256D84"/>
                </a:solidFill>
                <a:ea typeface="ＭＳ Ｐゴシック" charset="0"/>
                <a:cs typeface="Calibri"/>
              </a:rPr>
              <a:t>                 </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a:t>
            </a:fld>
            <a:endParaRPr lang="en-US" dirty="0">
              <a:solidFill>
                <a:srgbClr val="464653"/>
              </a:solidFill>
            </a:endParaRPr>
          </a:p>
        </p:txBody>
      </p:sp>
      <p:sp>
        <p:nvSpPr>
          <p:cNvPr id="61" name="Прямоугольник 60"/>
          <p:cNvSpPr/>
          <p:nvPr/>
        </p:nvSpPr>
        <p:spPr>
          <a:xfrm>
            <a:off x="156034" y="980728"/>
            <a:ext cx="8736446" cy="5693916"/>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t>ФЕДЕРАЛЬНОЕ </a:t>
            </a:r>
            <a:r>
              <a:rPr lang="ru-RU" sz="1400" b="1" dirty="0"/>
              <a:t>АГЕНТСТВО</a:t>
            </a:r>
          </a:p>
          <a:p>
            <a:pPr algn="ctr"/>
            <a:endParaRPr lang="ru-RU" sz="1400" b="1" dirty="0" smtClean="0"/>
          </a:p>
          <a:p>
            <a:pPr algn="ctr"/>
            <a:r>
              <a:rPr lang="ru-RU" sz="1400" b="1" dirty="0" smtClean="0">
                <a:solidFill>
                  <a:srgbClr val="FFFF00"/>
                </a:solidFill>
              </a:rPr>
              <a:t>ФЕДЕРАЛЬНОЕ АГЕНТСТВО ПО </a:t>
            </a:r>
            <a:r>
              <a:rPr lang="ru-RU" sz="1400" b="1" dirty="0">
                <a:solidFill>
                  <a:srgbClr val="FFFF00"/>
                </a:solidFill>
              </a:rPr>
              <a:t>ТЕХНИЧЕСКОМУ РЕГУЛИРОВАНИЮ И МЕТРОЛОГИИ</a:t>
            </a:r>
          </a:p>
          <a:p>
            <a:pPr algn="ctr"/>
            <a:r>
              <a:rPr lang="ru-RU" sz="1400" b="1" dirty="0">
                <a:solidFill>
                  <a:srgbClr val="FFFF00"/>
                </a:solidFill>
              </a:rPr>
              <a:t> </a:t>
            </a:r>
            <a:r>
              <a:rPr lang="ru-RU" sz="1400" b="1" dirty="0" smtClean="0">
                <a:solidFill>
                  <a:srgbClr val="FFFF00"/>
                </a:solidFill>
              </a:rPr>
              <a:t>ПРИКАЗ от </a:t>
            </a:r>
            <a:r>
              <a:rPr lang="ru-RU" sz="1400" b="1" dirty="0">
                <a:solidFill>
                  <a:srgbClr val="FFFF00"/>
                </a:solidFill>
              </a:rPr>
              <a:t>15 декабря 2015 г. N 1580</a:t>
            </a:r>
          </a:p>
          <a:p>
            <a:pPr algn="ctr"/>
            <a:r>
              <a:rPr lang="ru-RU" sz="1400" b="1" dirty="0">
                <a:solidFill>
                  <a:srgbClr val="FFFF00"/>
                </a:solidFill>
              </a:rPr>
              <a:t> </a:t>
            </a:r>
            <a:r>
              <a:rPr lang="ru-RU" sz="1400" b="1" dirty="0" smtClean="0">
                <a:solidFill>
                  <a:srgbClr val="FFFF00"/>
                </a:solidFill>
              </a:rPr>
              <a:t>ОБ </a:t>
            </a:r>
            <a:r>
              <a:rPr lang="ru-RU" sz="1400" b="1" dirty="0">
                <a:solidFill>
                  <a:srgbClr val="FFFF00"/>
                </a:solidFill>
              </a:rPr>
              <a:t>УТВЕРЖДЕНИИ ИНФОРМАЦИОННО-ТЕХНИЧЕСКОГО СПРАВОЧНИКА</a:t>
            </a:r>
          </a:p>
          <a:p>
            <a:pPr algn="ctr"/>
            <a:r>
              <a:rPr lang="ru-RU" sz="1400" b="1" dirty="0">
                <a:solidFill>
                  <a:srgbClr val="FFFF00"/>
                </a:solidFill>
              </a:rPr>
              <a:t>ПО НАИЛУЧШИМ ДОСТУПНЫМ ТЕХНОЛОГИЯМ </a:t>
            </a:r>
            <a:r>
              <a:rPr lang="ru-RU" sz="1400" b="1" u="sng" dirty="0">
                <a:solidFill>
                  <a:srgbClr val="FFFF00"/>
                </a:solidFill>
              </a:rPr>
              <a:t>"ОЧИСТКА СТОЧНЫХ</a:t>
            </a:r>
          </a:p>
          <a:p>
            <a:pPr algn="ctr"/>
            <a:r>
              <a:rPr lang="ru-RU" sz="1400" b="1" u="sng" dirty="0">
                <a:solidFill>
                  <a:srgbClr val="FFFF00"/>
                </a:solidFill>
              </a:rPr>
              <a:t>ВОД С ИСПОЛЬЗОВАНИЕМ ЦЕНТРАЛИЗОВАННЫХ СИСТЕМ</a:t>
            </a:r>
          </a:p>
          <a:p>
            <a:pPr algn="ctr"/>
            <a:r>
              <a:rPr lang="ru-RU" sz="1400" b="1" u="sng" dirty="0">
                <a:solidFill>
                  <a:srgbClr val="FFFF00"/>
                </a:solidFill>
              </a:rPr>
              <a:t>ВОДООТВЕДЕНИЯ ПОСЕЛЕНИЙ, ГОРОДСКИХ </a:t>
            </a:r>
            <a:r>
              <a:rPr lang="ru-RU" sz="1400" b="1" u="sng" dirty="0" smtClean="0">
                <a:solidFill>
                  <a:srgbClr val="FFFF00"/>
                </a:solidFill>
              </a:rPr>
              <a:t>ОКРУГОВ»</a:t>
            </a:r>
          </a:p>
          <a:p>
            <a:pPr algn="ctr"/>
            <a:endParaRPr lang="ru-RU" sz="1400" b="1" dirty="0">
              <a:solidFill>
                <a:srgbClr val="FFFF00"/>
              </a:solidFill>
            </a:endParaRPr>
          </a:p>
          <a:p>
            <a:pPr algn="just"/>
            <a:r>
              <a:rPr lang="ru-RU" sz="1400" dirty="0"/>
              <a:t> </a:t>
            </a:r>
            <a:r>
              <a:rPr lang="ru-RU" sz="1400" b="1" dirty="0" smtClean="0"/>
              <a:t>В </a:t>
            </a:r>
            <a:r>
              <a:rPr lang="ru-RU" sz="1400" b="1" dirty="0"/>
              <a:t>соответствии с </a:t>
            </a:r>
            <a:r>
              <a:rPr lang="ru-RU" sz="1400" b="1" dirty="0" smtClean="0"/>
              <a:t>постановлением </a:t>
            </a:r>
            <a:r>
              <a:rPr lang="ru-RU" sz="1400" b="1" dirty="0"/>
              <a:t>Правительства </a:t>
            </a:r>
            <a:r>
              <a:rPr lang="ru-RU" sz="1400" b="1" dirty="0" smtClean="0"/>
              <a:t>РФ от 23.12.2014 N </a:t>
            </a:r>
            <a:r>
              <a:rPr lang="ru-RU" sz="1400" b="1" dirty="0"/>
              <a:t>1458 "О порядке определения технологии в качестве наилучшей доступной технологии, а также разработки, актуализации и опубликования информационно-технических справочников по наилучшим доступным технологиям" приказываю:</a:t>
            </a:r>
          </a:p>
          <a:p>
            <a:pPr algn="just"/>
            <a:r>
              <a:rPr lang="ru-RU" sz="1400" b="1" dirty="0"/>
              <a:t>1. Утвердить для добровольного применения в </a:t>
            </a:r>
            <a:r>
              <a:rPr lang="ru-RU" sz="1400" b="1" dirty="0" smtClean="0"/>
              <a:t>РФ информационно-технический </a:t>
            </a:r>
            <a:r>
              <a:rPr lang="ru-RU" sz="1400" b="1" dirty="0"/>
              <a:t>справочник по наилучшим доступным технологиям ИТС 10-2015 "Очистка сточных вод с использованием централизованных систем водоотведения поселений, городских округов" </a:t>
            </a:r>
            <a:r>
              <a:rPr lang="ru-RU" sz="1400" b="1" u="sng" dirty="0"/>
              <a:t>с датой введения в действие 1 июля 2016 г.</a:t>
            </a:r>
          </a:p>
          <a:p>
            <a:pPr algn="just"/>
            <a:r>
              <a:rPr lang="ru-RU" sz="1400" b="1" dirty="0"/>
              <a:t>Введен впервые.</a:t>
            </a:r>
          </a:p>
          <a:p>
            <a:pPr algn="just"/>
            <a:r>
              <a:rPr lang="ru-RU" sz="1400" b="1" dirty="0"/>
              <a:t>2. Закрепить утвержденный информационно-технический справочник по наилучшим доступным технологиям ИТС 10-2015 "Очистка сточных вод с использованием централизованных систем водоотведения поселений, городских округов" за Управлением технического регулирования и стандартизации.</a:t>
            </a:r>
          </a:p>
          <a:p>
            <a:pPr algn="just"/>
            <a:r>
              <a:rPr lang="ru-RU" sz="1400" b="1" dirty="0"/>
              <a:t>3. Управлению технического регулирования и стандартизации обеспечить опубликование информационно-технического справочника по наилучшим доступным технологиям ИТС 10-2015 "Очистка сточных вод с использованием централизованных систем водоотведения поселений, городских округов" на официальном сайте Федерального агентства по техническому регулированию и метрологии в информационно-телекоммуникационной сети "Интернет".</a:t>
            </a:r>
          </a:p>
          <a:p>
            <a:pPr algn="just"/>
            <a:r>
              <a:rPr lang="ru-RU" sz="1400" b="1" dirty="0" smtClean="0"/>
              <a:t> </a:t>
            </a:r>
          </a:p>
          <a:p>
            <a:pPr algn="r"/>
            <a:r>
              <a:rPr lang="ru-RU" sz="1400" b="1" dirty="0" smtClean="0"/>
              <a:t>Руководитель</a:t>
            </a:r>
          </a:p>
          <a:p>
            <a:pPr algn="r"/>
            <a:r>
              <a:rPr lang="ru-RU" sz="1400" b="1" dirty="0" smtClean="0"/>
              <a:t>Федерального </a:t>
            </a:r>
            <a:r>
              <a:rPr lang="ru-RU" sz="1400" b="1" dirty="0" smtClean="0"/>
              <a:t>агентства</a:t>
            </a:r>
          </a:p>
          <a:p>
            <a:pPr algn="r"/>
            <a:r>
              <a:rPr lang="ru-RU" sz="1400" b="1" dirty="0" smtClean="0"/>
              <a:t>А.В.АБРАМОВ</a:t>
            </a:r>
          </a:p>
          <a:p>
            <a:pPr algn="just"/>
            <a:r>
              <a:rPr lang="ru-RU" sz="1400" dirty="0"/>
              <a:t> </a:t>
            </a:r>
          </a:p>
          <a:p>
            <a:pPr algn="just"/>
            <a:endParaRPr lang="ru-RU" sz="1400"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63764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20</a:t>
            </a:fld>
            <a:endParaRPr lang="en-US" dirty="0">
              <a:solidFill>
                <a:srgbClr val="464653"/>
              </a:solidFill>
            </a:endParaRPr>
          </a:p>
        </p:txBody>
      </p:sp>
      <p:sp>
        <p:nvSpPr>
          <p:cNvPr id="2" name="Прямоугольник 1"/>
          <p:cNvSpPr/>
          <p:nvPr/>
        </p:nvSpPr>
        <p:spPr>
          <a:xfrm>
            <a:off x="1907704" y="142661"/>
            <a:ext cx="7056784" cy="461665"/>
          </a:xfrm>
          <a:prstGeom prst="rect">
            <a:avLst/>
          </a:prstGeom>
        </p:spPr>
        <p:txBody>
          <a:bodyPr wrap="square">
            <a:spAutoFit/>
          </a:bodyPr>
          <a:lstStyle/>
          <a:p>
            <a:pPr algn="ctr"/>
            <a:r>
              <a:rPr lang="ru-RU" sz="2400" b="1" dirty="0">
                <a:solidFill>
                  <a:srgbClr val="002060"/>
                </a:solidFill>
                <a:effectLst>
                  <a:outerShdw blurRad="38100" dist="38100" dir="2700000" algn="tl">
                    <a:srgbClr val="000000">
                      <a:alpha val="43137"/>
                    </a:srgbClr>
                  </a:outerShdw>
                </a:effectLst>
                <a:ea typeface="ＭＳ Ｐゴシック" charset="0"/>
                <a:cs typeface="Calibri"/>
              </a:rPr>
              <a:t>ИЗМЕНЕНИЯ </a:t>
            </a:r>
            <a:r>
              <a:rPr lang="ru-RU" sz="2400" b="1" dirty="0" smtClean="0">
                <a:solidFill>
                  <a:srgbClr val="002060"/>
                </a:solidFill>
                <a:effectLst>
                  <a:outerShdw blurRad="38100" dist="38100" dir="2700000" algn="tl">
                    <a:srgbClr val="000000">
                      <a:alpha val="43137"/>
                    </a:srgbClr>
                  </a:outerShdw>
                </a:effectLst>
                <a:ea typeface="ＭＳ Ｐゴシック" charset="0"/>
                <a:cs typeface="Calibri"/>
              </a:rPr>
              <a:t>в </a:t>
            </a:r>
            <a:r>
              <a:rPr lang="ru-RU" sz="2400" b="1" dirty="0">
                <a:solidFill>
                  <a:srgbClr val="002060"/>
                </a:solidFill>
                <a:effectLst>
                  <a:outerShdw blurRad="38100" dist="38100" dir="2700000" algn="tl">
                    <a:srgbClr val="000000">
                      <a:alpha val="43137"/>
                    </a:srgbClr>
                  </a:outerShdw>
                </a:effectLst>
                <a:ea typeface="ＭＳ Ｐゴシック" charset="0"/>
                <a:cs typeface="Calibri"/>
              </a:rPr>
              <a:t>ИНЫЕ ФЕДЕРАЛЬНЫЕ ЗАКОНЫ</a:t>
            </a:r>
            <a:endParaRPr lang="ru-RU" sz="2400" b="1" dirty="0">
              <a:solidFill>
                <a:srgbClr val="00206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20</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b="1" dirty="0" smtClean="0">
                <a:solidFill>
                  <a:srgbClr val="002060"/>
                </a:solidFill>
              </a:rPr>
              <a:t> </a:t>
            </a:r>
            <a:r>
              <a:rPr lang="ru-RU" sz="2100" b="1" dirty="0">
                <a:solidFill>
                  <a:srgbClr val="FFFF00"/>
                </a:solidFill>
              </a:rPr>
              <a:t>ФЗ «Об охране окружающей среды»: </a:t>
            </a:r>
            <a:r>
              <a:rPr lang="ru-RU" sz="2100" b="1" dirty="0">
                <a:solidFill>
                  <a:schemeClr val="bg1"/>
                </a:solidFill>
              </a:rPr>
              <a:t>возвращение возможности установления особенностей взимания платы Водоканалов за негативное воздействие на окружающую среду; возможность учета особенностей возмещения вреда Водоканалами и абонентами </a:t>
            </a:r>
            <a:endParaRPr lang="ru-RU" sz="2100" b="1" dirty="0" smtClean="0">
              <a:solidFill>
                <a:schemeClr val="bg1"/>
              </a:solidFill>
            </a:endParaRPr>
          </a:p>
          <a:p>
            <a:pPr algn="just"/>
            <a:endParaRPr lang="ru-RU" sz="2100" b="1" dirty="0">
              <a:solidFill>
                <a:schemeClr val="bg1"/>
              </a:solidFill>
            </a:endParaRPr>
          </a:p>
          <a:p>
            <a:pPr algn="just"/>
            <a:r>
              <a:rPr lang="ru-RU" sz="2100" b="1" dirty="0" smtClean="0">
                <a:solidFill>
                  <a:srgbClr val="FFFF00"/>
                </a:solidFill>
              </a:rPr>
              <a:t>  ФЗ </a:t>
            </a:r>
            <a:r>
              <a:rPr lang="ru-RU" sz="2100" b="1" dirty="0">
                <a:solidFill>
                  <a:srgbClr val="FFFF00"/>
                </a:solidFill>
              </a:rPr>
              <a:t>«О рыболовстве и сохранении водных биологических ресурсов»:</a:t>
            </a:r>
          </a:p>
          <a:p>
            <a:pPr algn="just"/>
            <a:r>
              <a:rPr lang="ru-RU" sz="2100" b="1" dirty="0" smtClean="0">
                <a:solidFill>
                  <a:schemeClr val="bg1"/>
                </a:solidFill>
              </a:rPr>
              <a:t>   исключение </a:t>
            </a:r>
            <a:r>
              <a:rPr lang="ru-RU" sz="2100" b="1" dirty="0">
                <a:solidFill>
                  <a:schemeClr val="bg1"/>
                </a:solidFill>
              </a:rPr>
              <a:t>возможности отнесения водных объектов к </a:t>
            </a:r>
            <a:r>
              <a:rPr lang="ru-RU" sz="2100" b="1" dirty="0" err="1">
                <a:solidFill>
                  <a:schemeClr val="bg1"/>
                </a:solidFill>
              </a:rPr>
              <a:t>рыбохозяйственным</a:t>
            </a:r>
            <a:r>
              <a:rPr lang="ru-RU" sz="2100" b="1" dirty="0">
                <a:solidFill>
                  <a:schemeClr val="bg1"/>
                </a:solidFill>
              </a:rPr>
              <a:t>, которые «используются </a:t>
            </a:r>
            <a:r>
              <a:rPr lang="ru-RU" sz="2100" b="1" u="sng" dirty="0">
                <a:solidFill>
                  <a:schemeClr val="bg1"/>
                </a:solidFill>
              </a:rPr>
              <a:t>или могут быть использованы</a:t>
            </a:r>
            <a:r>
              <a:rPr lang="ru-RU" sz="2100" b="1" dirty="0">
                <a:solidFill>
                  <a:schemeClr val="bg1"/>
                </a:solidFill>
              </a:rPr>
              <a:t>» для любого вида рыболовства;</a:t>
            </a:r>
          </a:p>
          <a:p>
            <a:pPr algn="just"/>
            <a:r>
              <a:rPr lang="ru-RU" sz="2100" dirty="0" smtClean="0"/>
              <a:t>   </a:t>
            </a:r>
            <a:r>
              <a:rPr lang="ru-RU" sz="2100" b="1" dirty="0" smtClean="0"/>
              <a:t>Часть 3 статьи 17:</a:t>
            </a:r>
          </a:p>
          <a:p>
            <a:pPr algn="just"/>
            <a:r>
              <a:rPr lang="ru-RU" sz="2100" b="1" dirty="0"/>
              <a:t> </a:t>
            </a:r>
            <a:r>
              <a:rPr lang="ru-RU" sz="2100" b="1" dirty="0" smtClean="0"/>
              <a:t>  «3</a:t>
            </a:r>
            <a:r>
              <a:rPr lang="ru-RU" sz="2100" b="1" dirty="0"/>
              <a:t>. Критерии и порядок отнесения водного объекта (части водного объекта) к водным объектам </a:t>
            </a:r>
            <a:r>
              <a:rPr lang="ru-RU" sz="2100" b="1" dirty="0" err="1"/>
              <a:t>рыбохозяйственного</a:t>
            </a:r>
            <a:r>
              <a:rPr lang="ru-RU" sz="2100" b="1" dirty="0"/>
              <a:t> значения, порядок определения категорий водных объектов </a:t>
            </a:r>
            <a:r>
              <a:rPr lang="ru-RU" sz="2100" b="1" dirty="0" err="1"/>
              <a:t>рыбохозяйственного</a:t>
            </a:r>
            <a:r>
              <a:rPr lang="ru-RU" sz="2100" b="1" dirty="0"/>
              <a:t> значения, порядок установления ограничений хозяйственной и иной деятельности в отношении водных объектов </a:t>
            </a:r>
            <a:r>
              <a:rPr lang="ru-RU" sz="2100" b="1" dirty="0" err="1"/>
              <a:t>рыбохозяйственного</a:t>
            </a:r>
            <a:r>
              <a:rPr lang="ru-RU" sz="2100" b="1" dirty="0"/>
              <a:t> значения устанавливаются Правительством Российской </a:t>
            </a:r>
            <a:r>
              <a:rPr lang="ru-RU" sz="2100" b="1" dirty="0" smtClean="0"/>
              <a:t>Федерации». </a:t>
            </a:r>
            <a:endParaRPr lang="ru-RU" sz="21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707525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21</a:t>
            </a:fld>
            <a:endParaRPr lang="en-US" dirty="0">
              <a:solidFill>
                <a:srgbClr val="464653"/>
              </a:solidFill>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21</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FFFF00"/>
                </a:solidFill>
              </a:rPr>
              <a:t> </a:t>
            </a:r>
            <a:r>
              <a:rPr lang="ru-RU" b="1" dirty="0" smtClean="0">
                <a:solidFill>
                  <a:srgbClr val="002060"/>
                </a:solidFill>
              </a:rPr>
              <a:t> </a:t>
            </a:r>
            <a:r>
              <a:rPr lang="ru-RU" sz="3600" b="1" dirty="0">
                <a:solidFill>
                  <a:srgbClr val="FFFF00"/>
                </a:solidFill>
              </a:rPr>
              <a:t>«Планируемое законодательное совершенствование организационных, экономических и технических механизмов регулирования отрасли ВКХ (планируемые поправки в ФЗ от 07.12.2011 № 416-ФЗ </a:t>
            </a:r>
            <a:endParaRPr lang="ru-RU" sz="3600" b="1" dirty="0" smtClean="0">
              <a:solidFill>
                <a:srgbClr val="FFFF00"/>
              </a:solidFill>
            </a:endParaRPr>
          </a:p>
          <a:p>
            <a:pPr algn="ctr"/>
            <a:r>
              <a:rPr lang="ru-RU" sz="3600" b="1" dirty="0" smtClean="0">
                <a:solidFill>
                  <a:srgbClr val="FFFF00"/>
                </a:solidFill>
              </a:rPr>
              <a:t>«</a:t>
            </a:r>
            <a:r>
              <a:rPr lang="ru-RU" sz="3600" b="1" dirty="0">
                <a:solidFill>
                  <a:srgbClr val="FFFF00"/>
                </a:solidFill>
              </a:rPr>
              <a:t>О водоснабжении и водоотведении» </a:t>
            </a:r>
            <a:endParaRPr lang="ru-RU" sz="3600" b="1" dirty="0" smtClean="0">
              <a:solidFill>
                <a:srgbClr val="FFFF00"/>
              </a:solidFill>
            </a:endParaRPr>
          </a:p>
          <a:p>
            <a:pPr algn="ctr"/>
            <a:r>
              <a:rPr lang="ru-RU" sz="3600" b="1" dirty="0" smtClean="0">
                <a:solidFill>
                  <a:srgbClr val="FFFF00"/>
                </a:solidFill>
              </a:rPr>
              <a:t>и </a:t>
            </a:r>
            <a:r>
              <a:rPr lang="ru-RU" sz="3600" b="1" dirty="0">
                <a:solidFill>
                  <a:srgbClr val="FFFF00"/>
                </a:solidFill>
              </a:rPr>
              <a:t>иные федеральные законы</a:t>
            </a:r>
            <a:r>
              <a:rPr lang="ru-RU" sz="3600" b="1" dirty="0" smtClean="0">
                <a:solidFill>
                  <a:srgbClr val="FFFF00"/>
                </a:solidFill>
              </a:rPr>
              <a:t>)»</a:t>
            </a:r>
            <a:endParaRPr lang="ru-RU" sz="3600" b="1" i="1" dirty="0">
              <a:solidFill>
                <a:srgbClr val="FFFF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827043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22</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22</a:t>
            </a:fld>
            <a:endParaRPr lang="en-US" dirty="0">
              <a:solidFill>
                <a:srgbClr val="464653"/>
              </a:solidFill>
            </a:endParaRPr>
          </a:p>
        </p:txBody>
      </p:sp>
      <p:sp>
        <p:nvSpPr>
          <p:cNvPr id="61" name="Прямоугольник 60"/>
          <p:cNvSpPr/>
          <p:nvPr/>
        </p:nvSpPr>
        <p:spPr>
          <a:xfrm>
            <a:off x="323528" y="1052736"/>
            <a:ext cx="8568952"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sz="2100" b="1" dirty="0" smtClean="0">
                <a:solidFill>
                  <a:srgbClr val="FFFF00"/>
                </a:solidFill>
              </a:rPr>
              <a:t>Статья 2:</a:t>
            </a:r>
          </a:p>
          <a:p>
            <a:pPr algn="just"/>
            <a:r>
              <a:rPr lang="ru-RU" sz="2100" b="1" dirty="0" smtClean="0"/>
              <a:t>   2) водоотведение </a:t>
            </a:r>
            <a:r>
              <a:rPr lang="ru-RU" sz="2100" b="1" dirty="0"/>
              <a:t>- прием, транспортировка </a:t>
            </a:r>
            <a:r>
              <a:rPr lang="ru-RU" sz="2100" b="1" dirty="0">
                <a:solidFill>
                  <a:srgbClr val="FFFF00"/>
                </a:solidFill>
              </a:rPr>
              <a:t>и сброс сточных вод в водный или антропогенный объект,</a:t>
            </a:r>
            <a:r>
              <a:rPr lang="ru-RU" sz="2100" b="1" dirty="0"/>
              <a:t> а также очистка сточных вод </a:t>
            </a:r>
            <a:r>
              <a:rPr lang="ru-RU" sz="2100" b="1" dirty="0" smtClean="0"/>
              <a:t> с </a:t>
            </a:r>
            <a:r>
              <a:rPr lang="ru-RU" sz="2100" b="1" dirty="0"/>
              <a:t>использованием объектов централизованных или </a:t>
            </a:r>
            <a:r>
              <a:rPr lang="ru-RU" sz="2100" b="1" dirty="0">
                <a:solidFill>
                  <a:srgbClr val="FFFF00"/>
                </a:solidFill>
              </a:rPr>
              <a:t>нецентрализованных </a:t>
            </a:r>
            <a:r>
              <a:rPr lang="ru-RU" sz="2100" b="1" dirty="0"/>
              <a:t>систем водоотведения и обращение с осадком сточных вод (</a:t>
            </a:r>
            <a:r>
              <a:rPr lang="ru-RU" sz="2100" b="1" dirty="0">
                <a:solidFill>
                  <a:srgbClr val="FFFF00"/>
                </a:solidFill>
              </a:rPr>
              <a:t>при осуществлении таких видов деятельности</a:t>
            </a:r>
            <a:r>
              <a:rPr lang="ru-RU" sz="2100" b="1" dirty="0" smtClean="0"/>
              <a:t>)</a:t>
            </a:r>
          </a:p>
          <a:p>
            <a:pPr algn="just"/>
            <a:r>
              <a:rPr lang="ru-RU" sz="2100" b="1" dirty="0" smtClean="0"/>
              <a:t>   4</a:t>
            </a:r>
            <a:r>
              <a:rPr lang="ru-RU" sz="2100" b="1" dirty="0"/>
              <a:t>) водоснабжение - </a:t>
            </a:r>
            <a:r>
              <a:rPr lang="ru-RU" sz="2100" b="1" dirty="0">
                <a:solidFill>
                  <a:srgbClr val="FFFF00"/>
                </a:solidFill>
              </a:rPr>
              <a:t>забор воды</a:t>
            </a:r>
            <a:r>
              <a:rPr lang="ru-RU" sz="2100" b="1" dirty="0"/>
              <a:t>, водоподготовка, транспортировка и подача питьевой или технической воды абонентам с использованием централизованных или нецентрализованных систем холодного водоснабжения (холодное водоснабжение) или приготовление, транспортировка и подача горячей воды абонентам с использованием централизованных или нецентрализованных систем горячего водоснабжения (горячее водоснабжение);</a:t>
            </a:r>
          </a:p>
          <a:p>
            <a:pPr algn="just"/>
            <a:r>
              <a:rPr lang="ru-RU" sz="2100" b="1" dirty="0" smtClean="0"/>
              <a:t>   7.1</a:t>
            </a:r>
            <a:r>
              <a:rPr lang="ru-RU" sz="2100" b="1" dirty="0"/>
              <a:t>) забор воды – изъятие водных ресурсов из поверхностного или подземного водного объекта, осуществляемое в целях обеспечения водоснабжения;</a:t>
            </a:r>
          </a:p>
          <a:p>
            <a:pPr algn="just"/>
            <a:endParaRPr lang="ru-RU" sz="2100" b="1" i="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687092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23</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23</a:t>
            </a:fld>
            <a:endParaRPr lang="en-US" dirty="0">
              <a:solidFill>
                <a:srgbClr val="464653"/>
              </a:solidFill>
            </a:endParaRPr>
          </a:p>
        </p:txBody>
      </p:sp>
      <p:sp>
        <p:nvSpPr>
          <p:cNvPr id="61" name="Прямоугольник 60"/>
          <p:cNvSpPr/>
          <p:nvPr/>
        </p:nvSpPr>
        <p:spPr>
          <a:xfrm>
            <a:off x="323528" y="110721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b="1" dirty="0" smtClean="0">
                <a:solidFill>
                  <a:srgbClr val="FFFF00"/>
                </a:solidFill>
              </a:rPr>
              <a:t>   </a:t>
            </a:r>
            <a:endParaRPr lang="ru-RU" b="1" dirty="0" smtClean="0">
              <a:solidFill>
                <a:srgbClr val="FFFF00"/>
              </a:solidFill>
            </a:endParaRPr>
          </a:p>
          <a:p>
            <a:r>
              <a:rPr lang="ru-RU" sz="1700" b="1" dirty="0" smtClean="0">
                <a:solidFill>
                  <a:srgbClr val="FFFF00"/>
                </a:solidFill>
              </a:rPr>
              <a:t>   Статья 2: </a:t>
            </a:r>
          </a:p>
          <a:p>
            <a:pPr algn="just"/>
            <a:r>
              <a:rPr lang="ru-RU" sz="1700" dirty="0" smtClean="0"/>
              <a:t>   </a:t>
            </a:r>
            <a:r>
              <a:rPr lang="ru-RU" sz="1700" b="1" dirty="0" smtClean="0">
                <a:solidFill>
                  <a:srgbClr val="FFFF00"/>
                </a:solidFill>
              </a:rPr>
              <a:t>13.1) нецентрализованная система водоотведения – сооружения и устройства (в том числе выгребные ямы, септики), не подключенные к централизованной системе водоотведения, предназначенные для приема сточных вод;</a:t>
            </a:r>
          </a:p>
          <a:p>
            <a:pPr algn="just"/>
            <a:r>
              <a:rPr lang="ru-RU" sz="1700" dirty="0" smtClean="0"/>
              <a:t>    </a:t>
            </a:r>
            <a:r>
              <a:rPr lang="ru-RU" sz="1700" b="1" dirty="0" smtClean="0"/>
              <a:t>26</a:t>
            </a:r>
            <a:r>
              <a:rPr lang="ru-RU" sz="1700" b="1" dirty="0"/>
              <a:t>) транспортировка воды (сточных вод) - перемещение воды (сточных вод), осуществляемое с использованием водопроводных (канализационных) сетей </a:t>
            </a:r>
            <a:r>
              <a:rPr lang="ru-RU" sz="1700" b="1" dirty="0">
                <a:solidFill>
                  <a:srgbClr val="FFFF00"/>
                </a:solidFill>
              </a:rPr>
              <a:t>и (или) иных сооружений и устройств (в том числе автотранспортных средств</a:t>
            </a:r>
            <a:r>
              <a:rPr lang="ru-RU" sz="1700" b="1" dirty="0" smtClean="0">
                <a:solidFill>
                  <a:srgbClr val="FFFF00"/>
                </a:solidFill>
              </a:rPr>
              <a:t>);</a:t>
            </a:r>
          </a:p>
          <a:p>
            <a:pPr algn="just"/>
            <a:r>
              <a:rPr lang="ru-RU" sz="1700" b="1" dirty="0" smtClean="0">
                <a:solidFill>
                  <a:srgbClr val="FFFF00"/>
                </a:solidFill>
              </a:rPr>
              <a:t>     Утверждение </a:t>
            </a:r>
            <a:r>
              <a:rPr lang="ru-RU" sz="1700" b="1" dirty="0">
                <a:solidFill>
                  <a:srgbClr val="FFFF00"/>
                </a:solidFill>
              </a:rPr>
              <a:t>отдельного типового договора водоотведения с использованием нецентрализованной системы водоотведения.</a:t>
            </a:r>
          </a:p>
          <a:p>
            <a:pPr algn="just"/>
            <a:r>
              <a:rPr lang="ru-RU" sz="1700" b="1" dirty="0">
                <a:solidFill>
                  <a:srgbClr val="FFFF00"/>
                </a:solidFill>
              </a:rPr>
              <a:t>     Особенности водоотведения с использованием нецентрализованной системы водоотведения – в Правилах № 644. </a:t>
            </a:r>
          </a:p>
          <a:p>
            <a:pPr algn="just"/>
            <a:r>
              <a:rPr lang="ru-RU" sz="1700" dirty="0" smtClean="0"/>
              <a:t>  </a:t>
            </a:r>
            <a:r>
              <a:rPr lang="ru-RU" sz="1700" b="1" dirty="0" smtClean="0">
                <a:solidFill>
                  <a:srgbClr val="FFFF00"/>
                </a:solidFill>
              </a:rPr>
              <a:t>Статья 7. Общие правила осуществления горячего водоснабжения, холодного водоснабжения и водоотведения</a:t>
            </a:r>
          </a:p>
          <a:p>
            <a:pPr algn="just"/>
            <a:r>
              <a:rPr lang="ru-RU" sz="1700" b="1" dirty="0" smtClean="0"/>
              <a:t>  1</a:t>
            </a:r>
            <a:r>
              <a:rPr lang="ru-RU" sz="1700" b="1" dirty="0"/>
              <a:t>. Водоснабжение и водоотведение с использованием централизованных систем </a:t>
            </a:r>
            <a:r>
              <a:rPr lang="ru-RU" sz="1700" b="1" dirty="0" smtClean="0"/>
              <a:t>водоснабжения</a:t>
            </a:r>
            <a:r>
              <a:rPr lang="ru-RU" sz="1700" b="1" dirty="0"/>
              <a:t>, централизованных </a:t>
            </a:r>
            <a:r>
              <a:rPr lang="ru-RU" sz="1700" b="1" dirty="0">
                <a:solidFill>
                  <a:srgbClr val="FFFF00"/>
                </a:solidFill>
              </a:rPr>
              <a:t>и нецентрализованных систем водоотведения</a:t>
            </a:r>
            <a:r>
              <a:rPr lang="ru-RU" sz="1700" b="1" dirty="0"/>
              <a:t> осуществляются на основании договоров горячего водоснабжения, договоров холодного водоснабжения, </a:t>
            </a:r>
            <a:r>
              <a:rPr lang="ru-RU" sz="1700" b="1" dirty="0">
                <a:solidFill>
                  <a:srgbClr val="FFFF00"/>
                </a:solidFill>
              </a:rPr>
              <a:t>договоров водоотведения</a:t>
            </a:r>
            <a:r>
              <a:rPr lang="ru-RU" sz="1700" b="1" dirty="0"/>
              <a:t>, единых договоров холодного водоснабжения и водоотведения. Холодное и горячее водоснабжение с использованием нецентрализованных систем соответственно холодного и горячего водоснабжения осуществляются на основании соглашений с лицами, эксплуатирующими указанные системы.</a:t>
            </a:r>
          </a:p>
          <a:p>
            <a:endParaRPr lang="ru-RU" sz="1700" b="1" dirty="0" smtClean="0"/>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46387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24</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24</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sz="1600" b="1" dirty="0" smtClean="0">
                <a:solidFill>
                  <a:srgbClr val="FFFF00"/>
                </a:solidFill>
              </a:rPr>
              <a:t>Статья 7. Общие правила осуществления горячего водоснабжения, холодного водоснабжения и водоотведения</a:t>
            </a:r>
          </a:p>
          <a:p>
            <a:pPr algn="just"/>
            <a:r>
              <a:rPr lang="ru-RU" sz="1600" b="1" dirty="0"/>
              <a:t> </a:t>
            </a:r>
            <a:r>
              <a:rPr lang="ru-RU" sz="1600" b="1" dirty="0" smtClean="0"/>
              <a:t>   5</a:t>
            </a:r>
            <a:r>
              <a:rPr lang="ru-RU" sz="1600" b="1" dirty="0"/>
              <a:t>. Абоненты, объекты которых подключены (технологически присоединены) к централизованной системе водоотведения, заключают с гарантирующей организацией договоры водоотведения. </a:t>
            </a:r>
            <a:r>
              <a:rPr lang="ru-RU" sz="1600" b="1" dirty="0">
                <a:solidFill>
                  <a:srgbClr val="FFFF00"/>
                </a:solidFill>
              </a:rPr>
              <a:t>Абоненты, осуществляющие сброс сточных вод с использованием нецентрализованной системы водоотведения, заключают договоры водоотведения с гарантирующей организацией (если объекты абонента расположены в зоне деятельности гарантирующей организации) либо с гарантирующей организацией или иной  организацией, осуществляющей  транспортировку сточных вод и их сброс в централизованную систему водоотведения, имеющей договор водоотведения с гарантирующей организацией (если объекты абонента расположены вне зоны деятельности гарантирующей организации).  </a:t>
            </a:r>
            <a:endParaRPr lang="ru-RU" sz="1600" b="1" dirty="0" smtClean="0">
              <a:solidFill>
                <a:srgbClr val="FFFF00"/>
              </a:solidFill>
            </a:endParaRPr>
          </a:p>
          <a:p>
            <a:pPr algn="just"/>
            <a:r>
              <a:rPr lang="ru-RU" sz="1600" dirty="0" smtClean="0"/>
              <a:t>   </a:t>
            </a:r>
            <a:r>
              <a:rPr lang="ru-RU" sz="1600" b="1" dirty="0" smtClean="0"/>
              <a:t>7</a:t>
            </a:r>
            <a:r>
              <a:rPr lang="ru-RU" sz="1600" b="1" dirty="0"/>
              <a:t>. До определения гарантирующей организации, а также в случае, если гарантирующая организация не </a:t>
            </a:r>
            <a:r>
              <a:rPr lang="ru-RU" sz="1600" b="1" dirty="0" smtClean="0"/>
              <a:t>определена, </a:t>
            </a:r>
            <a:r>
              <a:rPr lang="ru-RU" sz="1600" b="1" dirty="0"/>
              <a:t>договоры холодного водоснабжения, договоры водоотведения, единые договоры холодного водоснабжения и водоотведения заключаются с организацией, осуществляющей холодное водоснабжение и (или) водоотведение, к водопроводным и (или) канализационным сетям которой подключены (технологически присоединены) объекты абонента, </a:t>
            </a:r>
            <a:r>
              <a:rPr lang="ru-RU" sz="1600" b="1" dirty="0">
                <a:solidFill>
                  <a:srgbClr val="FFFF00"/>
                </a:solidFill>
              </a:rPr>
              <a:t>а в случае сброса сточных вод с использованием нецентрализованной системы водоотведения – с организацией, осуществляющей эксплуатацию объектов централизованной системы водоотведения или с иной организацией, осуществляющей  транспортировку сточных вод и их сброс в централизованную систему водоотведения, имеющей договор водоотведения с организацией, осуществляющей эксплуатацию объектов централизованной системы водоотведения.  </a:t>
            </a:r>
          </a:p>
          <a:p>
            <a:pPr algn="just"/>
            <a:r>
              <a:rPr lang="ru-RU" sz="1600" b="1" dirty="0" smtClean="0"/>
              <a:t>    </a:t>
            </a:r>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253838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25</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25</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pPr algn="just"/>
            <a:r>
              <a:rPr lang="ru-RU" b="1" dirty="0" smtClean="0">
                <a:solidFill>
                  <a:srgbClr val="FFFF00"/>
                </a:solidFill>
              </a:rPr>
              <a:t>   Статья 2:</a:t>
            </a:r>
          </a:p>
          <a:p>
            <a:pPr algn="just"/>
            <a:r>
              <a:rPr lang="ru-RU" dirty="0" smtClean="0"/>
              <a:t>    </a:t>
            </a:r>
            <a:r>
              <a:rPr lang="ru-RU" b="1" dirty="0" smtClean="0"/>
              <a:t>13.2</a:t>
            </a:r>
            <a:r>
              <a:rPr lang="ru-RU" b="1" dirty="0"/>
              <a:t>) </a:t>
            </a:r>
            <a:r>
              <a:rPr lang="ru-RU" b="1" dirty="0">
                <a:solidFill>
                  <a:srgbClr val="FFFF00"/>
                </a:solidFill>
              </a:rPr>
              <a:t>обработка осадка</a:t>
            </a:r>
            <a:r>
              <a:rPr lang="ru-RU" b="1" dirty="0"/>
              <a:t> – осуществление совокупности технологических процессов с целью подготовки осадка к его дальнейшей утилизации либо к дальнейшему обращению с ним в качестве отхода производства и потребления;</a:t>
            </a:r>
          </a:p>
          <a:p>
            <a:pPr algn="just"/>
            <a:r>
              <a:rPr lang="ru-RU" b="1" dirty="0" smtClean="0"/>
              <a:t>  13.3</a:t>
            </a:r>
            <a:r>
              <a:rPr lang="ru-RU" b="1" dirty="0"/>
              <a:t>) </a:t>
            </a:r>
            <a:r>
              <a:rPr lang="ru-RU" b="1" dirty="0">
                <a:solidFill>
                  <a:srgbClr val="FFFF00"/>
                </a:solidFill>
              </a:rPr>
              <a:t>обращение с осадком </a:t>
            </a:r>
            <a:r>
              <a:rPr lang="ru-RU" b="1" dirty="0"/>
              <a:t>– деятельность по транспортированию, обработке, хранению, утилизации осадка, предусмотренная проектной или технической документацией объектов централизованной системы холодного водоснабжения и (или) водоотведения, либо условиями договоров организаций, осуществляющих холодное водоснабжение и (или) водоотведение, с лицами, осуществляющими деятельность по транспортированию, обработке, хранению, утилизации осадка;»;</a:t>
            </a:r>
          </a:p>
          <a:p>
            <a:pPr algn="just"/>
            <a:r>
              <a:rPr lang="ru-RU" b="1" dirty="0" smtClean="0"/>
              <a:t>   17.1</a:t>
            </a:r>
            <a:r>
              <a:rPr lang="ru-RU" b="1" dirty="0"/>
              <a:t>) </a:t>
            </a:r>
            <a:r>
              <a:rPr lang="ru-RU" b="1" dirty="0">
                <a:solidFill>
                  <a:srgbClr val="FFFF00"/>
                </a:solidFill>
              </a:rPr>
              <a:t>осадок сточных вод и водоподготовки </a:t>
            </a:r>
            <a:r>
              <a:rPr lang="ru-RU" b="1" dirty="0"/>
              <a:t>(далее – осадок) - вещества и материалы, выделяемые из сточных вод в процессе очистки и (или) транспортировки сточных вод (осадок сточных вод) либо из воды в результате обработки воды, направленной на ее использование в качестве питьевой или технической воды (осадок водоподготовки);»;</a:t>
            </a:r>
          </a:p>
          <a:p>
            <a:pPr algn="just"/>
            <a:r>
              <a:rPr lang="ru-RU" b="1" dirty="0" smtClean="0"/>
              <a:t>   25.2</a:t>
            </a:r>
            <a:r>
              <a:rPr lang="ru-RU" b="1" dirty="0"/>
              <a:t>) </a:t>
            </a:r>
            <a:r>
              <a:rPr lang="ru-RU" b="1" dirty="0">
                <a:solidFill>
                  <a:srgbClr val="FFFF00"/>
                </a:solidFill>
              </a:rPr>
              <a:t>транспортирование осадка </a:t>
            </a:r>
            <a:r>
              <a:rPr lang="ru-RU" b="1" dirty="0"/>
              <a:t>- осуществляемое в целях обработки, хранения, утилизации перемещение осадка между объектами централизованной системы холодного водоснабжения и (или) водоотведения, а также к иным объектам обработки и (или) утилизации осадка</a:t>
            </a:r>
            <a:r>
              <a:rPr lang="ru-RU" b="1" dirty="0" smtClean="0"/>
              <a:t>;</a:t>
            </a:r>
            <a:endParaRPr lang="ru-RU" b="1" dirty="0"/>
          </a:p>
          <a:p>
            <a:r>
              <a:rPr lang="ru-RU" dirty="0"/>
              <a:t> </a:t>
            </a:r>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024580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26</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26</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pPr algn="just"/>
            <a:r>
              <a:rPr lang="ru-RU" sz="1900" b="1" dirty="0" smtClean="0"/>
              <a:t>      </a:t>
            </a:r>
            <a:r>
              <a:rPr lang="ru-RU" sz="1900" b="1" dirty="0" smtClean="0">
                <a:solidFill>
                  <a:srgbClr val="FFFF00"/>
                </a:solidFill>
              </a:rPr>
              <a:t>Статья </a:t>
            </a:r>
            <a:r>
              <a:rPr lang="ru-RU" sz="1900" b="1" dirty="0">
                <a:solidFill>
                  <a:srgbClr val="FFFF00"/>
                </a:solidFill>
              </a:rPr>
              <a:t>30.1 Обращение с осадком </a:t>
            </a:r>
          </a:p>
          <a:p>
            <a:pPr algn="just"/>
            <a:r>
              <a:rPr lang="ru-RU" sz="1900" b="1" dirty="0"/>
              <a:t> </a:t>
            </a:r>
            <a:r>
              <a:rPr lang="ru-RU" sz="1900" b="1" dirty="0" smtClean="0"/>
              <a:t> 1. </a:t>
            </a:r>
            <a:r>
              <a:rPr lang="ru-RU" sz="1900" b="1" dirty="0"/>
              <a:t>Транспортирование осадка, обработка осадка, хранение осадка, утилизация осадка осуществляются организациями, осуществляющими холодное водоснабжение и (или) водоотведение, либо в соответствии с условиями договоров, заключенных организациями, осуществляющими  холодное водоснабжение и (или) водоотведение, с лицами, осуществляющими деятельность по транспортированию, обработке, хранению, утилизации осадка.</a:t>
            </a:r>
          </a:p>
          <a:p>
            <a:pPr algn="just"/>
            <a:r>
              <a:rPr lang="ru-RU" sz="1900" b="1" dirty="0"/>
              <a:t> </a:t>
            </a:r>
            <a:r>
              <a:rPr lang="ru-RU" sz="1900" b="1" dirty="0" smtClean="0"/>
              <a:t>   2</a:t>
            </a:r>
            <a:r>
              <a:rPr lang="ru-RU" sz="1900" b="1" dirty="0"/>
              <a:t>. По завершении обращения с осадком, а также в случае истечения срока годности, установленного в технической документации на продукцию, полученную в результате утилизации осадка, в отношении такого осадка (продукции) подлежат применению требования законодательства Российской Федерации в области обращения с отходами производства и потребления. </a:t>
            </a:r>
          </a:p>
          <a:p>
            <a:pPr algn="just"/>
            <a:r>
              <a:rPr lang="ru-RU" sz="1900" b="1" dirty="0"/>
              <a:t> </a:t>
            </a:r>
            <a:r>
              <a:rPr lang="ru-RU" sz="1900" b="1" dirty="0" smtClean="0"/>
              <a:t>   3</a:t>
            </a:r>
            <a:r>
              <a:rPr lang="ru-RU" sz="1900" b="1" dirty="0"/>
              <a:t>.</a:t>
            </a:r>
            <a:r>
              <a:rPr lang="en-US" sz="1900" b="1" dirty="0"/>
              <a:t> </a:t>
            </a:r>
            <a:r>
              <a:rPr lang="ru-RU" sz="1900" b="1" dirty="0"/>
              <a:t>В период осуществления обращения с осадком, складирования и использования продукции, полученной в результате утилизации осадка, плата за негативное воздействие на окружающую среду при размещении отходов производства и потребления (в части объема данного осадка или продукции) не взимается.</a:t>
            </a:r>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443688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27</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27</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pPr algn="just"/>
            <a:r>
              <a:rPr lang="ru-RU" sz="1900" b="1" dirty="0" smtClean="0"/>
              <a:t>     </a:t>
            </a:r>
          </a:p>
          <a:p>
            <a:pPr algn="just"/>
            <a:r>
              <a:rPr lang="ru-RU" sz="1900" b="1" dirty="0"/>
              <a:t> </a:t>
            </a:r>
            <a:r>
              <a:rPr lang="ru-RU" sz="1900" b="1" dirty="0" smtClean="0"/>
              <a:t>    </a:t>
            </a:r>
            <a:r>
              <a:rPr lang="ru-RU" sz="1900" b="1" dirty="0" smtClean="0">
                <a:solidFill>
                  <a:srgbClr val="FFFF00"/>
                </a:solidFill>
              </a:rPr>
              <a:t>Статья 2:</a:t>
            </a:r>
          </a:p>
          <a:p>
            <a:pPr algn="just"/>
            <a:r>
              <a:rPr lang="ru-RU" sz="2000" dirty="0" smtClean="0"/>
              <a:t>     </a:t>
            </a:r>
            <a:r>
              <a:rPr lang="ru-RU" sz="2000" b="1" dirty="0" smtClean="0"/>
              <a:t>25.1</a:t>
            </a:r>
            <a:r>
              <a:rPr lang="ru-RU" sz="2000" b="1" dirty="0"/>
              <a:t>) транзитная организация – юридическое лицо или индивидуальный предприниматель, являющиеся собственником или иным законным владельцем водопроводных и (или) канализационных сетей и сооружений на них, </a:t>
            </a:r>
            <a:r>
              <a:rPr lang="ru-RU" sz="2000" b="1" dirty="0">
                <a:solidFill>
                  <a:srgbClr val="FFFF00"/>
                </a:solidFill>
              </a:rPr>
              <a:t>соответствующая критериям, установленным Правительством Российской Федерации</a:t>
            </a:r>
            <a:r>
              <a:rPr lang="ru-RU" sz="2000" b="1" dirty="0" smtClean="0"/>
              <a:t>;</a:t>
            </a:r>
          </a:p>
          <a:p>
            <a:pPr algn="just"/>
            <a:r>
              <a:rPr lang="ru-RU" b="1" dirty="0" smtClean="0"/>
              <a:t>   Статья 7:</a:t>
            </a:r>
          </a:p>
          <a:p>
            <a:pPr algn="just"/>
            <a:r>
              <a:rPr lang="ru-RU" b="1" dirty="0" smtClean="0"/>
              <a:t>   11</a:t>
            </a:r>
            <a:r>
              <a:rPr lang="ru-RU" b="1" dirty="0"/>
              <a:t>. Горячее водоснабжение, холодное водоснабжение и водоотведение осуществляются в соответствии с </a:t>
            </a:r>
            <a:r>
              <a:rPr lang="ru-RU" b="1" dirty="0" smtClean="0"/>
              <a:t>Правилам </a:t>
            </a:r>
            <a:r>
              <a:rPr lang="ru-RU" b="1" dirty="0"/>
              <a:t>горячего водоснабжения и </a:t>
            </a:r>
            <a:r>
              <a:rPr lang="ru-RU" b="1" dirty="0" smtClean="0"/>
              <a:t>Правилами </a:t>
            </a:r>
            <a:r>
              <a:rPr lang="ru-RU" b="1" dirty="0"/>
              <a:t>холодного водоснабжения и водоотведения, утверждаемыми Правительством Российской Федерации и определяющими соответственно:</a:t>
            </a:r>
          </a:p>
          <a:p>
            <a:pPr algn="just"/>
            <a:r>
              <a:rPr lang="ru-RU" b="1" dirty="0" smtClean="0"/>
              <a:t>………………………………………………………………………………………………</a:t>
            </a:r>
            <a:endParaRPr lang="ru-RU" b="1" dirty="0"/>
          </a:p>
          <a:p>
            <a:pPr algn="just"/>
            <a:r>
              <a:rPr lang="ru-RU" sz="2000" b="1" dirty="0" smtClean="0"/>
              <a:t>    </a:t>
            </a:r>
            <a:r>
              <a:rPr lang="ru-RU" sz="2200" b="1" dirty="0" smtClean="0">
                <a:solidFill>
                  <a:srgbClr val="FFFF00"/>
                </a:solidFill>
              </a:rPr>
              <a:t>8.3</a:t>
            </a:r>
            <a:r>
              <a:rPr lang="ru-RU" sz="2200" b="1" dirty="0">
                <a:solidFill>
                  <a:srgbClr val="FFFF00"/>
                </a:solidFill>
              </a:rPr>
              <a:t>) критерии и порядок отнесения юридических лиц или индивидуальных предпринимателей, являющихся собственником или иным законным владельцем водопроводных и (или) канализационных сетей и сооружений на них, к транзитным организациям</a:t>
            </a:r>
            <a:r>
              <a:rPr lang="ru-RU" sz="2200" b="1" dirty="0" smtClean="0">
                <a:solidFill>
                  <a:srgbClr val="FFFF00"/>
                </a:solidFill>
              </a:rPr>
              <a:t>;</a:t>
            </a:r>
            <a:endParaRPr lang="ru-RU" sz="2200" b="1" dirty="0">
              <a:solidFill>
                <a:srgbClr val="FFFF00"/>
              </a:solidFill>
            </a:endParaRPr>
          </a:p>
          <a:p>
            <a:pPr algn="just"/>
            <a:endParaRPr lang="ru-RU" sz="2200" dirty="0"/>
          </a:p>
          <a:p>
            <a:pPr algn="just"/>
            <a:endParaRPr lang="ru-RU" sz="19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973060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28</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28</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pPr algn="just"/>
            <a:r>
              <a:rPr lang="ru-RU" sz="1900" b="1" dirty="0" smtClean="0"/>
              <a:t>      </a:t>
            </a:r>
          </a:p>
          <a:p>
            <a:pPr algn="just"/>
            <a:r>
              <a:rPr lang="ru-RU" sz="1900" b="1" dirty="0">
                <a:solidFill>
                  <a:srgbClr val="FFFF00"/>
                </a:solidFill>
              </a:rPr>
              <a:t> </a:t>
            </a:r>
            <a:r>
              <a:rPr lang="ru-RU" sz="1900" b="1" dirty="0" smtClean="0">
                <a:solidFill>
                  <a:srgbClr val="FFFF00"/>
                </a:solidFill>
              </a:rPr>
              <a:t>   </a:t>
            </a:r>
            <a:r>
              <a:rPr lang="ru-RU" sz="2400" b="1" dirty="0" smtClean="0">
                <a:solidFill>
                  <a:srgbClr val="FFFF00"/>
                </a:solidFill>
              </a:rPr>
              <a:t>Статья 7:</a:t>
            </a:r>
          </a:p>
          <a:p>
            <a:pPr algn="just"/>
            <a:r>
              <a:rPr lang="ru-RU" sz="2400" b="1" dirty="0" smtClean="0"/>
              <a:t>   дополнить </a:t>
            </a:r>
            <a:r>
              <a:rPr lang="ru-RU" sz="2400" b="1" dirty="0"/>
              <a:t>частью 6.2 следующего содержания: </a:t>
            </a:r>
          </a:p>
          <a:p>
            <a:pPr algn="just"/>
            <a:r>
              <a:rPr lang="ru-RU" sz="2400" b="1" dirty="0" smtClean="0"/>
              <a:t>  «</a:t>
            </a:r>
            <a:r>
              <a:rPr lang="ru-RU" sz="2400" b="1" dirty="0"/>
              <a:t>6.2</a:t>
            </a:r>
            <a:r>
              <a:rPr lang="en-US" sz="2400" b="1" dirty="0"/>
              <a:t> </a:t>
            </a:r>
            <a:r>
              <a:rPr lang="ru-RU" sz="2400" b="1" dirty="0"/>
              <a:t>В случае передачи объектов, подключенных к централизованным системам горячего водоснабжения, холодного водоснабжения и (или) водоотведения, во владение и (или) пользование третьим лицам </a:t>
            </a:r>
            <a:r>
              <a:rPr lang="ru-RU" sz="2400" b="1" dirty="0">
                <a:solidFill>
                  <a:srgbClr val="FFFF00"/>
                </a:solidFill>
              </a:rPr>
              <a:t>собственник таких объектов </a:t>
            </a:r>
            <a:r>
              <a:rPr lang="ru-RU" sz="2400" b="1" dirty="0"/>
              <a:t>(за исключением Российской Федерации, субъектов Российской Федерации и муниципальных образований) </a:t>
            </a:r>
            <a:r>
              <a:rPr lang="ru-RU" sz="2400" b="1" dirty="0">
                <a:solidFill>
                  <a:srgbClr val="FFFF00"/>
                </a:solidFill>
              </a:rPr>
              <a:t>несет субсидиарную ответственность с третьими лицами по исполнению обязательств по оплате по договору горячего водоснабжения, договору холодного водоснабжения, договору водоотведения, единому договору холодного водоснабжения и водоотведения </a:t>
            </a:r>
            <a:r>
              <a:rPr lang="ru-RU" sz="2400" b="1" dirty="0"/>
              <a:t>(за исключением обязательств, возникших до передачи объектов во временное владение и (или) пользование третьим лицам).»;</a:t>
            </a:r>
          </a:p>
          <a:p>
            <a:pPr algn="just"/>
            <a:endParaRPr lang="ru-RU" sz="24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473718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29</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29</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pPr algn="just"/>
            <a:r>
              <a:rPr lang="ru-RU" sz="1900" b="1" dirty="0" smtClean="0"/>
              <a:t>     </a:t>
            </a:r>
          </a:p>
          <a:p>
            <a:pPr algn="just"/>
            <a:r>
              <a:rPr lang="ru-RU" sz="1900" b="1" dirty="0"/>
              <a:t> </a:t>
            </a:r>
            <a:r>
              <a:rPr lang="ru-RU" sz="1900" b="1" dirty="0" smtClean="0"/>
              <a:t>    </a:t>
            </a:r>
            <a:r>
              <a:rPr lang="ru-RU" sz="2000" b="1" dirty="0" smtClean="0">
                <a:solidFill>
                  <a:srgbClr val="FFFF00"/>
                </a:solidFill>
              </a:rPr>
              <a:t>Статья 7:</a:t>
            </a:r>
          </a:p>
          <a:p>
            <a:pPr algn="just"/>
            <a:r>
              <a:rPr lang="ru-RU" sz="2000" b="1" dirty="0" smtClean="0"/>
              <a:t>     часть10 </a:t>
            </a:r>
            <a:r>
              <a:rPr lang="ru-RU" sz="2000" b="1" dirty="0"/>
              <a:t>изложить в следующей редакции:</a:t>
            </a:r>
          </a:p>
          <a:p>
            <a:pPr algn="just"/>
            <a:r>
              <a:rPr lang="ru-RU" sz="2000" b="1" dirty="0" smtClean="0"/>
              <a:t>     «</a:t>
            </a:r>
            <a:r>
              <a:rPr lang="ru-RU" sz="2000" b="1" dirty="0"/>
              <a:t>10. В случае, если сточные воды, принимаемые от абонента в централизованную систему водоотведения (в том числе из нецентрализованных систем водоотведения), содержат загрязняющие вещества, иные вещества и микроорганизмы, негативно воздействующие на работу такой системы, абонент обязан </a:t>
            </a:r>
            <a:r>
              <a:rPr lang="ru-RU" sz="2000" b="1" dirty="0">
                <a:solidFill>
                  <a:srgbClr val="FFFF00"/>
                </a:solidFill>
              </a:rPr>
              <a:t>внести организации, осуществляющей водоотведение, плату за негативное воздействие указанных веществ и микроорганизмов на работу объектов централизованной системы водоотведения</a:t>
            </a:r>
            <a:r>
              <a:rPr lang="ru-RU" sz="2000" b="1" dirty="0"/>
              <a:t>, в размере и порядке, которые установлены </a:t>
            </a:r>
            <a:r>
              <a:rPr lang="ru-RU" sz="2000" b="1" dirty="0" smtClean="0"/>
              <a:t>Правилами </a:t>
            </a:r>
            <a:r>
              <a:rPr lang="ru-RU" sz="2000" b="1" dirty="0"/>
              <a:t>холодного водоснабжения и водоотведения, утвержденными Правительством Российской Федерации. </a:t>
            </a:r>
            <a:endParaRPr lang="ru-RU" sz="2000" b="1" dirty="0" smtClean="0"/>
          </a:p>
          <a:p>
            <a:pPr algn="just"/>
            <a:r>
              <a:rPr lang="ru-RU" sz="2000" b="1" dirty="0"/>
              <a:t> </a:t>
            </a:r>
            <a:r>
              <a:rPr lang="ru-RU" sz="2000" b="1" dirty="0" smtClean="0"/>
              <a:t>     Внесение </a:t>
            </a:r>
            <a:r>
              <a:rPr lang="ru-RU" sz="2000" b="1" dirty="0"/>
              <a:t>такой платы не освобождает абонента от обязанности по компенсации в порядке, предусмотренном гражданским законодательством, организации, осуществляющей водоотведение, ущерба, причиненного объектам централизованных систем водоотведения, в случае, если размер платы меньше размера причиненного ущерба.»;</a:t>
            </a:r>
          </a:p>
          <a:p>
            <a:pPr algn="just"/>
            <a:endParaRPr lang="ru-RU" sz="19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000431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a:t>
            </a:fld>
            <a:endParaRPr lang="en-US" dirty="0">
              <a:solidFill>
                <a:srgbClr val="464653"/>
              </a:solidFill>
            </a:endParaRPr>
          </a:p>
        </p:txBody>
      </p:sp>
      <p:sp>
        <p:nvSpPr>
          <p:cNvPr id="2" name="Прямоугольник 1"/>
          <p:cNvSpPr/>
          <p:nvPr/>
        </p:nvSpPr>
        <p:spPr>
          <a:xfrm>
            <a:off x="1806568" y="-10589"/>
            <a:ext cx="6941896" cy="954107"/>
          </a:xfrm>
          <a:prstGeom prst="rect">
            <a:avLst/>
          </a:prstGeom>
        </p:spPr>
        <p:txBody>
          <a:bodyPr wrap="square">
            <a:spAutoFit/>
          </a:bodyPr>
          <a:lstStyle/>
          <a:p>
            <a:pPr algn="ctr"/>
            <a:r>
              <a:rPr lang="ru-RU" b="1" dirty="0" smtClean="0">
                <a:solidFill>
                  <a:srgbClr val="0070C0"/>
                </a:solidFill>
                <a:effectLst>
                  <a:outerShdw blurRad="38100" dist="38100" dir="2700000" algn="tl">
                    <a:srgbClr val="000000">
                      <a:alpha val="43137"/>
                    </a:srgbClr>
                  </a:outerShdw>
                </a:effectLst>
              </a:rPr>
              <a:t>Федеральный </a:t>
            </a:r>
            <a:r>
              <a:rPr lang="ru-RU" b="1" dirty="0">
                <a:solidFill>
                  <a:srgbClr val="0070C0"/>
                </a:solidFill>
                <a:effectLst>
                  <a:outerShdw blurRad="38100" dist="38100" dir="2700000" algn="tl">
                    <a:srgbClr val="000000">
                      <a:alpha val="43137"/>
                    </a:srgbClr>
                  </a:outerShdw>
                </a:effectLst>
              </a:rPr>
              <a:t>закон от 10.01.2002 № 7-ФЗ </a:t>
            </a:r>
            <a:br>
              <a:rPr lang="ru-RU" b="1" dirty="0">
                <a:solidFill>
                  <a:srgbClr val="0070C0"/>
                </a:solidFill>
                <a:effectLst>
                  <a:outerShdw blurRad="38100" dist="38100" dir="2700000" algn="tl">
                    <a:srgbClr val="000000">
                      <a:alpha val="43137"/>
                    </a:srgbClr>
                  </a:outerShdw>
                </a:effectLst>
              </a:rPr>
            </a:br>
            <a:r>
              <a:rPr lang="ru-RU" b="1" dirty="0">
                <a:solidFill>
                  <a:srgbClr val="0070C0"/>
                </a:solidFill>
                <a:effectLst>
                  <a:outerShdw blurRad="38100" dist="38100" dir="2700000" algn="tl">
                    <a:srgbClr val="000000">
                      <a:alpha val="43137"/>
                    </a:srgbClr>
                  </a:outerShdw>
                </a:effectLst>
              </a:rPr>
              <a:t>«Об охране окружающей среды»  </a:t>
            </a:r>
            <a:r>
              <a:rPr lang="ru-RU" b="1" dirty="0" smtClean="0">
                <a:solidFill>
                  <a:srgbClr val="0070C0"/>
                </a:solidFill>
                <a:effectLst>
                  <a:outerShdw blurRad="38100" dist="38100" dir="2700000" algn="tl">
                    <a:srgbClr val="000000">
                      <a:alpha val="43137"/>
                    </a:srgbClr>
                  </a:outerShdw>
                </a:effectLst>
              </a:rPr>
              <a:t/>
            </a:r>
            <a:br>
              <a:rPr lang="ru-RU" b="1" dirty="0" smtClean="0">
                <a:solidFill>
                  <a:srgbClr val="0070C0"/>
                </a:solidFill>
                <a:effectLst>
                  <a:outerShdw blurRad="38100" dist="38100" dir="2700000" algn="tl">
                    <a:srgbClr val="000000">
                      <a:alpha val="43137"/>
                    </a:srgbClr>
                  </a:outerShdw>
                </a:effectLst>
              </a:rPr>
            </a:br>
            <a:r>
              <a:rPr lang="ru-RU" b="1" dirty="0" smtClean="0">
                <a:solidFill>
                  <a:srgbClr val="0070C0"/>
                </a:solidFill>
                <a:effectLst>
                  <a:outerShdw blurRad="38100" dist="38100" dir="2700000" algn="tl">
                    <a:srgbClr val="000000">
                      <a:alpha val="43137"/>
                    </a:srgbClr>
                  </a:outerShdw>
                </a:effectLst>
              </a:rPr>
              <a:t>(</a:t>
            </a:r>
            <a:r>
              <a:rPr lang="ru-RU" b="1" dirty="0">
                <a:solidFill>
                  <a:srgbClr val="0070C0"/>
                </a:solidFill>
                <a:effectLst>
                  <a:outerShdw blurRad="38100" dist="38100" dir="2700000" algn="tl">
                    <a:srgbClr val="000000">
                      <a:alpha val="43137"/>
                    </a:srgbClr>
                  </a:outerShdw>
                </a:effectLst>
              </a:rPr>
              <a:t>в редакции  Федерального закона от 21.07.2014 № 219-ФЗ</a:t>
            </a:r>
            <a:r>
              <a:rPr lang="ru-RU" b="1" dirty="0" smtClean="0">
                <a:solidFill>
                  <a:srgbClr val="0070C0"/>
                </a:solidFill>
                <a:effectLst>
                  <a:outerShdw blurRad="38100" dist="38100" dir="2700000" algn="tl">
                    <a:srgbClr val="000000">
                      <a:alpha val="43137"/>
                    </a:srgbClr>
                  </a:outerShdw>
                </a:effectLst>
              </a:rPr>
              <a:t>)</a:t>
            </a:r>
            <a:r>
              <a:rPr lang="ru-RU" sz="2000" b="1" dirty="0" smtClean="0">
                <a:solidFill>
                  <a:srgbClr val="256D84"/>
                </a:solidFill>
                <a:ea typeface="ＭＳ Ｐゴシック" charset="0"/>
                <a:cs typeface="Calibri"/>
              </a:rPr>
              <a:t>                </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a:t>
            </a:fld>
            <a:endParaRPr lang="en-US" dirty="0">
              <a:solidFill>
                <a:srgbClr val="464653"/>
              </a:solidFill>
            </a:endParaRPr>
          </a:p>
        </p:txBody>
      </p:sp>
      <p:sp>
        <p:nvSpPr>
          <p:cNvPr id="61" name="Прямоугольник 60"/>
          <p:cNvSpPr/>
          <p:nvPr/>
        </p:nvSpPr>
        <p:spPr>
          <a:xfrm>
            <a:off x="175995" y="943518"/>
            <a:ext cx="8736446" cy="5731126"/>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b="1" dirty="0" smtClean="0"/>
          </a:p>
          <a:p>
            <a:pPr algn="ctr"/>
            <a:endParaRPr lang="ru-RU" sz="1500" b="1" dirty="0" smtClean="0">
              <a:solidFill>
                <a:srgbClr val="FFFF00"/>
              </a:solidFill>
              <a:effectLst>
                <a:outerShdw blurRad="38100" dist="38100" dir="2700000" algn="tl">
                  <a:srgbClr val="000000">
                    <a:alpha val="43137"/>
                  </a:srgbClr>
                </a:outerShdw>
              </a:effectLst>
            </a:endParaRPr>
          </a:p>
          <a:p>
            <a:pPr algn="ctr"/>
            <a:r>
              <a:rPr lang="ru-RU" sz="1600" b="1" dirty="0" smtClean="0">
                <a:solidFill>
                  <a:srgbClr val="FFFF00"/>
                </a:solidFill>
              </a:rPr>
              <a:t>Статья </a:t>
            </a:r>
            <a:r>
              <a:rPr lang="ru-RU" sz="1600" b="1" dirty="0">
                <a:solidFill>
                  <a:srgbClr val="FFFF00"/>
                </a:solidFill>
              </a:rPr>
              <a:t>1. Основные понятия</a:t>
            </a:r>
          </a:p>
          <a:p>
            <a:pPr algn="just"/>
            <a:r>
              <a:rPr lang="ru-RU" sz="1600" b="1" dirty="0" smtClean="0"/>
              <a:t>      </a:t>
            </a:r>
            <a:r>
              <a:rPr lang="ru-RU" sz="1600" b="1" u="sng" dirty="0" smtClean="0"/>
              <a:t>технологические </a:t>
            </a:r>
            <a:r>
              <a:rPr lang="ru-RU" sz="1600" b="1" u="sng" dirty="0"/>
              <a:t>нормативы </a:t>
            </a:r>
            <a:r>
              <a:rPr lang="ru-RU" sz="1600" b="1" dirty="0"/>
              <a:t>- нормативы выбросов, сбросов загрязняющих веществ, нормативы допустимых физических воздействий, которые устанавливаются с применением </a:t>
            </a:r>
            <a:r>
              <a:rPr lang="ru-RU" sz="1600" b="1" u="sng" dirty="0"/>
              <a:t>технологических показателей</a:t>
            </a:r>
            <a:r>
              <a:rPr lang="ru-RU" sz="1600" b="1" dirty="0" smtClean="0"/>
              <a:t>;</a:t>
            </a:r>
          </a:p>
          <a:p>
            <a:pPr algn="just"/>
            <a:endParaRPr lang="ru-RU" sz="1600" b="1" dirty="0"/>
          </a:p>
          <a:p>
            <a:r>
              <a:rPr lang="ru-RU" sz="1600" b="1" dirty="0">
                <a:solidFill>
                  <a:srgbClr val="FFFF00"/>
                </a:solidFill>
              </a:rPr>
              <a:t>Статья 21. Нормативы допустимого воздействия на окружающую </a:t>
            </a:r>
            <a:r>
              <a:rPr lang="ru-RU" sz="1600" b="1" dirty="0" smtClean="0">
                <a:solidFill>
                  <a:srgbClr val="FFFF00"/>
                </a:solidFill>
              </a:rPr>
              <a:t>среду</a:t>
            </a:r>
          </a:p>
          <a:p>
            <a:r>
              <a:rPr lang="ru-RU" sz="1600" dirty="0" smtClean="0"/>
              <a:t>(</a:t>
            </a:r>
            <a:r>
              <a:rPr lang="ru-RU" sz="1600" b="1" i="1" dirty="0" smtClean="0"/>
              <a:t>вступает в силу с 01.01.2019)</a:t>
            </a:r>
            <a:endParaRPr lang="ru-RU" sz="1600" b="1" i="1" dirty="0"/>
          </a:p>
          <a:p>
            <a:endParaRPr lang="ru-RU" sz="1600" dirty="0"/>
          </a:p>
          <a:p>
            <a:pPr algn="just"/>
            <a:r>
              <a:rPr lang="ru-RU" sz="1600" b="1" dirty="0" smtClean="0"/>
              <a:t>   1</a:t>
            </a:r>
            <a:r>
              <a:rPr lang="ru-RU" sz="1600" b="1" dirty="0"/>
              <a:t>. В целях предотвращения негативного воздействия на окружающую среду хозяйственной и (или) иной деятельности устанавливаются следующие нормативы допустимого воздействия на окружающую среду:</a:t>
            </a:r>
          </a:p>
          <a:p>
            <a:pPr algn="just"/>
            <a:r>
              <a:rPr lang="ru-RU" sz="1600" b="1" dirty="0"/>
              <a:t>нормативы допустимых выбросов, нормативы допустимых сбросов;</a:t>
            </a:r>
          </a:p>
          <a:p>
            <a:pPr algn="just"/>
            <a:r>
              <a:rPr lang="ru-RU" sz="1600" b="1" u="sng" dirty="0">
                <a:solidFill>
                  <a:srgbClr val="FFFF00"/>
                </a:solidFill>
              </a:rPr>
              <a:t>технологические нормативы;</a:t>
            </a:r>
          </a:p>
          <a:p>
            <a:pPr algn="just"/>
            <a:r>
              <a:rPr lang="ru-RU" sz="1600" b="1" dirty="0"/>
              <a:t>технические нормативы;</a:t>
            </a:r>
          </a:p>
          <a:p>
            <a:pPr algn="just"/>
            <a:r>
              <a:rPr lang="ru-RU" sz="1600" b="1" dirty="0"/>
              <a:t>нормативы образования отходов и лимиты на их размещение;</a:t>
            </a:r>
          </a:p>
          <a:p>
            <a:pPr algn="just"/>
            <a:r>
              <a:rPr lang="ru-RU" sz="1600" b="1" dirty="0" smtClean="0"/>
              <a:t>нормативы </a:t>
            </a:r>
            <a:r>
              <a:rPr lang="ru-RU" sz="1600" b="1" dirty="0"/>
              <a:t>допустимых физических воздействий (уровни воздействия тепла, шума, вибрации и ионизирующего излучения, напряженности электромагнитных полей и иных физических воздействий);</a:t>
            </a:r>
          </a:p>
          <a:p>
            <a:pPr algn="just"/>
            <a:r>
              <a:rPr lang="ru-RU" sz="1600" b="1" dirty="0"/>
              <a:t>нормативы допустимого изъятия компонентов природной среды;</a:t>
            </a:r>
          </a:p>
          <a:p>
            <a:pPr algn="just"/>
            <a:r>
              <a:rPr lang="ru-RU" sz="1600" b="1" dirty="0"/>
              <a:t>нормативы допустимой антропогенной нагрузки на окружающую среду.</a:t>
            </a:r>
          </a:p>
          <a:p>
            <a:pPr algn="just"/>
            <a:r>
              <a:rPr lang="ru-RU" sz="1600" b="1" dirty="0" smtClean="0"/>
              <a:t>   </a:t>
            </a:r>
            <a:r>
              <a:rPr lang="ru-RU" sz="1600" b="1" dirty="0" smtClean="0">
                <a:solidFill>
                  <a:srgbClr val="FFFF00"/>
                </a:solidFill>
              </a:rPr>
              <a:t>2</a:t>
            </a:r>
            <a:r>
              <a:rPr lang="ru-RU" sz="1600" b="1" dirty="0">
                <a:solidFill>
                  <a:srgbClr val="FFFF00"/>
                </a:solidFill>
              </a:rPr>
              <a:t>. Соблюдение нормативов допустимого воздействия на окружающую среду, </a:t>
            </a:r>
            <a:r>
              <a:rPr lang="ru-RU" sz="1600" b="1" u="sng" dirty="0">
                <a:solidFill>
                  <a:srgbClr val="FFFF00"/>
                </a:solidFill>
              </a:rPr>
              <a:t>за исключением технологических нормативов и технических нормативов</a:t>
            </a:r>
            <a:r>
              <a:rPr lang="ru-RU" sz="1600" b="1" dirty="0">
                <a:solidFill>
                  <a:srgbClr val="FFFF00"/>
                </a:solidFill>
              </a:rPr>
              <a:t>, должно обеспечивать соблюдение нормативов качества окружающей среды.</a:t>
            </a:r>
          </a:p>
          <a:p>
            <a:pPr algn="ctr"/>
            <a:endParaRPr lang="ru-RU" sz="1500" dirty="0"/>
          </a:p>
          <a:p>
            <a:pPr algn="ctr"/>
            <a:endParaRPr lang="ru-RU" sz="1400" dirty="0"/>
          </a:p>
          <a:p>
            <a:pPr algn="just"/>
            <a:endParaRPr lang="ru-RU" sz="1400" dirty="0">
              <a:solidFill>
                <a:schemeClr val="bg1"/>
              </a:solidFill>
            </a:endParaRPr>
          </a:p>
        </p:txBody>
      </p:sp>
    </p:spTree>
    <p:extLst>
      <p:ext uri="{BB962C8B-B14F-4D97-AF65-F5344CB8AC3E}">
        <p14:creationId xmlns:p14="http://schemas.microsoft.com/office/powerpoint/2010/main" val="4208649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30</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30</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pPr algn="just"/>
            <a:r>
              <a:rPr lang="ru-RU" sz="1600" b="1" dirty="0" smtClean="0"/>
              <a:t>     Статья </a:t>
            </a:r>
            <a:r>
              <a:rPr lang="ru-RU" sz="1600" b="1" dirty="0"/>
              <a:t>9. Особенности распоряжения объектами централизованных систем холодного водоснабжения и (или) водоотведения, нецентрализованных систем холодного водоснабжения, находящимися в государственной или муниципальной собственности</a:t>
            </a:r>
          </a:p>
          <a:p>
            <a:pPr algn="just"/>
            <a:r>
              <a:rPr lang="ru-RU" sz="1600" b="1" dirty="0"/>
              <a:t> </a:t>
            </a:r>
            <a:r>
              <a:rPr lang="ru-RU" sz="1600" b="1" dirty="0" smtClean="0"/>
              <a:t>1</a:t>
            </a:r>
            <a:r>
              <a:rPr lang="ru-RU" sz="1600" b="1" dirty="0"/>
              <a:t>. Отчуждение объектов централизованных систем холодного водоснабжения и (или) водоотведения, нецентрализованных систем холодного водоснабжения, находящихся в государственной или муниципальной собственности, в частную собственность, а равно и передача указанных объектов и прав пользования ими в залог, внесение указанных объектов и прав пользования ими в уставный капитал субъектов хозяйственной деятельности не допускаются, </a:t>
            </a:r>
            <a:r>
              <a:rPr lang="ru-RU" sz="1600" b="1" dirty="0">
                <a:solidFill>
                  <a:srgbClr val="FFFF00"/>
                </a:solidFill>
              </a:rPr>
              <a:t>за исключением случаев внесения в качестве вкладов в уставные капиталы являющихся гарантирующими организациями акционерных обществ, акции которых находятся в государственной или муниципальной собственности в размере, представляющем на момент принятия соответствующего решения более 50 процентов голосов на общем собрании акционеров, объектов централизованных систем холодного водоснабжения и (или) водоотведения, находящихся в государственной или муниципальной собственности, технологически и (или) функционально связанных с объектами, эксплуатируемыми этими акционерными обществами. Увеличение уставного капитала акционерного общества, связанное с указанным </a:t>
            </a:r>
            <a:r>
              <a:rPr lang="ru-RU" sz="1600" b="1" dirty="0" err="1">
                <a:solidFill>
                  <a:srgbClr val="FFFF00"/>
                </a:solidFill>
              </a:rPr>
              <a:t>довнесением</a:t>
            </a:r>
            <a:r>
              <a:rPr lang="ru-RU" sz="1600" b="1" dirty="0">
                <a:solidFill>
                  <a:srgbClr val="FFFF00"/>
                </a:solidFill>
              </a:rPr>
              <a:t>, осуществляется путем выпуска дополнительных акций акционерного общества, находящихся в государственной или муниципальной собственности, при этом общая номинальная стоимость всех таких дополнительно выпускаемых акций не должна превышать 30 процентов от размера уставного капитала, определенного в договоре о создании акционерного общества.</a:t>
            </a:r>
          </a:p>
          <a:p>
            <a:pPr algn="just"/>
            <a:endParaRPr lang="ru-RU" sz="19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580323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31</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31</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pPr algn="just"/>
            <a:r>
              <a:rPr lang="ru-RU" sz="2400" b="1" dirty="0" smtClean="0"/>
              <a:t>    </a:t>
            </a:r>
            <a:r>
              <a:rPr lang="ru-RU" sz="2400" b="1" dirty="0" smtClean="0">
                <a:solidFill>
                  <a:srgbClr val="FFFF00"/>
                </a:solidFill>
              </a:rPr>
              <a:t>статью </a:t>
            </a:r>
            <a:r>
              <a:rPr lang="ru-RU" sz="2400" b="1" dirty="0">
                <a:solidFill>
                  <a:srgbClr val="FFFF00"/>
                </a:solidFill>
              </a:rPr>
              <a:t>15.1 дополнить частью 13.1 следующего содержания:</a:t>
            </a:r>
          </a:p>
          <a:p>
            <a:pPr algn="just"/>
            <a:r>
              <a:rPr lang="ru-RU" sz="2400" b="1" dirty="0" smtClean="0"/>
              <a:t>   «</a:t>
            </a:r>
            <a:r>
              <a:rPr lang="ru-RU" sz="2400" b="1" dirty="0"/>
              <a:t>13.1. Нарушение установленного порядка предоставления обеспечения исполнения обязательств по оплате горячей, питьевой и (или) технической воды, подаваемой по договорам водоснабжения, единым договорам холодного водоснабжения и водоотведения, а также обеспечения исполнения обязательств по оплате водоотведения, влечет административную ответственность в соответствии с законодательством Российской Федерации. В порядке, установленном Правительством Российской Федерации, сведения об указанном нарушении направляются судье, который рассматривает данные сведения в предусмотренном законодательством Российской Федерации порядке.»;</a:t>
            </a:r>
          </a:p>
          <a:p>
            <a:pPr algn="just"/>
            <a:endParaRPr lang="ru-RU" sz="19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453788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32</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32</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endParaRPr lang="ru-RU" sz="2000" dirty="0" smtClean="0"/>
          </a:p>
          <a:p>
            <a:endParaRPr lang="ru-RU" sz="2000" dirty="0"/>
          </a:p>
          <a:p>
            <a:pPr algn="just"/>
            <a:r>
              <a:rPr lang="ru-RU" sz="2000" dirty="0" smtClean="0"/>
              <a:t>  </a:t>
            </a:r>
            <a:r>
              <a:rPr lang="ru-RU" sz="2000" b="1" dirty="0" smtClean="0"/>
              <a:t>Статья 18 (подключение):</a:t>
            </a:r>
          </a:p>
          <a:p>
            <a:pPr algn="just"/>
            <a:r>
              <a:rPr lang="ru-RU" sz="2000" b="1" dirty="0" smtClean="0"/>
              <a:t>  Часть 13.</a:t>
            </a:r>
          </a:p>
          <a:p>
            <a:pPr algn="just"/>
            <a:r>
              <a:rPr lang="ru-RU" sz="2000" b="1" dirty="0" smtClean="0"/>
              <a:t>……………………………………………………………………………………………………..</a:t>
            </a:r>
          </a:p>
          <a:p>
            <a:pPr algn="just"/>
            <a:r>
              <a:rPr lang="ru-RU" sz="2000" b="1" dirty="0" smtClean="0"/>
              <a:t>  Договором </a:t>
            </a:r>
            <a:r>
              <a:rPr lang="ru-RU" sz="2000" b="1" dirty="0"/>
              <a:t>о подключении (технологическом присоединении) по соглашению сторон </a:t>
            </a:r>
            <a:r>
              <a:rPr lang="ru-RU" sz="2000" b="1" dirty="0">
                <a:solidFill>
                  <a:srgbClr val="FFFF00"/>
                </a:solidFill>
              </a:rPr>
              <a:t>может быть определено иное место расположения точки подключения</a:t>
            </a:r>
            <a:r>
              <a:rPr lang="ru-RU" sz="2000" b="1" dirty="0"/>
              <a:t> (технологического присоединения). </a:t>
            </a:r>
          </a:p>
          <a:p>
            <a:pPr algn="just"/>
            <a:r>
              <a:rPr lang="ru-RU" sz="2000" b="1" dirty="0" smtClean="0"/>
              <a:t>  При </a:t>
            </a:r>
            <a:r>
              <a:rPr lang="ru-RU" sz="2000" b="1" dirty="0"/>
              <a:t>установлении платы за подключение в индивидуальном порядке могут применяться </a:t>
            </a:r>
            <a:r>
              <a:rPr lang="ru-RU" sz="2000" b="1" dirty="0">
                <a:solidFill>
                  <a:srgbClr val="FFFF00"/>
                </a:solidFill>
              </a:rPr>
              <a:t>ставки в расчете на подключаемую нагрузку</a:t>
            </a:r>
            <a:r>
              <a:rPr lang="ru-RU" sz="2000" b="1" dirty="0"/>
              <a:t>, определяемые с учетом совокупных расходов на подключение (технологическое присоединение) и совокупной подключаемой нагрузки в порядке, установленном Правительством Российской Федерации. </a:t>
            </a:r>
          </a:p>
          <a:p>
            <a:pPr algn="just"/>
            <a:r>
              <a:rPr lang="ru-RU" sz="2000" b="1" dirty="0" smtClean="0"/>
              <a:t>  </a:t>
            </a:r>
            <a:r>
              <a:rPr lang="ru-RU" sz="2000" b="1" dirty="0" smtClean="0">
                <a:solidFill>
                  <a:srgbClr val="FFFF00"/>
                </a:solidFill>
              </a:rPr>
              <a:t>Недополученные </a:t>
            </a:r>
            <a:r>
              <a:rPr lang="ru-RU" sz="2000" b="1" dirty="0">
                <a:solidFill>
                  <a:srgbClr val="FFFF00"/>
                </a:solidFill>
              </a:rPr>
              <a:t>доходы </a:t>
            </a:r>
            <a:r>
              <a:rPr lang="ru-RU" sz="2000" b="1" dirty="0"/>
              <a:t>организации, осуществляющей водоснабжение и (или) водоотведение, </a:t>
            </a:r>
            <a:r>
              <a:rPr lang="ru-RU" sz="2000" b="1" dirty="0">
                <a:solidFill>
                  <a:srgbClr val="FFFF00"/>
                </a:solidFill>
              </a:rPr>
              <a:t>связанные с применением указанных ставок</a:t>
            </a:r>
            <a:r>
              <a:rPr lang="ru-RU" sz="2000" b="1" dirty="0"/>
              <a:t>, учитываются при установлении тарифов в сфере водоснабжения и водоотведения в порядке, предусмотренном основами ценообразования в сфере водоснабжения и водоотведения, утверждаемыми Правительством Российской Федерации.</a:t>
            </a:r>
          </a:p>
          <a:p>
            <a:pPr algn="just"/>
            <a:r>
              <a:rPr lang="ru-RU" sz="2000" b="1" dirty="0" smtClean="0"/>
              <a:t>  </a:t>
            </a:r>
          </a:p>
          <a:p>
            <a:r>
              <a:rPr lang="ru-RU" sz="2000" dirty="0"/>
              <a:t> </a:t>
            </a:r>
            <a:r>
              <a:rPr lang="ru-RU" sz="2000" dirty="0" smtClean="0"/>
              <a:t>  </a:t>
            </a:r>
          </a:p>
          <a:p>
            <a:pPr algn="just"/>
            <a:endParaRPr lang="ru-RU" sz="19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665680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33</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33</a:t>
            </a:fld>
            <a:endParaRPr lang="en-US" dirty="0">
              <a:solidFill>
                <a:srgbClr val="464653"/>
              </a:solidFill>
            </a:endParaRPr>
          </a:p>
        </p:txBody>
      </p:sp>
      <p:sp>
        <p:nvSpPr>
          <p:cNvPr id="61" name="Прямоугольник 60"/>
          <p:cNvSpPr/>
          <p:nvPr/>
        </p:nvSpPr>
        <p:spPr>
          <a:xfrm>
            <a:off x="179512" y="1107216"/>
            <a:ext cx="8712968" cy="550766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a:solidFill>
                <a:srgbClr val="FFFF00"/>
              </a:solidFill>
            </a:endParaRPr>
          </a:p>
          <a:p>
            <a:endParaRPr lang="ru-RU" dirty="0" smtClean="0"/>
          </a:p>
          <a:p>
            <a:r>
              <a:rPr lang="ru-RU" b="1" dirty="0" smtClean="0">
                <a:solidFill>
                  <a:srgbClr val="FFFF00"/>
                </a:solidFill>
              </a:rPr>
              <a:t>часть </a:t>
            </a:r>
            <a:r>
              <a:rPr lang="ru-RU" b="1" dirty="0">
                <a:solidFill>
                  <a:srgbClr val="FFFF00"/>
                </a:solidFill>
              </a:rPr>
              <a:t>10 </a:t>
            </a:r>
            <a:r>
              <a:rPr lang="ru-RU" b="1" dirty="0" smtClean="0">
                <a:solidFill>
                  <a:srgbClr val="FFFF00"/>
                </a:solidFill>
              </a:rPr>
              <a:t>статьи 20 изложить </a:t>
            </a:r>
            <a:r>
              <a:rPr lang="ru-RU" b="1" dirty="0">
                <a:solidFill>
                  <a:srgbClr val="FFFF00"/>
                </a:solidFill>
              </a:rPr>
              <a:t>в следующей редакции:</a:t>
            </a:r>
          </a:p>
          <a:p>
            <a:pPr algn="just"/>
            <a:r>
              <a:rPr lang="ru-RU" b="1" dirty="0"/>
              <a:t>«10. Осуществление коммерческого учета расчетным способом допускается в следующих случаях:</a:t>
            </a:r>
          </a:p>
          <a:p>
            <a:pPr algn="just"/>
            <a:r>
              <a:rPr lang="ru-RU" b="1" dirty="0"/>
              <a:t>1)</a:t>
            </a:r>
            <a:r>
              <a:rPr lang="en-US" b="1" dirty="0"/>
              <a:t> </a:t>
            </a:r>
            <a:r>
              <a:rPr lang="ru-RU" b="1" dirty="0"/>
              <a:t>при отсутствии прибора учета;</a:t>
            </a:r>
          </a:p>
          <a:p>
            <a:pPr algn="just"/>
            <a:r>
              <a:rPr lang="ru-RU" b="1" dirty="0"/>
              <a:t>2)</a:t>
            </a:r>
            <a:r>
              <a:rPr lang="en-US" b="1" dirty="0"/>
              <a:t> </a:t>
            </a:r>
            <a:r>
              <a:rPr lang="ru-RU" b="1" dirty="0"/>
              <a:t>в случае самовольного присоединения и (или) пользования централизованными системами </a:t>
            </a:r>
            <a:r>
              <a:rPr lang="ru-RU" b="1" dirty="0" smtClean="0"/>
              <a:t>водоснабжения </a:t>
            </a:r>
            <a:r>
              <a:rPr lang="ru-RU" b="1" dirty="0"/>
              <a:t>и (или) водоотведения;</a:t>
            </a:r>
          </a:p>
          <a:p>
            <a:pPr algn="just"/>
            <a:r>
              <a:rPr lang="ru-RU" b="1" dirty="0"/>
              <a:t>3)</a:t>
            </a:r>
            <a:r>
              <a:rPr lang="en-US" b="1" dirty="0"/>
              <a:t> </a:t>
            </a:r>
            <a:r>
              <a:rPr lang="ru-RU" b="1" dirty="0"/>
              <a:t>в случае неисправности прибора учета, использовании прибора учета по истечении срока </a:t>
            </a:r>
            <a:r>
              <a:rPr lang="ru-RU" b="1" dirty="0" err="1"/>
              <a:t>межповерочного</a:t>
            </a:r>
            <a:r>
              <a:rPr lang="ru-RU" b="1" dirty="0"/>
              <a:t> интервала или при нарушении целостности пломб на приборе учета, пожарном гидранте или обводной задвижке;</a:t>
            </a:r>
          </a:p>
          <a:p>
            <a:pPr algn="just"/>
            <a:r>
              <a:rPr lang="ru-RU" b="1" dirty="0"/>
              <a:t>4)</a:t>
            </a:r>
            <a:r>
              <a:rPr lang="en-US" b="1" dirty="0"/>
              <a:t> </a:t>
            </a:r>
            <a:r>
              <a:rPr lang="ru-RU" b="1" dirty="0"/>
              <a:t>при нарушении сроков представления показаний прибора учета, принадлежащего абоненту, организации, эксплуатирующей водопроводные, канализационные сети, за исключением случаев предварительного уведомления абонентом такой организации о временном прекращении потребления воды (сброса сточных вод);</a:t>
            </a:r>
          </a:p>
          <a:p>
            <a:pPr algn="just"/>
            <a:r>
              <a:rPr lang="ru-RU" b="1" dirty="0"/>
              <a:t>5)</a:t>
            </a:r>
            <a:r>
              <a:rPr lang="en-US" b="1" dirty="0"/>
              <a:t> </a:t>
            </a:r>
            <a:r>
              <a:rPr lang="ru-RU" b="1" dirty="0"/>
              <a:t>в случае отказа абонентом в доступе представителям организации, осуществляющей горячее водоснабжение, холодное водоснабжение и (или) водоотведение, с которой заключены указанные в </a:t>
            </a:r>
            <a:r>
              <a:rPr lang="ru-RU" b="1" dirty="0" smtClean="0"/>
              <a:t>части 1 настоящей </a:t>
            </a:r>
            <a:r>
              <a:rPr lang="ru-RU" b="1" dirty="0"/>
              <a:t>статьи договоры, или по ее указанию представителям иной организации к узлам учета и приборам учета, в том числе для опломбирования приборов учета, снятия показаний приборов учета.»;</a:t>
            </a:r>
          </a:p>
          <a:p>
            <a:pPr algn="just"/>
            <a:endParaRPr lang="ru-RU" sz="19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996172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34</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34</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b="1" dirty="0" smtClean="0">
              <a:solidFill>
                <a:srgbClr val="FFFF00"/>
              </a:solidFill>
            </a:endParaRPr>
          </a:p>
          <a:p>
            <a:pPr algn="just"/>
            <a:endParaRPr lang="ru-RU" b="1" dirty="0">
              <a:solidFill>
                <a:srgbClr val="FFFF00"/>
              </a:solidFill>
            </a:endParaRPr>
          </a:p>
          <a:p>
            <a:pPr algn="just"/>
            <a:r>
              <a:rPr lang="ru-RU" b="1" dirty="0" smtClean="0">
                <a:solidFill>
                  <a:srgbClr val="FFFF00"/>
                </a:solidFill>
              </a:rPr>
              <a:t>    Статья 36:</a:t>
            </a:r>
            <a:endParaRPr lang="ru-RU" b="1" dirty="0">
              <a:solidFill>
                <a:srgbClr val="FFFF00"/>
              </a:solidFill>
            </a:endParaRPr>
          </a:p>
          <a:p>
            <a:pPr algn="just"/>
            <a:r>
              <a:rPr lang="ru-RU" dirty="0" smtClean="0"/>
              <a:t>   </a:t>
            </a:r>
            <a:r>
              <a:rPr lang="ru-RU" b="1" dirty="0" smtClean="0"/>
              <a:t>«</a:t>
            </a:r>
            <a:r>
              <a:rPr lang="ru-RU" b="1" dirty="0"/>
              <a:t>7. Соглашение об условиях осуществления регулируемой деятельности в сфере водоснабжения и водоотведения заключается в соответствии с </a:t>
            </a:r>
            <a:r>
              <a:rPr lang="ru-RU" b="1" u="sng" dirty="0">
                <a:solidFill>
                  <a:srgbClr val="FFFF00"/>
                </a:solidFill>
              </a:rPr>
              <a:t>примерными соглашениями,</a:t>
            </a:r>
            <a:r>
              <a:rPr lang="ru-RU" b="1" dirty="0"/>
              <a:t> утвержденными Правительством Российской Федерации, и должно содержать следующие существенные условия:»;</a:t>
            </a:r>
          </a:p>
          <a:p>
            <a:pPr algn="just"/>
            <a:r>
              <a:rPr lang="ru-RU" b="1" dirty="0" smtClean="0"/>
              <a:t>    дополнить </a:t>
            </a:r>
            <a:r>
              <a:rPr lang="ru-RU" b="1" dirty="0"/>
              <a:t>абзацем следующего содержания: </a:t>
            </a:r>
          </a:p>
          <a:p>
            <a:pPr algn="just"/>
            <a:r>
              <a:rPr lang="ru-RU" b="1" dirty="0" smtClean="0"/>
              <a:t>    «</a:t>
            </a:r>
            <a:r>
              <a:rPr lang="ru-RU" b="1" dirty="0"/>
              <a:t>Соглашение об условиях осуществления регулируемой деятельности в сфере водоснабжения и водоотведения </a:t>
            </a:r>
            <a:r>
              <a:rPr lang="ru-RU" b="1" u="sng" dirty="0">
                <a:solidFill>
                  <a:srgbClr val="FFFF00"/>
                </a:solidFill>
              </a:rPr>
              <a:t>является обязательным для заключения </a:t>
            </a:r>
            <a:r>
              <a:rPr lang="ru-RU" b="1" dirty="0"/>
              <a:t>субъектом Российской Федерации, а в случаях, указанных в части 3 настоящей статьи, для муниципального образования (при соответствующем обращении организации, осуществляющей горячее водоснабжение, холодное водоснабжение и (или) водоотведение, в орган государственной власти субъекта Российской Федерации или орган местного самоуправления и соблюдении требований, установленных настоящей статьей).»;</a:t>
            </a:r>
          </a:p>
          <a:p>
            <a:pPr algn="just"/>
            <a:r>
              <a:rPr lang="ru-RU" b="1" dirty="0" smtClean="0"/>
              <a:t>   в</a:t>
            </a:r>
            <a:r>
              <a:rPr lang="ru-RU" b="1" dirty="0"/>
              <a:t>) часть 12 дополнить новым вторым предложением следующего содержания: «При этом </a:t>
            </a:r>
            <a:r>
              <a:rPr lang="ru-RU" b="1" u="sng" dirty="0"/>
              <a:t>плановые показатели</a:t>
            </a:r>
            <a:r>
              <a:rPr lang="ru-RU" b="1" dirty="0"/>
              <a:t> надежности, качества, энергетической эффективности объектов централизованных систем горячего водоснабжения, холодного водоснабжения и (или) водоотведения и долгосрочные параметры регулирования тарифов </a:t>
            </a:r>
            <a:r>
              <a:rPr lang="ru-RU" b="1" u="sng" dirty="0">
                <a:solidFill>
                  <a:srgbClr val="FFFF00"/>
                </a:solidFill>
              </a:rPr>
              <a:t>должны быть установлены на весь срок действия соглашения об условиях осуществления регулируемой деятельности</a:t>
            </a:r>
            <a:r>
              <a:rPr lang="ru-RU" b="1" dirty="0"/>
              <a:t>.»;</a:t>
            </a:r>
          </a:p>
          <a:p>
            <a:pPr algn="just"/>
            <a:endParaRPr lang="ru-RU" sz="19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281928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35</a:t>
            </a:fld>
            <a:endParaRPr lang="en-US" dirty="0">
              <a:solidFill>
                <a:srgbClr val="464653"/>
              </a:solidFill>
            </a:endParaRPr>
          </a:p>
        </p:txBody>
      </p:sp>
      <p:sp>
        <p:nvSpPr>
          <p:cNvPr id="2" name="Прямоугольник 1"/>
          <p:cNvSpPr/>
          <p:nvPr/>
        </p:nvSpPr>
        <p:spPr>
          <a:xfrm>
            <a:off x="1835696" y="105124"/>
            <a:ext cx="7056784" cy="677108"/>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(неприродные поправки)</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35</a:t>
            </a:fld>
            <a:endParaRPr lang="en-US" dirty="0">
              <a:solidFill>
                <a:srgbClr val="464653"/>
              </a:solidFill>
            </a:endParaRPr>
          </a:p>
        </p:txBody>
      </p:sp>
      <p:sp>
        <p:nvSpPr>
          <p:cNvPr id="61" name="Прямоугольник 60"/>
          <p:cNvSpPr/>
          <p:nvPr/>
        </p:nvSpPr>
        <p:spPr>
          <a:xfrm>
            <a:off x="323528" y="1052736"/>
            <a:ext cx="8568952" cy="556214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endParaRPr lang="ru-RU" b="1" dirty="0" smtClean="0">
              <a:solidFill>
                <a:srgbClr val="FFFF00"/>
              </a:solidFill>
            </a:endParaRPr>
          </a:p>
          <a:p>
            <a:pPr algn="just"/>
            <a:endParaRPr lang="ru-RU" sz="1200" b="1" dirty="0">
              <a:solidFill>
                <a:srgbClr val="FFFF00"/>
              </a:solidFill>
            </a:endParaRPr>
          </a:p>
          <a:p>
            <a:pPr algn="just"/>
            <a:endParaRPr lang="ru-RU" sz="1600" b="1" dirty="0" smtClean="0"/>
          </a:p>
          <a:p>
            <a:pPr algn="just"/>
            <a:r>
              <a:rPr lang="ru-RU" sz="1600" b="1" dirty="0"/>
              <a:t> </a:t>
            </a:r>
            <a:r>
              <a:rPr lang="ru-RU" sz="1600" b="1" dirty="0" smtClean="0"/>
              <a:t>    </a:t>
            </a:r>
            <a:r>
              <a:rPr lang="ru-RU" sz="1600" b="1" dirty="0" smtClean="0">
                <a:solidFill>
                  <a:srgbClr val="FFFF00"/>
                </a:solidFill>
              </a:rPr>
              <a:t>Часть 1 статьи 41.1 дополнить </a:t>
            </a:r>
            <a:r>
              <a:rPr lang="ru-RU" sz="1600" b="1" dirty="0">
                <a:solidFill>
                  <a:srgbClr val="FFFF00"/>
                </a:solidFill>
              </a:rPr>
              <a:t>частью 1.1 следующего содержания:</a:t>
            </a:r>
          </a:p>
          <a:p>
            <a:pPr algn="just"/>
            <a:r>
              <a:rPr lang="ru-RU" sz="1600" b="1" dirty="0"/>
              <a:t> </a:t>
            </a:r>
            <a:r>
              <a:rPr lang="ru-RU" sz="1600" b="1" dirty="0" smtClean="0"/>
              <a:t>   «</a:t>
            </a:r>
            <a:r>
              <a:rPr lang="ru-RU" sz="1600" b="1" dirty="0"/>
              <a:t>1.1. Централизованные системы горячего водоснабжения, холодного водоснабжения и (или) водоотведения, отдельные объекты таких систем, находящиеся в государственной или муниципальной собственности, </a:t>
            </a:r>
            <a:r>
              <a:rPr lang="ru-RU" sz="1600" b="1" u="sng" dirty="0">
                <a:solidFill>
                  <a:srgbClr val="FFFF00"/>
                </a:solidFill>
              </a:rPr>
              <a:t>могут закрепляться на праве хозяйственного ведения за государственными или муниципальными унитарными предприятиями в следующих </a:t>
            </a:r>
            <a:r>
              <a:rPr lang="ru-RU" sz="1600" b="1" dirty="0">
                <a:solidFill>
                  <a:srgbClr val="FFFF00"/>
                </a:solidFill>
              </a:rPr>
              <a:t>случаях</a:t>
            </a:r>
            <a:r>
              <a:rPr lang="ru-RU" sz="1600" b="1" dirty="0"/>
              <a:t>:</a:t>
            </a:r>
          </a:p>
          <a:p>
            <a:pPr algn="just"/>
            <a:r>
              <a:rPr lang="ru-RU" sz="1600" b="1" dirty="0" smtClean="0"/>
              <a:t>  1</a:t>
            </a:r>
            <a:r>
              <a:rPr lang="ru-RU" sz="1600" b="1" dirty="0"/>
              <a:t>) Централизованные системы горячего водоснабжения, холодного водоснабжения и (или) водоотведения, отдельные объекты таких систем расположены в населенных пунктах с населением менее 100 тысяч человек;</a:t>
            </a:r>
          </a:p>
          <a:p>
            <a:pPr algn="just"/>
            <a:r>
              <a:rPr lang="ru-RU" sz="1600" b="1" dirty="0" smtClean="0"/>
              <a:t>  2</a:t>
            </a:r>
            <a:r>
              <a:rPr lang="ru-RU" sz="1600" b="1" dirty="0"/>
              <a:t>) Централизованные системы </a:t>
            </a:r>
            <a:r>
              <a:rPr lang="ru-RU" sz="1600" b="1" dirty="0" smtClean="0"/>
              <a:t>водоснабжения </a:t>
            </a:r>
            <a:r>
              <a:rPr lang="ru-RU" sz="1600" b="1" dirty="0"/>
              <a:t>и (или) водоотведения, отдельные объекты таких систем являлись объектами концессионного соглашения или договора аренды, срок действия которых истек (закрепляются на период до заключения нового концессионного соглашения или договора аренды, но не более, чем на 6 месяцев);</a:t>
            </a:r>
          </a:p>
          <a:p>
            <a:pPr algn="just"/>
            <a:r>
              <a:rPr lang="ru-RU" sz="1600" b="1" dirty="0" smtClean="0"/>
              <a:t>   3</a:t>
            </a:r>
            <a:r>
              <a:rPr lang="ru-RU" sz="1600" b="1" dirty="0"/>
              <a:t>) Централизованные системы горячего водоснабжения, холодного водоснабжения и (или) водоотведения, отдельные объекты таких систем, в соответствии с законодательством о градостроительной деятельности являются технологически связанными с централизованными системами горячего водоснабжения, холодного водоснабжения и (или) водоотведения, отдельными объектами таких систем, ранее закрепленными на праве хозяйственного ведения за государственными или муниципальными унитарными предприятиями, при этом закрепляемые системы (объекты) ранее были бесхозяйными либо собственник таких систем (объектов) отказался от права собственности на них либо в установленном порядке был признан несостоятельным (банкротом).»;</a:t>
            </a:r>
          </a:p>
          <a:p>
            <a:pPr algn="just"/>
            <a:endParaRPr lang="ru-RU" sz="1600" b="1" dirty="0"/>
          </a:p>
          <a:p>
            <a:pPr algn="just"/>
            <a:endParaRPr lang="ru-RU" b="1" dirty="0">
              <a:solidFill>
                <a:srgbClr val="FFFF00"/>
              </a:solidFill>
            </a:endParaRPr>
          </a:p>
          <a:p>
            <a:endParaRPr lang="ru-RU" sz="1600" dirty="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19275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51"/>
            <a:ext cx="1897138"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Прямая соединительная линия 41"/>
          <p:cNvCxnSpPr/>
          <p:nvPr/>
        </p:nvCxnSpPr>
        <p:spPr>
          <a:xfrm>
            <a:off x="0" y="6021288"/>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4"/>
            <a:ext cx="914400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56068" y="1777284"/>
            <a:ext cx="6868732" cy="5016758"/>
          </a:xfrm>
          <a:prstGeom prst="rect">
            <a:avLst/>
          </a:prstGeom>
          <a:noFill/>
        </p:spPr>
        <p:txBody>
          <a:bodyPr wrap="square" rtlCol="0">
            <a:spAutoFit/>
          </a:bodyPr>
          <a:lstStyle/>
          <a:p>
            <a:pPr algn="ctr"/>
            <a:r>
              <a:rPr lang="ru-RU" sz="6600" b="1" dirty="0" smtClean="0">
                <a:solidFill>
                  <a:schemeClr val="accent5">
                    <a:lumMod val="50000"/>
                  </a:schemeClr>
                </a:solidFill>
                <a:latin typeface="Tahoma" pitchFamily="34" charset="0"/>
                <a:ea typeface="Tahoma" pitchFamily="34" charset="0"/>
                <a:cs typeface="Tahoma" pitchFamily="34" charset="0"/>
              </a:rPr>
              <a:t>СПАСИБО ЗА ВНИМАНИЕ!</a:t>
            </a:r>
          </a:p>
          <a:p>
            <a:pPr algn="ctr"/>
            <a:endParaRPr lang="ru-RU" sz="1400" b="1" dirty="0" smtClean="0">
              <a:solidFill>
                <a:schemeClr val="accent5">
                  <a:lumMod val="50000"/>
                </a:schemeClr>
              </a:solidFill>
              <a:ea typeface="Tahoma" pitchFamily="34" charset="0"/>
              <a:cs typeface="Tahoma" pitchFamily="34" charset="0"/>
            </a:endParaRPr>
          </a:p>
          <a:p>
            <a:pPr algn="ctr"/>
            <a:r>
              <a:rPr lang="ru-RU" b="1" dirty="0" smtClean="0">
                <a:solidFill>
                  <a:schemeClr val="accent5">
                    <a:lumMod val="50000"/>
                  </a:schemeClr>
                </a:solidFill>
                <a:ea typeface="Tahoma" pitchFamily="34" charset="0"/>
                <a:cs typeface="Tahoma" pitchFamily="34" charset="0"/>
              </a:rPr>
              <a:t>АССОЦИАЦИЯ ЖКХ «Развитие»</a:t>
            </a:r>
          </a:p>
          <a:p>
            <a:pPr algn="ctr"/>
            <a:r>
              <a:rPr lang="ru-RU" b="1" dirty="0" smtClean="0">
                <a:solidFill>
                  <a:schemeClr val="accent5">
                    <a:lumMod val="50000"/>
                  </a:schemeClr>
                </a:solidFill>
              </a:rPr>
              <a:t>Адрес: 119435</a:t>
            </a:r>
            <a:r>
              <a:rPr lang="ru-RU" b="1" dirty="0">
                <a:solidFill>
                  <a:schemeClr val="accent5">
                    <a:lumMod val="50000"/>
                  </a:schemeClr>
                </a:solidFill>
              </a:rPr>
              <a:t>, </a:t>
            </a:r>
            <a:r>
              <a:rPr lang="ru-RU" b="1" dirty="0" smtClean="0">
                <a:solidFill>
                  <a:schemeClr val="accent5">
                    <a:lumMod val="50000"/>
                  </a:schemeClr>
                </a:solidFill>
              </a:rPr>
              <a:t>г. </a:t>
            </a:r>
            <a:r>
              <a:rPr lang="ru-RU" b="1" dirty="0">
                <a:solidFill>
                  <a:schemeClr val="accent5">
                    <a:lumMod val="50000"/>
                  </a:schemeClr>
                </a:solidFill>
              </a:rPr>
              <a:t>Москва, </a:t>
            </a:r>
            <a:r>
              <a:rPr lang="ru-RU" b="1" dirty="0" smtClean="0">
                <a:solidFill>
                  <a:schemeClr val="accent5">
                    <a:lumMod val="50000"/>
                  </a:schemeClr>
                </a:solidFill>
              </a:rPr>
              <a:t>ул. </a:t>
            </a:r>
            <a:r>
              <a:rPr lang="ru-RU" b="1" dirty="0">
                <a:solidFill>
                  <a:schemeClr val="accent5">
                    <a:lumMod val="50000"/>
                  </a:schemeClr>
                </a:solidFill>
              </a:rPr>
              <a:t>Малая </a:t>
            </a:r>
            <a:r>
              <a:rPr lang="ru-RU" b="1" dirty="0" err="1">
                <a:solidFill>
                  <a:schemeClr val="accent5">
                    <a:lumMod val="50000"/>
                  </a:schemeClr>
                </a:solidFill>
              </a:rPr>
              <a:t>Пироговская</a:t>
            </a:r>
            <a:r>
              <a:rPr lang="ru-RU" b="1" dirty="0">
                <a:solidFill>
                  <a:schemeClr val="accent5">
                    <a:lumMod val="50000"/>
                  </a:schemeClr>
                </a:solidFill>
              </a:rPr>
              <a:t>, дом 13, строение 1, БЦ «П13», 4 </a:t>
            </a:r>
            <a:r>
              <a:rPr lang="ru-RU" b="1" dirty="0" smtClean="0">
                <a:solidFill>
                  <a:schemeClr val="accent5">
                    <a:lumMod val="50000"/>
                  </a:schemeClr>
                </a:solidFill>
              </a:rPr>
              <a:t>этаж Тел.: +7 </a:t>
            </a:r>
            <a:r>
              <a:rPr lang="ru-RU" b="1" dirty="0">
                <a:solidFill>
                  <a:schemeClr val="accent5">
                    <a:lumMod val="50000"/>
                  </a:schemeClr>
                </a:solidFill>
              </a:rPr>
              <a:t>(499) </a:t>
            </a:r>
            <a:r>
              <a:rPr lang="ru-RU" b="1" dirty="0" smtClean="0">
                <a:solidFill>
                  <a:schemeClr val="accent5">
                    <a:lumMod val="50000"/>
                  </a:schemeClr>
                </a:solidFill>
              </a:rPr>
              <a:t>558-38-32</a:t>
            </a:r>
          </a:p>
          <a:p>
            <a:pPr algn="ctr"/>
            <a:r>
              <a:rPr lang="en-US" b="1" dirty="0" smtClean="0">
                <a:solidFill>
                  <a:schemeClr val="accent5">
                    <a:lumMod val="50000"/>
                  </a:schemeClr>
                </a:solidFill>
                <a:hlinkClick r:id="rId4"/>
              </a:rPr>
              <a:t>Budnitskiy_DM@mail.ru</a:t>
            </a:r>
            <a:endParaRPr lang="en-US" b="1" dirty="0" smtClean="0">
              <a:solidFill>
                <a:schemeClr val="accent5">
                  <a:lumMod val="50000"/>
                </a:schemeClr>
              </a:solidFill>
            </a:endParaRPr>
          </a:p>
          <a:p>
            <a:pPr algn="ctr"/>
            <a:r>
              <a:rPr lang="ru-RU" b="1" dirty="0">
                <a:solidFill>
                  <a:schemeClr val="accent5">
                    <a:lumMod val="50000"/>
                  </a:schemeClr>
                </a:solidFill>
              </a:rPr>
              <a:t>+7 (968) 923-61-10</a:t>
            </a:r>
          </a:p>
          <a:p>
            <a:pPr algn="ctr"/>
            <a:endParaRPr lang="ru-RU" b="1" dirty="0" smtClean="0">
              <a:solidFill>
                <a:schemeClr val="accent5">
                  <a:lumMod val="50000"/>
                </a:schemeClr>
              </a:solidFill>
            </a:endParaRPr>
          </a:p>
          <a:p>
            <a:pPr algn="ctr"/>
            <a:endParaRPr lang="ru-RU" sz="6600" b="1" dirty="0">
              <a:solidFill>
                <a:schemeClr val="accent5">
                  <a:lumMod val="50000"/>
                </a:schemeClr>
              </a:solidFill>
            </a:endParaRPr>
          </a:p>
        </p:txBody>
      </p:sp>
    </p:spTree>
    <p:extLst>
      <p:ext uri="{BB962C8B-B14F-4D97-AF65-F5344CB8AC3E}">
        <p14:creationId xmlns:p14="http://schemas.microsoft.com/office/powerpoint/2010/main" val="329136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1035801"/>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4</a:t>
            </a:fld>
            <a:endParaRPr lang="en-US" dirty="0">
              <a:solidFill>
                <a:srgbClr val="464653"/>
              </a:solidFill>
            </a:endParaRPr>
          </a:p>
        </p:txBody>
      </p:sp>
      <p:sp>
        <p:nvSpPr>
          <p:cNvPr id="2" name="Прямоугольник 1"/>
          <p:cNvSpPr/>
          <p:nvPr/>
        </p:nvSpPr>
        <p:spPr>
          <a:xfrm>
            <a:off x="1806568" y="-10589"/>
            <a:ext cx="7229928" cy="1046440"/>
          </a:xfrm>
          <a:prstGeom prst="rect">
            <a:avLst/>
          </a:prstGeom>
        </p:spPr>
        <p:txBody>
          <a:bodyPr wrap="square">
            <a:spAutoFit/>
          </a:bodyPr>
          <a:lstStyle/>
          <a:p>
            <a:pPr algn="ctr"/>
            <a:r>
              <a:rPr lang="ru-RU" sz="2400" b="1" dirty="0" smtClean="0">
                <a:solidFill>
                  <a:srgbClr val="0070C0"/>
                </a:solidFill>
              </a:rPr>
              <a:t> </a:t>
            </a:r>
            <a:r>
              <a:rPr lang="ru-RU" b="1" dirty="0" smtClean="0">
                <a:solidFill>
                  <a:srgbClr val="0070C0"/>
                </a:solidFill>
                <a:effectLst>
                  <a:outerShdw blurRad="38100" dist="38100" dir="2700000" algn="tl">
                    <a:srgbClr val="000000">
                      <a:alpha val="43137"/>
                    </a:srgbClr>
                  </a:outerShdw>
                </a:effectLst>
              </a:rPr>
              <a:t>Федеральный </a:t>
            </a:r>
            <a:r>
              <a:rPr lang="ru-RU" b="1" dirty="0">
                <a:solidFill>
                  <a:srgbClr val="0070C0"/>
                </a:solidFill>
                <a:effectLst>
                  <a:outerShdw blurRad="38100" dist="38100" dir="2700000" algn="tl">
                    <a:srgbClr val="000000">
                      <a:alpha val="43137"/>
                    </a:srgbClr>
                  </a:outerShdw>
                </a:effectLst>
              </a:rPr>
              <a:t>закон от 10.01.2002 № 7-ФЗ </a:t>
            </a:r>
            <a:br>
              <a:rPr lang="ru-RU" b="1" dirty="0">
                <a:solidFill>
                  <a:srgbClr val="0070C0"/>
                </a:solidFill>
                <a:effectLst>
                  <a:outerShdw blurRad="38100" dist="38100" dir="2700000" algn="tl">
                    <a:srgbClr val="000000">
                      <a:alpha val="43137"/>
                    </a:srgbClr>
                  </a:outerShdw>
                </a:effectLst>
              </a:rPr>
            </a:br>
            <a:r>
              <a:rPr lang="ru-RU" b="1" dirty="0">
                <a:solidFill>
                  <a:srgbClr val="0070C0"/>
                </a:solidFill>
                <a:effectLst>
                  <a:outerShdw blurRad="38100" dist="38100" dir="2700000" algn="tl">
                    <a:srgbClr val="000000">
                      <a:alpha val="43137"/>
                    </a:srgbClr>
                  </a:outerShdw>
                </a:effectLst>
              </a:rPr>
              <a:t>«Об охране окружающей среды»  </a:t>
            </a:r>
            <a:r>
              <a:rPr lang="ru-RU" b="1" dirty="0" smtClean="0">
                <a:solidFill>
                  <a:srgbClr val="0070C0"/>
                </a:solidFill>
                <a:effectLst>
                  <a:outerShdw blurRad="38100" dist="38100" dir="2700000" algn="tl">
                    <a:srgbClr val="000000">
                      <a:alpha val="43137"/>
                    </a:srgbClr>
                  </a:outerShdw>
                </a:effectLst>
              </a:rPr>
              <a:t/>
            </a:r>
            <a:br>
              <a:rPr lang="ru-RU" b="1" dirty="0" smtClean="0">
                <a:solidFill>
                  <a:srgbClr val="0070C0"/>
                </a:solidFill>
                <a:effectLst>
                  <a:outerShdw blurRad="38100" dist="38100" dir="2700000" algn="tl">
                    <a:srgbClr val="000000">
                      <a:alpha val="43137"/>
                    </a:srgbClr>
                  </a:outerShdw>
                </a:effectLst>
              </a:rPr>
            </a:br>
            <a:r>
              <a:rPr lang="ru-RU" b="1" dirty="0" smtClean="0">
                <a:solidFill>
                  <a:srgbClr val="0070C0"/>
                </a:solidFill>
                <a:effectLst>
                  <a:outerShdw blurRad="38100" dist="38100" dir="2700000" algn="tl">
                    <a:srgbClr val="000000">
                      <a:alpha val="43137"/>
                    </a:srgbClr>
                  </a:outerShdw>
                </a:effectLst>
              </a:rPr>
              <a:t>(</a:t>
            </a:r>
            <a:r>
              <a:rPr lang="ru-RU" b="1" dirty="0">
                <a:solidFill>
                  <a:srgbClr val="0070C0"/>
                </a:solidFill>
                <a:effectLst>
                  <a:outerShdw blurRad="38100" dist="38100" dir="2700000" algn="tl">
                    <a:srgbClr val="000000">
                      <a:alpha val="43137"/>
                    </a:srgbClr>
                  </a:outerShdw>
                </a:effectLst>
              </a:rPr>
              <a:t>в редакции  Федерального закона от 21.07.2014 № 219-ФЗ</a:t>
            </a:r>
            <a:r>
              <a:rPr lang="ru-RU" b="1" dirty="0" smtClean="0">
                <a:solidFill>
                  <a:srgbClr val="0070C0"/>
                </a:solidFill>
                <a:effectLst>
                  <a:outerShdw blurRad="38100" dist="38100" dir="2700000" algn="tl">
                    <a:srgbClr val="000000">
                      <a:alpha val="43137"/>
                    </a:srgbClr>
                  </a:outerShdw>
                </a:effectLst>
              </a:rPr>
              <a:t>)</a:t>
            </a:r>
            <a:r>
              <a:rPr lang="ru-RU" b="1" dirty="0" smtClean="0">
                <a:solidFill>
                  <a:srgbClr val="256D84"/>
                </a:solidFill>
                <a:ea typeface="ＭＳ Ｐゴシック" charset="0"/>
                <a:cs typeface="Calibri"/>
              </a:rPr>
              <a:t>   </a:t>
            </a:r>
            <a:r>
              <a:rPr lang="ru-RU" sz="2000" b="1" dirty="0" smtClean="0">
                <a:solidFill>
                  <a:srgbClr val="256D84"/>
                </a:solidFill>
                <a:ea typeface="ＭＳ Ｐゴシック" charset="0"/>
                <a:cs typeface="Calibri"/>
              </a:rPr>
              <a:t>                 </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4</a:t>
            </a:fld>
            <a:endParaRPr lang="en-US" dirty="0">
              <a:solidFill>
                <a:srgbClr val="464653"/>
              </a:solidFill>
            </a:endParaRPr>
          </a:p>
        </p:txBody>
      </p:sp>
      <p:sp>
        <p:nvSpPr>
          <p:cNvPr id="61" name="Прямоугольник 60"/>
          <p:cNvSpPr/>
          <p:nvPr/>
        </p:nvSpPr>
        <p:spPr>
          <a:xfrm>
            <a:off x="156034" y="1035851"/>
            <a:ext cx="8736446" cy="56387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b="1" dirty="0" smtClean="0"/>
          </a:p>
          <a:p>
            <a:pPr algn="ctr"/>
            <a:endParaRPr lang="ru-RU" sz="1400" b="1" dirty="0">
              <a:solidFill>
                <a:srgbClr val="FFFF00"/>
              </a:solidFill>
              <a:effectLst>
                <a:outerShdw blurRad="38100" dist="38100" dir="2700000" algn="tl">
                  <a:srgbClr val="000000">
                    <a:alpha val="43137"/>
                  </a:srgbClr>
                </a:outerShdw>
              </a:effectLst>
            </a:endParaRPr>
          </a:p>
          <a:p>
            <a:pPr algn="just"/>
            <a:r>
              <a:rPr lang="ru-RU" sz="1700" b="1" dirty="0" smtClean="0">
                <a:solidFill>
                  <a:srgbClr val="FFFF00"/>
                </a:solidFill>
                <a:effectLst>
                  <a:outerShdw blurRad="38100" dist="38100" dir="2700000" algn="tl">
                    <a:srgbClr val="000000">
                      <a:alpha val="43137"/>
                    </a:srgbClr>
                  </a:outerShdw>
                </a:effectLst>
              </a:rPr>
              <a:t>    Статья </a:t>
            </a:r>
            <a:r>
              <a:rPr lang="ru-RU" sz="1700" b="1" dirty="0">
                <a:solidFill>
                  <a:srgbClr val="FFFF00"/>
                </a:solidFill>
                <a:effectLst>
                  <a:outerShdw blurRad="38100" dist="38100" dir="2700000" algn="tl">
                    <a:srgbClr val="000000">
                      <a:alpha val="43137"/>
                    </a:srgbClr>
                  </a:outerShdw>
                </a:effectLst>
              </a:rPr>
              <a:t>23. Технологические нормативы и технические нормативы</a:t>
            </a:r>
          </a:p>
          <a:p>
            <a:pPr algn="just"/>
            <a:r>
              <a:rPr lang="ru-RU" sz="1700" b="1" i="1" dirty="0" smtClean="0"/>
              <a:t>    (вступает </a:t>
            </a:r>
            <a:r>
              <a:rPr lang="ru-RU" sz="1700" b="1" i="1" dirty="0"/>
              <a:t>в силу с 01.01.2019)</a:t>
            </a:r>
          </a:p>
          <a:p>
            <a:pPr algn="just"/>
            <a:r>
              <a:rPr lang="ru-RU" sz="1700" dirty="0" smtClean="0"/>
              <a:t>      </a:t>
            </a:r>
            <a:r>
              <a:rPr lang="ru-RU" sz="1700" b="1" dirty="0" smtClean="0"/>
              <a:t>1</a:t>
            </a:r>
            <a:r>
              <a:rPr lang="ru-RU" sz="1700" b="1" dirty="0"/>
              <a:t>. Технологические нормативы разрабатываются юридическими лицами и индивидуальными предпринимателями, осуществляющими хозяйственную и (или) иную деятельность </a:t>
            </a:r>
            <a:r>
              <a:rPr lang="ru-RU" sz="1700" b="1" u="sng" dirty="0"/>
              <a:t>на объектах I категории</a:t>
            </a:r>
            <a:r>
              <a:rPr lang="ru-RU" sz="1700" b="1" dirty="0"/>
              <a:t>.</a:t>
            </a:r>
          </a:p>
          <a:p>
            <a:pPr algn="just"/>
            <a:r>
              <a:rPr lang="ru-RU" sz="1700" dirty="0" smtClean="0"/>
              <a:t>     2</a:t>
            </a:r>
            <a:r>
              <a:rPr lang="ru-RU" sz="1700" dirty="0"/>
              <a:t>. Технологические нормативы устанавливаются на основе </a:t>
            </a:r>
            <a:r>
              <a:rPr lang="ru-RU" sz="1700" b="1" u="sng" dirty="0"/>
              <a:t>технологических показателей, не превышающих технологических показателей наилучших доступных технологий</a:t>
            </a:r>
            <a:r>
              <a:rPr lang="ru-RU" sz="1700" dirty="0"/>
              <a:t>, комплексным экологическим разрешением, выдаваемым в соответствии со статьей 31.1 настоящего Федерального закона.</a:t>
            </a:r>
          </a:p>
          <a:p>
            <a:pPr algn="just"/>
            <a:r>
              <a:rPr lang="ru-RU" sz="1700" b="1" dirty="0" smtClean="0"/>
              <a:t>      3</a:t>
            </a:r>
            <a:r>
              <a:rPr lang="ru-RU" sz="1700" b="1" dirty="0"/>
              <a:t>. Технологические показатели наилучших доступных технологий устанавливаются </a:t>
            </a:r>
            <a:r>
              <a:rPr lang="ru-RU" sz="1700" b="1" u="sng" dirty="0"/>
              <a:t>нормативными документами в области охраны окружающей среды </a:t>
            </a:r>
            <a:r>
              <a:rPr lang="ru-RU" sz="1700" b="1" dirty="0"/>
              <a:t>в соответствии со статьей 29 настоящего Федерального закона </a:t>
            </a:r>
            <a:r>
              <a:rPr lang="ru-RU" sz="1700" b="1" u="sng" dirty="0"/>
              <a:t>не позднее шести месяцев </a:t>
            </a:r>
            <a:r>
              <a:rPr lang="ru-RU" sz="1700" b="1" dirty="0"/>
              <a:t>после опубликования или актуализации информационно-технических справочников по наилучшим доступным технологиям, предусмотренным статьей 28.1 настоящего Федерального закона.</a:t>
            </a:r>
          </a:p>
          <a:p>
            <a:pPr algn="just"/>
            <a:r>
              <a:rPr lang="ru-RU" sz="1700" i="1" dirty="0" smtClean="0"/>
              <a:t>     </a:t>
            </a:r>
            <a:r>
              <a:rPr lang="ru-RU" sz="1700" b="1" i="1" dirty="0" smtClean="0"/>
              <a:t>4</a:t>
            </a:r>
            <a:r>
              <a:rPr lang="ru-RU" sz="1700" b="1" i="1" dirty="0"/>
              <a:t>. Правила разработки технологических нормативов устанавливаются уполномоченным Правительством Российской Федерации федеральным органом исполнительной власти.</a:t>
            </a:r>
          </a:p>
          <a:p>
            <a:pPr algn="just"/>
            <a:r>
              <a:rPr lang="ru-RU" sz="1700" b="1" dirty="0" smtClean="0">
                <a:solidFill>
                  <a:srgbClr val="FFFF00"/>
                </a:solidFill>
              </a:rPr>
              <a:t>     5</a:t>
            </a:r>
            <a:r>
              <a:rPr lang="ru-RU" sz="1700" b="1" dirty="0">
                <a:solidFill>
                  <a:srgbClr val="FFFF00"/>
                </a:solidFill>
              </a:rPr>
              <a:t>. Особенности установления технологических нормативов 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a:p>
            <a:pPr algn="just"/>
            <a:endParaRPr lang="ru-RU" sz="1600" dirty="0"/>
          </a:p>
          <a:p>
            <a:pPr algn="just"/>
            <a:endParaRPr lang="ru-RU" sz="1600" dirty="0"/>
          </a:p>
          <a:p>
            <a:pPr algn="just"/>
            <a:endParaRPr lang="ru-RU" sz="1400"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09249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268760"/>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5</a:t>
            </a:fld>
            <a:endParaRPr lang="en-US" dirty="0">
              <a:solidFill>
                <a:srgbClr val="464653"/>
              </a:solidFill>
            </a:endParaRPr>
          </a:p>
        </p:txBody>
      </p:sp>
      <p:sp>
        <p:nvSpPr>
          <p:cNvPr id="2" name="Прямоугольник 1"/>
          <p:cNvSpPr/>
          <p:nvPr/>
        </p:nvSpPr>
        <p:spPr>
          <a:xfrm>
            <a:off x="1806568" y="15290"/>
            <a:ext cx="7128792" cy="969496"/>
          </a:xfrm>
          <a:prstGeom prst="rect">
            <a:avLst/>
          </a:prstGeom>
        </p:spPr>
        <p:txBody>
          <a:bodyPr wrap="square">
            <a:spAutoFit/>
          </a:bodyPr>
          <a:lstStyle/>
          <a:p>
            <a:pPr algn="ctr"/>
            <a:r>
              <a:rPr lang="ru-RU" sz="1900" b="1" dirty="0">
                <a:solidFill>
                  <a:srgbClr val="0070C0"/>
                </a:solidFill>
                <a:effectLst>
                  <a:outerShdw blurRad="38100" dist="38100" dir="2700000" algn="tl">
                    <a:srgbClr val="000000">
                      <a:alpha val="43137"/>
                    </a:srgbClr>
                  </a:outerShdw>
                </a:effectLst>
              </a:rPr>
              <a:t>Федеральный закон от 10.01.2002 № 7-ФЗ </a:t>
            </a:r>
            <a:br>
              <a:rPr lang="ru-RU" sz="1900" b="1" dirty="0">
                <a:solidFill>
                  <a:srgbClr val="0070C0"/>
                </a:solidFill>
                <a:effectLst>
                  <a:outerShdw blurRad="38100" dist="38100" dir="2700000" algn="tl">
                    <a:srgbClr val="000000">
                      <a:alpha val="43137"/>
                    </a:srgbClr>
                  </a:outerShdw>
                </a:effectLst>
              </a:rPr>
            </a:br>
            <a:r>
              <a:rPr lang="ru-RU" sz="1900" b="1" dirty="0">
                <a:solidFill>
                  <a:srgbClr val="0070C0"/>
                </a:solidFill>
                <a:effectLst>
                  <a:outerShdw blurRad="38100" dist="38100" dir="2700000" algn="tl">
                    <a:srgbClr val="000000">
                      <a:alpha val="43137"/>
                    </a:srgbClr>
                  </a:outerShdw>
                </a:effectLst>
              </a:rPr>
              <a:t>«Об охране окружающей среды»  </a:t>
            </a:r>
            <a:endParaRPr lang="en-US" sz="1900" b="1" dirty="0" smtClean="0">
              <a:solidFill>
                <a:srgbClr val="0070C0"/>
              </a:solidFill>
              <a:effectLst>
                <a:outerShdw blurRad="38100" dist="38100" dir="2700000" algn="tl">
                  <a:srgbClr val="000000">
                    <a:alpha val="43137"/>
                  </a:srgbClr>
                </a:outerShdw>
              </a:effectLst>
            </a:endParaRPr>
          </a:p>
          <a:p>
            <a:pPr algn="ctr"/>
            <a:r>
              <a:rPr lang="ru-RU" sz="1900" b="1" dirty="0" smtClean="0">
                <a:solidFill>
                  <a:srgbClr val="0070C0"/>
                </a:solidFill>
                <a:effectLst>
                  <a:outerShdw blurRad="38100" dist="38100" dir="2700000" algn="tl">
                    <a:srgbClr val="000000">
                      <a:alpha val="43137"/>
                    </a:srgbClr>
                  </a:outerShdw>
                </a:effectLst>
              </a:rPr>
              <a:t>(</a:t>
            </a:r>
            <a:r>
              <a:rPr lang="ru-RU" sz="1900" b="1" dirty="0">
                <a:solidFill>
                  <a:srgbClr val="0070C0"/>
                </a:solidFill>
                <a:effectLst>
                  <a:outerShdw blurRad="38100" dist="38100" dir="2700000" algn="tl">
                    <a:srgbClr val="000000">
                      <a:alpha val="43137"/>
                    </a:srgbClr>
                  </a:outerShdw>
                </a:effectLst>
              </a:rPr>
              <a:t>в редакции  Федерального закона от 21.07.2014 № 219-ФЗ)</a:t>
            </a:r>
            <a:r>
              <a:rPr lang="ru-RU" sz="1900" b="1" dirty="0">
                <a:solidFill>
                  <a:srgbClr val="256D84"/>
                </a:solidFill>
                <a:ea typeface="ＭＳ Ｐゴシック" charset="0"/>
                <a:cs typeface="Calibri"/>
              </a:rPr>
              <a:t>                </a:t>
            </a:r>
            <a:endParaRPr lang="ru-RU" sz="19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5</a:t>
            </a:fld>
            <a:endParaRPr lang="en-US" dirty="0">
              <a:solidFill>
                <a:srgbClr val="464653"/>
              </a:solidFill>
            </a:endParaRPr>
          </a:p>
        </p:txBody>
      </p:sp>
      <p:sp>
        <p:nvSpPr>
          <p:cNvPr id="61" name="Прямоугольник 60"/>
          <p:cNvSpPr/>
          <p:nvPr/>
        </p:nvSpPr>
        <p:spPr>
          <a:xfrm>
            <a:off x="156034" y="980728"/>
            <a:ext cx="8736446" cy="5693916"/>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2100" b="1" dirty="0" smtClean="0">
                <a:solidFill>
                  <a:srgbClr val="FFFF00"/>
                </a:solidFill>
              </a:rPr>
              <a:t>Статья </a:t>
            </a:r>
            <a:r>
              <a:rPr lang="ru-RU" sz="2100" b="1" dirty="0">
                <a:solidFill>
                  <a:srgbClr val="FFFF00"/>
                </a:solidFill>
              </a:rPr>
              <a:t>22. Нормативы допустимых выбросов, нормативы допустимых сбросов</a:t>
            </a:r>
          </a:p>
          <a:p>
            <a:pPr algn="just"/>
            <a:r>
              <a:rPr lang="ru-RU" sz="2100" dirty="0"/>
              <a:t>10. Особенности установления нормативов допустимых сбросов 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a:p>
            <a:pPr algn="just"/>
            <a:r>
              <a:rPr lang="ru-RU" sz="2100" b="1" dirty="0">
                <a:solidFill>
                  <a:srgbClr val="FFFF00"/>
                </a:solidFill>
              </a:rPr>
              <a:t>Статья 23. Технологические нормативы и технические нормативы</a:t>
            </a:r>
          </a:p>
          <a:p>
            <a:pPr algn="just"/>
            <a:r>
              <a:rPr lang="ru-RU" sz="2100" b="1" dirty="0"/>
              <a:t>5. Особенности установления </a:t>
            </a:r>
            <a:r>
              <a:rPr lang="ru-RU" sz="2100" b="1" u="sng" dirty="0"/>
              <a:t>технологических нормативов </a:t>
            </a:r>
            <a:r>
              <a:rPr lang="ru-RU" sz="2100" b="1" dirty="0"/>
              <a:t>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a:p>
            <a:pPr algn="just"/>
            <a:r>
              <a:rPr lang="ru-RU" sz="2100" b="1" dirty="0">
                <a:solidFill>
                  <a:srgbClr val="FFFF00"/>
                </a:solidFill>
              </a:rPr>
              <a:t>Статья 23.1. Временно разрешенные выбросы, временно разрешенные сбросы</a:t>
            </a:r>
          </a:p>
          <a:p>
            <a:pPr algn="just"/>
            <a:r>
              <a:rPr lang="ru-RU" sz="2100" dirty="0"/>
              <a:t>7. Особенности установления временно разрешенных сбросов 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836247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6</a:t>
            </a:fld>
            <a:endParaRPr lang="en-US" dirty="0">
              <a:solidFill>
                <a:srgbClr val="464653"/>
              </a:solidFill>
            </a:endParaRPr>
          </a:p>
        </p:txBody>
      </p:sp>
      <p:sp>
        <p:nvSpPr>
          <p:cNvPr id="2" name="Прямоугольник 1"/>
          <p:cNvSpPr/>
          <p:nvPr/>
        </p:nvSpPr>
        <p:spPr>
          <a:xfrm>
            <a:off x="1835696" y="105124"/>
            <a:ext cx="7056784" cy="1015663"/>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(доработка законопроекта № 386179-6)</a:t>
            </a:r>
          </a:p>
          <a:p>
            <a:pPr algn="just"/>
            <a:r>
              <a:rPr lang="ru-RU" sz="2000" b="1" dirty="0">
                <a:solidFill>
                  <a:srgbClr val="256D84"/>
                </a:solidFill>
                <a:ea typeface="ＭＳ Ｐゴシック" charset="0"/>
                <a:cs typeface="Calibri"/>
              </a:rPr>
              <a:t> </a:t>
            </a:r>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ТЕРМИНОЛОГИЯ</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6</a:t>
            </a:fld>
            <a:endParaRPr lang="en-US" dirty="0">
              <a:solidFill>
                <a:srgbClr val="464653"/>
              </a:solidFill>
            </a:endParaRPr>
          </a:p>
        </p:txBody>
      </p:sp>
      <p:sp>
        <p:nvSpPr>
          <p:cNvPr id="61" name="Прямоугольник 60"/>
          <p:cNvSpPr/>
          <p:nvPr/>
        </p:nvSpPr>
        <p:spPr>
          <a:xfrm>
            <a:off x="323528" y="1052736"/>
            <a:ext cx="8568952"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sz="1700" b="1" dirty="0" smtClean="0">
                <a:solidFill>
                  <a:srgbClr val="FFFF00"/>
                </a:solidFill>
              </a:rPr>
              <a:t>Очистное </a:t>
            </a:r>
            <a:r>
              <a:rPr lang="ru-RU" sz="1700" b="1" dirty="0">
                <a:solidFill>
                  <a:srgbClr val="FFFF00"/>
                </a:solidFill>
              </a:rPr>
              <a:t>сооружение поселения, городского округа </a:t>
            </a:r>
            <a:r>
              <a:rPr lang="ru-RU" sz="1700" b="1" dirty="0">
                <a:solidFill>
                  <a:schemeClr val="bg1"/>
                </a:solidFill>
              </a:rPr>
              <a:t>– </a:t>
            </a:r>
            <a:r>
              <a:rPr lang="ru-RU" sz="1700" b="1" dirty="0"/>
              <a:t>объект централизованной системы водоотведения, проектная и (или) техническая  документация которого предусматривает возможность очистки сточных вод поселения, городского округа от загрязняющих веществ, входящих в перечень загрязняющих веществ, для которых устанавливаются технологические показатели наилучших доступных технологий в сфере очистки сточных вод с использованием централизованных систем водоотведения поселений, городских округов. Указанные объекты не являются очистными сооружениями поселения, городского округа, если они созданы для очистки сточных вод организаций, осуществляющих деятельность в сфере промышленности, сельского и лесного хозяйства, охоты, рыболовства и рыбоводства, строительства, торговли оптовой и розничной, ремонта автотранспортных средств и мотоциклов,  транспортировки и хранения, и на таких объектах для очистки сточных вод (в том числе сточных вод поселения, городского округа) применяются технологии, не отнесенные к наилучшим доступным технологиям в сфере очистки сточных вод с использованием централизованных систем водоотведения поселений, городских округов.</a:t>
            </a:r>
          </a:p>
          <a:p>
            <a:pPr algn="just"/>
            <a:r>
              <a:rPr lang="ru-RU" sz="1700" b="1" dirty="0" smtClean="0">
                <a:solidFill>
                  <a:srgbClr val="FFFF00"/>
                </a:solidFill>
              </a:rPr>
              <a:t>      </a:t>
            </a:r>
            <a:r>
              <a:rPr lang="ru-RU" sz="1700" b="1" dirty="0">
                <a:solidFill>
                  <a:srgbClr val="FFFF00"/>
                </a:solidFill>
              </a:rPr>
              <a:t>Нормативы водоотведения по составу сточных вод </a:t>
            </a:r>
            <a:r>
              <a:rPr lang="ru-RU" sz="1700" dirty="0">
                <a:solidFill>
                  <a:schemeClr val="bg1"/>
                </a:solidFill>
              </a:rPr>
              <a:t>– </a:t>
            </a:r>
            <a:r>
              <a:rPr lang="ru-RU" sz="1700" b="1" dirty="0">
                <a:solidFill>
                  <a:schemeClr val="bg1"/>
                </a:solidFill>
              </a:rPr>
              <a:t>показатели состава сточных вод абонентов, сбрасываемых в централизованную систему водоотведения, устанавливаемые в целях охраны водных объектов от загрязнения</a:t>
            </a:r>
          </a:p>
          <a:p>
            <a:pPr algn="just"/>
            <a:r>
              <a:rPr lang="ru-RU" sz="1700" b="1" dirty="0">
                <a:solidFill>
                  <a:srgbClr val="FFFF00"/>
                </a:solidFill>
              </a:rPr>
              <a:t>      </a:t>
            </a:r>
            <a:r>
              <a:rPr lang="ru-RU" sz="1700" b="1" dirty="0" smtClean="0">
                <a:solidFill>
                  <a:srgbClr val="FFFF00"/>
                </a:solidFill>
              </a:rPr>
              <a:t>Технологически нормируемые </a:t>
            </a:r>
            <a:r>
              <a:rPr lang="ru-RU" sz="1700" b="1" dirty="0">
                <a:solidFill>
                  <a:srgbClr val="FFFF00"/>
                </a:solidFill>
              </a:rPr>
              <a:t>вещества </a:t>
            </a:r>
            <a:r>
              <a:rPr lang="ru-RU" sz="1700" dirty="0">
                <a:solidFill>
                  <a:schemeClr val="bg1"/>
                </a:solidFill>
              </a:rPr>
              <a:t>– </a:t>
            </a:r>
            <a:r>
              <a:rPr lang="ru-RU" sz="1700" b="1" dirty="0">
                <a:solidFill>
                  <a:schemeClr val="bg1"/>
                </a:solidFill>
              </a:rPr>
              <a:t>вещества, в отношении которых устанавливаются технологические нормативы на основе технологических показателей наилучших доступных технологий в сфере очистки сточных вод с использованием очистных сооружений поселений, городских округов</a:t>
            </a:r>
            <a:endParaRPr lang="ru-RU" sz="1700" b="1" i="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17167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7</a:t>
            </a:fld>
            <a:endParaRPr lang="en-US" dirty="0">
              <a:solidFill>
                <a:srgbClr val="464653"/>
              </a:solidFill>
            </a:endParaRPr>
          </a:p>
        </p:txBody>
      </p:sp>
      <p:sp>
        <p:nvSpPr>
          <p:cNvPr id="2" name="Прямоугольник 1"/>
          <p:cNvSpPr/>
          <p:nvPr/>
        </p:nvSpPr>
        <p:spPr>
          <a:xfrm>
            <a:off x="1904580" y="134709"/>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НОРМИРОВАНИЕ ВОДОКАНАЛОВ (статья 26)</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7</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r>
              <a:rPr lang="ru-RU" b="1" dirty="0" smtClean="0">
                <a:solidFill>
                  <a:srgbClr val="FFFF00"/>
                </a:solidFill>
              </a:rPr>
              <a:t> Для </a:t>
            </a:r>
            <a:r>
              <a:rPr lang="ru-RU" b="1" dirty="0">
                <a:solidFill>
                  <a:srgbClr val="FFFF00"/>
                </a:solidFill>
              </a:rPr>
              <a:t>очистных сооружений поселений, городских округов (</a:t>
            </a:r>
            <a:r>
              <a:rPr lang="en-US" b="1" u="sng" dirty="0">
                <a:solidFill>
                  <a:srgbClr val="FFFF00"/>
                </a:solidFill>
              </a:rPr>
              <a:t>I </a:t>
            </a:r>
            <a:r>
              <a:rPr lang="ru-RU" b="1" u="sng" dirty="0">
                <a:solidFill>
                  <a:srgbClr val="FFFF00"/>
                </a:solidFill>
              </a:rPr>
              <a:t>категория</a:t>
            </a:r>
            <a:r>
              <a:rPr lang="ru-RU" b="1" dirty="0">
                <a:solidFill>
                  <a:srgbClr val="FFFF00"/>
                </a:solidFill>
              </a:rPr>
              <a:t>):</a:t>
            </a:r>
          </a:p>
          <a:p>
            <a:pPr algn="just"/>
            <a:r>
              <a:rPr lang="ru-RU" b="1" dirty="0">
                <a:solidFill>
                  <a:schemeClr val="bg1"/>
                </a:solidFill>
              </a:rPr>
              <a:t>по </a:t>
            </a:r>
            <a:r>
              <a:rPr lang="ru-RU" b="1" dirty="0" smtClean="0">
                <a:solidFill>
                  <a:schemeClr val="bg1"/>
                </a:solidFill>
              </a:rPr>
              <a:t>технологически нормируемым </a:t>
            </a:r>
            <a:r>
              <a:rPr lang="ru-RU" b="1" dirty="0" smtClean="0">
                <a:solidFill>
                  <a:schemeClr val="bg1"/>
                </a:solidFill>
              </a:rPr>
              <a:t>веществам </a:t>
            </a:r>
            <a:r>
              <a:rPr lang="ru-RU" b="1" dirty="0">
                <a:solidFill>
                  <a:schemeClr val="bg1"/>
                </a:solidFill>
              </a:rPr>
              <a:t>(азот, фосфор, взвешенные вещества, БПК, ХПК, микроорганизмы) </a:t>
            </a:r>
            <a:r>
              <a:rPr lang="ru-RU" b="1" dirty="0" smtClean="0">
                <a:solidFill>
                  <a:schemeClr val="bg1"/>
                </a:solidFill>
              </a:rPr>
              <a:t>- технологические </a:t>
            </a:r>
            <a:r>
              <a:rPr lang="ru-RU" b="1" dirty="0">
                <a:solidFill>
                  <a:schemeClr val="bg1"/>
                </a:solidFill>
              </a:rPr>
              <a:t>нормативы;</a:t>
            </a:r>
          </a:p>
          <a:p>
            <a:pPr algn="just"/>
            <a:r>
              <a:rPr lang="ru-RU" b="1" dirty="0">
                <a:solidFill>
                  <a:schemeClr val="bg1"/>
                </a:solidFill>
              </a:rPr>
              <a:t>по остальным показателям («специфическим») – НДС (</a:t>
            </a:r>
            <a:r>
              <a:rPr lang="ru-RU" b="1" u="sng" dirty="0">
                <a:solidFill>
                  <a:schemeClr val="bg1"/>
                </a:solidFill>
              </a:rPr>
              <a:t>в целях нормирования абонентов</a:t>
            </a:r>
            <a:r>
              <a:rPr lang="ru-RU" b="1" dirty="0">
                <a:solidFill>
                  <a:schemeClr val="bg1"/>
                </a:solidFill>
              </a:rPr>
              <a:t>)</a:t>
            </a:r>
          </a:p>
          <a:p>
            <a:pPr algn="just"/>
            <a:r>
              <a:rPr lang="ru-RU" b="1" dirty="0" smtClean="0">
                <a:solidFill>
                  <a:srgbClr val="FFFF00"/>
                </a:solidFill>
              </a:rPr>
              <a:t>  Для </a:t>
            </a:r>
            <a:r>
              <a:rPr lang="ru-RU" b="1" dirty="0">
                <a:solidFill>
                  <a:srgbClr val="FFFF00"/>
                </a:solidFill>
              </a:rPr>
              <a:t>очистных сооружений поселений, городских округов (</a:t>
            </a:r>
            <a:r>
              <a:rPr lang="en-US" b="1" u="sng" dirty="0">
                <a:solidFill>
                  <a:srgbClr val="FFFF00"/>
                </a:solidFill>
              </a:rPr>
              <a:t>II </a:t>
            </a:r>
            <a:r>
              <a:rPr lang="ru-RU" b="1" u="sng" dirty="0">
                <a:solidFill>
                  <a:srgbClr val="FFFF00"/>
                </a:solidFill>
              </a:rPr>
              <a:t>категория</a:t>
            </a:r>
            <a:r>
              <a:rPr lang="ru-RU" b="1" dirty="0">
                <a:solidFill>
                  <a:srgbClr val="FFFF00"/>
                </a:solidFill>
              </a:rPr>
              <a:t>): </a:t>
            </a:r>
            <a:br>
              <a:rPr lang="ru-RU" b="1" dirty="0">
                <a:solidFill>
                  <a:srgbClr val="FFFF00"/>
                </a:solidFill>
              </a:rPr>
            </a:br>
            <a:r>
              <a:rPr lang="ru-RU" b="1" dirty="0" smtClean="0">
                <a:solidFill>
                  <a:schemeClr val="bg1"/>
                </a:solidFill>
              </a:rPr>
              <a:t>по технологически нормируемым </a:t>
            </a:r>
            <a:r>
              <a:rPr lang="ru-RU" b="1" dirty="0">
                <a:solidFill>
                  <a:schemeClr val="bg1"/>
                </a:solidFill>
              </a:rPr>
              <a:t>веществам – </a:t>
            </a:r>
            <a:r>
              <a:rPr lang="ru-RU" b="1" dirty="0" smtClean="0">
                <a:solidFill>
                  <a:schemeClr val="bg1"/>
                </a:solidFill>
              </a:rPr>
              <a:t>технологические нормативы (при переходе на нормирование по НДТ) либо НДС;</a:t>
            </a:r>
            <a:endParaRPr lang="ru-RU" b="1" dirty="0">
              <a:solidFill>
                <a:schemeClr val="bg1"/>
              </a:solidFill>
            </a:endParaRPr>
          </a:p>
          <a:p>
            <a:pPr algn="just"/>
            <a:r>
              <a:rPr lang="ru-RU" b="1" dirty="0" smtClean="0">
                <a:solidFill>
                  <a:schemeClr val="bg1"/>
                </a:solidFill>
              </a:rPr>
              <a:t>по </a:t>
            </a:r>
            <a:r>
              <a:rPr lang="ru-RU" b="1" dirty="0">
                <a:solidFill>
                  <a:schemeClr val="bg1"/>
                </a:solidFill>
              </a:rPr>
              <a:t>«специфическим» показателям – НДС (</a:t>
            </a:r>
            <a:r>
              <a:rPr lang="ru-RU" b="1" u="sng" dirty="0">
                <a:solidFill>
                  <a:schemeClr val="bg1"/>
                </a:solidFill>
              </a:rPr>
              <a:t>в целях нормирования абонентов</a:t>
            </a:r>
            <a:r>
              <a:rPr lang="ru-RU" b="1" dirty="0">
                <a:solidFill>
                  <a:schemeClr val="bg1"/>
                </a:solidFill>
              </a:rPr>
              <a:t>)</a:t>
            </a:r>
          </a:p>
          <a:p>
            <a:pPr algn="just"/>
            <a:r>
              <a:rPr lang="ru-RU" b="1" dirty="0" smtClean="0">
                <a:solidFill>
                  <a:srgbClr val="FFFF00"/>
                </a:solidFill>
              </a:rPr>
              <a:t> НДС </a:t>
            </a:r>
            <a:r>
              <a:rPr lang="ru-RU" b="1" dirty="0">
                <a:solidFill>
                  <a:srgbClr val="FFFF00"/>
                </a:solidFill>
              </a:rPr>
              <a:t>по «специфическим» показателям: </a:t>
            </a:r>
            <a:r>
              <a:rPr lang="ru-RU" b="1" dirty="0">
                <a:solidFill>
                  <a:schemeClr val="bg1"/>
                </a:solidFill>
              </a:rPr>
              <a:t>только по веществам, </a:t>
            </a:r>
            <a:r>
              <a:rPr lang="ru-RU" b="1" dirty="0"/>
              <a:t>в отношении загрязняющих веществ, содержание которых в воде водного </a:t>
            </a:r>
            <a:r>
              <a:rPr lang="ru-RU" b="1" dirty="0" smtClean="0"/>
              <a:t>объекта, </a:t>
            </a:r>
            <a:r>
              <a:rPr lang="ru-RU" b="1" dirty="0"/>
              <a:t>рассчитанное территориальными органами </a:t>
            </a:r>
            <a:r>
              <a:rPr lang="ru-RU" b="1" dirty="0" smtClean="0"/>
              <a:t>Росгидромета, </a:t>
            </a:r>
            <a:r>
              <a:rPr lang="ru-RU" b="1" dirty="0"/>
              <a:t>на основе данных</a:t>
            </a:r>
            <a:r>
              <a:rPr lang="en-US" b="1" dirty="0"/>
              <a:t> </a:t>
            </a:r>
            <a:r>
              <a:rPr lang="ru-RU" b="1" dirty="0"/>
              <a:t> государственного мониторинга водных объектов, превышает значение</a:t>
            </a:r>
            <a:r>
              <a:rPr lang="en-US" b="1" dirty="0"/>
              <a:t> </a:t>
            </a:r>
            <a:r>
              <a:rPr lang="ru-RU" b="1" dirty="0"/>
              <a:t> предельно допустимой концентрации вещества </a:t>
            </a:r>
            <a:r>
              <a:rPr lang="ru-RU" b="1" dirty="0" smtClean="0"/>
              <a:t>(ПДК) в </a:t>
            </a:r>
            <a:r>
              <a:rPr lang="ru-RU" b="1" dirty="0"/>
              <a:t>воде данного водного объекта.</a:t>
            </a:r>
          </a:p>
          <a:p>
            <a:pPr algn="just"/>
            <a:r>
              <a:rPr lang="ru-RU" b="1" dirty="0" smtClean="0">
                <a:solidFill>
                  <a:srgbClr val="FFFF00"/>
                </a:solidFill>
              </a:rPr>
              <a:t>При </a:t>
            </a:r>
            <a:r>
              <a:rPr lang="ru-RU" b="1" dirty="0">
                <a:solidFill>
                  <a:srgbClr val="FFFF00"/>
                </a:solidFill>
              </a:rPr>
              <a:t>невозможности соблюдения технологических нормативов  или НДС </a:t>
            </a:r>
            <a:r>
              <a:rPr lang="ru-RU" b="1" u="sng" dirty="0">
                <a:solidFill>
                  <a:srgbClr val="FFFF00"/>
                </a:solidFill>
              </a:rPr>
              <a:t>по </a:t>
            </a:r>
            <a:r>
              <a:rPr lang="ru-RU" b="1" u="sng" dirty="0" smtClean="0">
                <a:solidFill>
                  <a:srgbClr val="FFFF00"/>
                </a:solidFill>
              </a:rPr>
              <a:t>технологически нормируемым </a:t>
            </a:r>
            <a:r>
              <a:rPr lang="ru-RU" b="1" u="sng" dirty="0">
                <a:solidFill>
                  <a:srgbClr val="FFFF00"/>
                </a:solidFill>
              </a:rPr>
              <a:t>веществам</a:t>
            </a:r>
            <a:r>
              <a:rPr lang="ru-RU" dirty="0">
                <a:solidFill>
                  <a:srgbClr val="FFFF00"/>
                </a:solidFill>
              </a:rPr>
              <a:t>: </a:t>
            </a:r>
            <a:r>
              <a:rPr lang="ru-RU" b="1" dirty="0">
                <a:solidFill>
                  <a:schemeClr val="bg1"/>
                </a:solidFill>
              </a:rPr>
              <a:t>установление </a:t>
            </a:r>
            <a:r>
              <a:rPr lang="ru-RU" b="1" u="sng" dirty="0">
                <a:solidFill>
                  <a:schemeClr val="bg1"/>
                </a:solidFill>
              </a:rPr>
              <a:t>лимитов</a:t>
            </a:r>
            <a:r>
              <a:rPr lang="ru-RU" b="1" dirty="0">
                <a:solidFill>
                  <a:schemeClr val="bg1"/>
                </a:solidFill>
              </a:rPr>
              <a:t> (временно разрешенных сбросов) и разработка </a:t>
            </a:r>
            <a:r>
              <a:rPr lang="ru-RU" b="1" u="sng" dirty="0">
                <a:solidFill>
                  <a:schemeClr val="bg1"/>
                </a:solidFill>
              </a:rPr>
              <a:t>плана снижения сбросов</a:t>
            </a:r>
            <a:r>
              <a:rPr lang="ru-RU" b="1" dirty="0">
                <a:solidFill>
                  <a:schemeClr val="bg1"/>
                </a:solidFill>
              </a:rPr>
              <a:t> (согласовывается с </a:t>
            </a:r>
            <a:r>
              <a:rPr lang="ru-RU" b="1" dirty="0" err="1">
                <a:solidFill>
                  <a:schemeClr val="bg1"/>
                </a:solidFill>
              </a:rPr>
              <a:t>Росприроднадзором</a:t>
            </a:r>
            <a:r>
              <a:rPr lang="ru-RU" b="1" dirty="0">
                <a:solidFill>
                  <a:schemeClr val="bg1"/>
                </a:solidFill>
              </a:rPr>
              <a:t> и органом власти субъекта РФ)</a:t>
            </a:r>
          </a:p>
          <a:p>
            <a:pPr algn="just"/>
            <a:r>
              <a:rPr lang="ru-RU" sz="2000" b="1" dirty="0" smtClean="0">
                <a:solidFill>
                  <a:srgbClr val="FFFF00"/>
                </a:solidFill>
                <a:effectLst>
                  <a:outerShdw blurRad="38100" dist="38100" dir="2700000" algn="tl">
                    <a:srgbClr val="000000">
                      <a:alpha val="43137"/>
                    </a:srgbClr>
                  </a:outerShdw>
                </a:effectLst>
              </a:rPr>
              <a:t>Требования </a:t>
            </a:r>
            <a:r>
              <a:rPr lang="ru-RU" sz="2000" b="1" dirty="0">
                <a:solidFill>
                  <a:srgbClr val="FFFF00"/>
                </a:solidFill>
                <a:effectLst>
                  <a:outerShdw blurRad="38100" dist="38100" dir="2700000" algn="tl">
                    <a:srgbClr val="000000">
                      <a:alpha val="43137"/>
                    </a:srgbClr>
                  </a:outerShdw>
                </a:effectLst>
              </a:rPr>
              <a:t>о достижении НДС </a:t>
            </a:r>
            <a:r>
              <a:rPr lang="ru-RU" sz="2000" b="1" dirty="0" smtClean="0">
                <a:solidFill>
                  <a:srgbClr val="FFFF00"/>
                </a:solidFill>
                <a:effectLst>
                  <a:outerShdw blurRad="38100" dist="38100" dir="2700000" algn="tl">
                    <a:srgbClr val="000000">
                      <a:alpha val="43137"/>
                    </a:srgbClr>
                  </a:outerShdw>
                </a:effectLst>
              </a:rPr>
              <a:t>и разработки планов снижения сбросов по </a:t>
            </a:r>
            <a:r>
              <a:rPr lang="ru-RU" sz="2000" b="1" dirty="0">
                <a:solidFill>
                  <a:srgbClr val="FFFF00"/>
                </a:solidFill>
                <a:effectLst>
                  <a:outerShdw blurRad="38100" dist="38100" dir="2700000" algn="tl">
                    <a:srgbClr val="000000">
                      <a:alpha val="43137"/>
                    </a:srgbClr>
                  </a:outerShdw>
                </a:effectLst>
              </a:rPr>
              <a:t>«специфическим» показателям </a:t>
            </a:r>
            <a:r>
              <a:rPr lang="ru-RU" sz="2000" b="1" dirty="0" smtClean="0">
                <a:solidFill>
                  <a:srgbClr val="FFFF00"/>
                </a:solidFill>
                <a:effectLst>
                  <a:outerShdw blurRad="38100" dist="38100" dir="2700000" algn="tl">
                    <a:srgbClr val="000000">
                      <a:alpha val="43137"/>
                    </a:srgbClr>
                  </a:outerShdw>
                </a:effectLst>
              </a:rPr>
              <a:t>к организациям ВКХ не </a:t>
            </a:r>
            <a:r>
              <a:rPr lang="ru-RU" sz="2000" b="1" dirty="0">
                <a:solidFill>
                  <a:srgbClr val="FFFF00"/>
                </a:solidFill>
                <a:effectLst>
                  <a:outerShdw blurRad="38100" dist="38100" dir="2700000" algn="tl">
                    <a:srgbClr val="000000">
                      <a:alpha val="43137"/>
                    </a:srgbClr>
                  </a:outerShdw>
                </a:effectLst>
              </a:rPr>
              <a:t>предъявляются!</a:t>
            </a:r>
          </a:p>
          <a:p>
            <a:pPr algn="ctr"/>
            <a:r>
              <a:rPr lang="ru-RU" sz="1600" b="1" dirty="0">
                <a:solidFill>
                  <a:srgbClr val="FF0000"/>
                </a:solidFill>
                <a:effectLst>
                  <a:outerShdw blurRad="38100" dist="38100" dir="2700000" algn="tl">
                    <a:srgbClr val="000000">
                      <a:alpha val="43137"/>
                    </a:srgbClr>
                  </a:outerShdw>
                </a:effectLst>
              </a:rPr>
              <a:t/>
            </a:r>
            <a:br>
              <a:rPr lang="ru-RU" sz="1600" b="1" dirty="0">
                <a:solidFill>
                  <a:srgbClr val="FF0000"/>
                </a:solidFill>
                <a:effectLst>
                  <a:outerShdw blurRad="38100" dist="38100" dir="2700000" algn="tl">
                    <a:srgbClr val="000000">
                      <a:alpha val="43137"/>
                    </a:srgbClr>
                  </a:outerShdw>
                </a:effectLst>
              </a:rPr>
            </a:br>
            <a:endParaRPr lang="ru-RU" sz="16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788024" y="2852936"/>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774337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8</a:t>
            </a:fld>
            <a:endParaRPr lang="en-US" dirty="0">
              <a:solidFill>
                <a:srgbClr val="464653"/>
              </a:solidFill>
            </a:endParaRPr>
          </a:p>
        </p:txBody>
      </p:sp>
      <p:sp>
        <p:nvSpPr>
          <p:cNvPr id="2" name="Прямоугольник 1"/>
          <p:cNvSpPr/>
          <p:nvPr/>
        </p:nvSpPr>
        <p:spPr>
          <a:xfrm>
            <a:off x="1904580" y="134709"/>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НОРМИРОВАНИЕ ВОДОКАНАЛОВ (статья 26)</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8</a:t>
            </a:fld>
            <a:endParaRPr lang="en-US" dirty="0">
              <a:solidFill>
                <a:srgbClr val="464653"/>
              </a:solidFill>
            </a:endParaRPr>
          </a:p>
        </p:txBody>
      </p:sp>
      <p:sp>
        <p:nvSpPr>
          <p:cNvPr id="61" name="Прямоугольник 60"/>
          <p:cNvSpPr/>
          <p:nvPr/>
        </p:nvSpPr>
        <p:spPr>
          <a:xfrm>
            <a:off x="325118" y="842595"/>
            <a:ext cx="8640960" cy="5754757"/>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r>
              <a:rPr lang="ru-RU" sz="2000" dirty="0" smtClean="0"/>
              <a:t>  </a:t>
            </a:r>
          </a:p>
          <a:p>
            <a:pPr algn="just"/>
            <a:r>
              <a:rPr lang="ru-RU" sz="2000" b="1" dirty="0">
                <a:solidFill>
                  <a:srgbClr val="FFFF00"/>
                </a:solidFill>
              </a:rPr>
              <a:t> </a:t>
            </a:r>
            <a:r>
              <a:rPr lang="ru-RU" sz="2000" b="1" dirty="0" smtClean="0">
                <a:solidFill>
                  <a:srgbClr val="FFFF00"/>
                </a:solidFill>
              </a:rPr>
              <a:t>    </a:t>
            </a:r>
            <a:r>
              <a:rPr lang="ru-RU" sz="2100" b="1" dirty="0" smtClean="0">
                <a:solidFill>
                  <a:srgbClr val="FFFF00"/>
                </a:solidFill>
              </a:rPr>
              <a:t>Статья </a:t>
            </a:r>
            <a:r>
              <a:rPr lang="ru-RU" sz="2100" b="1" dirty="0">
                <a:solidFill>
                  <a:srgbClr val="FFFF00"/>
                </a:solidFill>
              </a:rPr>
              <a:t>26. Предотвращение негативного воздействия на окружающую среду при осуществлении </a:t>
            </a:r>
            <a:r>
              <a:rPr lang="ru-RU" sz="2100" b="1" dirty="0" smtClean="0">
                <a:solidFill>
                  <a:srgbClr val="FFFF00"/>
                </a:solidFill>
              </a:rPr>
              <a:t>водоотведения</a:t>
            </a:r>
          </a:p>
          <a:p>
            <a:pPr algn="just"/>
            <a:r>
              <a:rPr lang="ru-RU" sz="2100" b="1" dirty="0" smtClean="0">
                <a:solidFill>
                  <a:schemeClr val="bg1"/>
                </a:solidFill>
              </a:rPr>
              <a:t>................................................................................................</a:t>
            </a:r>
            <a:endParaRPr lang="ru-RU" sz="2100" b="1" dirty="0">
              <a:solidFill>
                <a:schemeClr val="bg1"/>
              </a:solidFill>
            </a:endParaRPr>
          </a:p>
          <a:p>
            <a:pPr algn="just"/>
            <a:r>
              <a:rPr lang="ru-RU" sz="2100" dirty="0" smtClean="0"/>
              <a:t>     2</a:t>
            </a:r>
            <a:r>
              <a:rPr lang="ru-RU" sz="2100" dirty="0"/>
              <a:t>.</a:t>
            </a:r>
            <a:r>
              <a:rPr lang="en-US" sz="2100" dirty="0"/>
              <a:t> </a:t>
            </a:r>
            <a:r>
              <a:rPr lang="ru-RU" sz="2100" dirty="0"/>
              <a:t>Для очистных сооружений поселений, городских округов, отнесенных в соответствии с законодательством об охране окружающей среды к </a:t>
            </a:r>
            <a:r>
              <a:rPr lang="en-US" sz="2100" dirty="0"/>
              <a:t>I</a:t>
            </a:r>
            <a:r>
              <a:rPr lang="ru-RU" sz="2100" dirty="0"/>
              <a:t> категории, комплексным экологическим разрешением устанавливаются </a:t>
            </a:r>
            <a:r>
              <a:rPr lang="ru-RU" sz="2100" b="1" u="sng" dirty="0"/>
              <a:t>технологические нормативы на основе технологических показателей наилучших доступных технологий </a:t>
            </a:r>
            <a:r>
              <a:rPr lang="ru-RU" sz="2100" dirty="0"/>
              <a:t>в сфере очистки сточных вод с использованием очистных сооружений поселений, городских округов, установленных Правительством Российской Федерации (далее – технологические показатели) в соответствии с информационно-техническим справочником по наилучшим доступным технологиям в сфере очистки сточных вод с использованием централизованных систем водоотведения поселений, городских округов, </a:t>
            </a:r>
            <a:r>
              <a:rPr lang="ru-RU" sz="2200" b="1" u="sng" dirty="0">
                <a:solidFill>
                  <a:srgbClr val="FFFF00"/>
                </a:solidFill>
              </a:rPr>
              <a:t>с учетом мощности очистных сооружений поселений, городских округов и категорий водных объектов (участков водных объектов), в которые осуществляется сброс сточных вод</a:t>
            </a:r>
            <a:r>
              <a:rPr lang="ru-RU" sz="2200" b="1" dirty="0"/>
              <a:t>. </a:t>
            </a:r>
          </a:p>
          <a:p>
            <a:pPr algn="ctr"/>
            <a:r>
              <a:rPr lang="ru-RU" sz="1600" b="1" dirty="0">
                <a:solidFill>
                  <a:srgbClr val="FF0000"/>
                </a:solidFill>
                <a:effectLst>
                  <a:outerShdw blurRad="38100" dist="38100" dir="2700000" algn="tl">
                    <a:srgbClr val="000000">
                      <a:alpha val="43137"/>
                    </a:srgbClr>
                  </a:outerShdw>
                </a:effectLst>
              </a:rPr>
              <a:t/>
            </a:r>
            <a:br>
              <a:rPr lang="ru-RU" sz="1600" b="1" dirty="0">
                <a:solidFill>
                  <a:srgbClr val="FF0000"/>
                </a:solidFill>
                <a:effectLst>
                  <a:outerShdw blurRad="38100" dist="38100" dir="2700000" algn="tl">
                    <a:srgbClr val="000000">
                      <a:alpha val="43137"/>
                    </a:srgbClr>
                  </a:outerShdw>
                </a:effectLst>
              </a:rPr>
            </a:br>
            <a:endParaRPr lang="ru-RU" sz="16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407267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9</a:t>
            </a:fld>
            <a:endParaRPr lang="en-US" dirty="0">
              <a:solidFill>
                <a:srgbClr val="464653"/>
              </a:solidFill>
            </a:endParaRPr>
          </a:p>
        </p:txBody>
      </p:sp>
      <p:sp>
        <p:nvSpPr>
          <p:cNvPr id="2" name="Прямоугольник 1"/>
          <p:cNvSpPr/>
          <p:nvPr/>
        </p:nvSpPr>
        <p:spPr>
          <a:xfrm>
            <a:off x="1904580" y="134709"/>
            <a:ext cx="7056784" cy="769441"/>
          </a:xfrm>
          <a:prstGeom prst="rect">
            <a:avLst/>
          </a:prstGeom>
        </p:spPr>
        <p:txBody>
          <a:bodyPr wrap="square">
            <a:spAutoFit/>
          </a:bodyPr>
          <a:lstStyle/>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СПРАВОЧНИК НДТ</a:t>
            </a:r>
          </a:p>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(извлечение)</a:t>
            </a:r>
            <a:endParaRPr lang="ru-RU" sz="2200" b="1" dirty="0">
              <a:solidFill>
                <a:srgbClr val="FF0000"/>
              </a:solidFill>
              <a:effectLst>
                <a:outerShdw blurRad="38100" dist="38100" dir="2700000" algn="tl">
                  <a:srgbClr val="000000">
                    <a:alpha val="43137"/>
                  </a:srgbClr>
                </a:outerShdw>
              </a:effectLst>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9</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r>
              <a:rPr lang="ru-RU" sz="2000" dirty="0" smtClean="0"/>
              <a:t>  </a:t>
            </a:r>
            <a:r>
              <a:rPr lang="ru-RU" sz="1600" b="1" dirty="0" smtClean="0">
                <a:solidFill>
                  <a:srgbClr val="FF0000"/>
                </a:solidFill>
                <a:effectLst>
                  <a:outerShdw blurRad="38100" dist="38100" dir="2700000" algn="tl">
                    <a:srgbClr val="000000">
                      <a:alpha val="43137"/>
                    </a:srgbClr>
                  </a:outerShdw>
                </a:effectLst>
              </a:rPr>
              <a:t/>
            </a:r>
            <a:br>
              <a:rPr lang="ru-RU" sz="1600" b="1" dirty="0" smtClean="0">
                <a:solidFill>
                  <a:srgbClr val="FF0000"/>
                </a:solidFill>
                <a:effectLst>
                  <a:outerShdw blurRad="38100" dist="38100" dir="2700000" algn="tl">
                    <a:srgbClr val="000000">
                      <a:alpha val="43137"/>
                    </a:srgbClr>
                  </a:outerShdw>
                </a:effectLst>
              </a:rPr>
            </a:br>
            <a:endParaRPr lang="ru-RU" sz="16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pic>
        <p:nvPicPr>
          <p:cNvPr id="11" name="Рисунок 10"/>
          <p:cNvPicPr/>
          <p:nvPr/>
        </p:nvPicPr>
        <p:blipFill>
          <a:blip r:embed="rId3"/>
          <a:stretch>
            <a:fillRect/>
          </a:stretch>
        </p:blipFill>
        <p:spPr>
          <a:xfrm>
            <a:off x="251520" y="980728"/>
            <a:ext cx="8640960" cy="5616624"/>
          </a:xfrm>
          <a:prstGeom prst="rect">
            <a:avLst/>
          </a:prstGeom>
        </p:spPr>
      </p:pic>
    </p:spTree>
    <p:extLst>
      <p:ext uri="{BB962C8B-B14F-4D97-AF65-F5344CB8AC3E}">
        <p14:creationId xmlns:p14="http://schemas.microsoft.com/office/powerpoint/2010/main" val="307334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256D8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6896</TotalTime>
  <Words>4105</Words>
  <Application>Microsoft Office PowerPoint</Application>
  <PresentationFormat>Экран (4:3)</PresentationFormat>
  <Paragraphs>424</Paragraphs>
  <Slides>36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ＭＳ Ｐゴシック</vt:lpstr>
      <vt:lpstr>Arial</vt:lpstr>
      <vt:lpstr>Calibri</vt:lpstr>
      <vt:lpstr>Tahoma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Будницкий Дмитрий</cp:lastModifiedBy>
  <cp:revision>605</cp:revision>
  <cp:lastPrinted>2015-07-07T11:02:21Z</cp:lastPrinted>
  <dcterms:created xsi:type="dcterms:W3CDTF">2014-04-17T12:37:47Z</dcterms:created>
  <dcterms:modified xsi:type="dcterms:W3CDTF">2016-10-18T22:15:45Z</dcterms:modified>
</cp:coreProperties>
</file>