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slides/slide612.xml" ContentType="application/vnd.openxmlformats-officedocument.presentationml.slide+xml"/>
  <Override PartName="/ppt/slides/slide613.xml" ContentType="application/vnd.openxmlformats-officedocument.presentationml.slide+xml"/>
  <Override PartName="/ppt/slides/slide614.xml" ContentType="application/vnd.openxmlformats-officedocument.presentationml.slide+xml"/>
  <Override PartName="/ppt/slides/slide615.xml" ContentType="application/vnd.openxmlformats-officedocument.presentationml.slide+xml"/>
  <Override PartName="/ppt/slides/slide616.xml" ContentType="application/vnd.openxmlformats-officedocument.presentationml.slide+xml"/>
  <Override PartName="/ppt/slides/slide617.xml" ContentType="application/vnd.openxmlformats-officedocument.presentationml.slide+xml"/>
  <Override PartName="/ppt/slides/slide618.xml" ContentType="application/vnd.openxmlformats-officedocument.presentationml.slide+xml"/>
  <Override PartName="/ppt/slides/slide619.xml" ContentType="application/vnd.openxmlformats-officedocument.presentationml.slide+xml"/>
  <Override PartName="/ppt/slides/slide620.xml" ContentType="application/vnd.openxmlformats-officedocument.presentationml.slide+xml"/>
  <Override PartName="/ppt/slides/slide621.xml" ContentType="application/vnd.openxmlformats-officedocument.presentationml.slide+xml"/>
  <Override PartName="/ppt/slides/slide622.xml" ContentType="application/vnd.openxmlformats-officedocument.presentationml.slide+xml"/>
  <Override PartName="/ppt/slides/slide623.xml" ContentType="application/vnd.openxmlformats-officedocument.presentationml.slide+xml"/>
  <Override PartName="/ppt/slides/slide624.xml" ContentType="application/vnd.openxmlformats-officedocument.presentationml.slide+xml"/>
  <Override PartName="/ppt/slides/slide625.xml" ContentType="application/vnd.openxmlformats-officedocument.presentationml.slide+xml"/>
  <Override PartName="/ppt/slides/slide626.xml" ContentType="application/vnd.openxmlformats-officedocument.presentationml.slide+xml"/>
  <Override PartName="/ppt/slides/slide627.xml" ContentType="application/vnd.openxmlformats-officedocument.presentationml.slide+xml"/>
  <Override PartName="/ppt/slides/slide628.xml" ContentType="application/vnd.openxmlformats-officedocument.presentationml.slide+xml"/>
  <Override PartName="/ppt/slides/slide629.xml" ContentType="application/vnd.openxmlformats-officedocument.presentationml.slide+xml"/>
  <Override PartName="/ppt/slides/slide630.xml" ContentType="application/vnd.openxmlformats-officedocument.presentationml.slide+xml"/>
  <Override PartName="/ppt/slides/slide631.xml" ContentType="application/vnd.openxmlformats-officedocument.presentationml.slide+xml"/>
  <Override PartName="/ppt/slides/slide632.xml" ContentType="application/vnd.openxmlformats-officedocument.presentationml.slide+xml"/>
  <Override PartName="/ppt/slides/slide633.xml" ContentType="application/vnd.openxmlformats-officedocument.presentationml.slide+xml"/>
  <Override PartName="/ppt/slides/slide634.xml" ContentType="application/vnd.openxmlformats-officedocument.presentationml.slide+xml"/>
  <Override PartName="/ppt/slides/slide635.xml" ContentType="application/vnd.openxmlformats-officedocument.presentationml.slide+xml"/>
  <Override PartName="/ppt/slides/slide636.xml" ContentType="application/vnd.openxmlformats-officedocument.presentationml.slide+xml"/>
  <Override PartName="/ppt/slides/slide637.xml" ContentType="application/vnd.openxmlformats-officedocument.presentationml.slide+xml"/>
  <Override PartName="/ppt/slides/slide638.xml" ContentType="application/vnd.openxmlformats-officedocument.presentationml.slide+xml"/>
  <Override PartName="/ppt/slides/slide639.xml" ContentType="application/vnd.openxmlformats-officedocument.presentationml.slide+xml"/>
  <Override PartName="/ppt/slides/slide640.xml" ContentType="application/vnd.openxmlformats-officedocument.presentationml.slide+xml"/>
  <Override PartName="/ppt/slides/slide641.xml" ContentType="application/vnd.openxmlformats-officedocument.presentationml.slide+xml"/>
  <Override PartName="/ppt/slides/slide642.xml" ContentType="application/vnd.openxmlformats-officedocument.presentationml.slide+xml"/>
  <Override PartName="/ppt/slides/slide643.xml" ContentType="application/vnd.openxmlformats-officedocument.presentationml.slide+xml"/>
  <Override PartName="/ppt/slides/slide644.xml" ContentType="application/vnd.openxmlformats-officedocument.presentationml.slide+xml"/>
  <Override PartName="/ppt/slides/slide645.xml" ContentType="application/vnd.openxmlformats-officedocument.presentationml.slide+xml"/>
  <Override PartName="/ppt/slides/slide646.xml" ContentType="application/vnd.openxmlformats-officedocument.presentationml.slide+xml"/>
  <Override PartName="/ppt/slides/slide647.xml" ContentType="application/vnd.openxmlformats-officedocument.presentationml.slide+xml"/>
  <Override PartName="/ppt/slides/slide648.xml" ContentType="application/vnd.openxmlformats-officedocument.presentationml.slide+xml"/>
  <Override PartName="/ppt/slides/slide649.xml" ContentType="application/vnd.openxmlformats-officedocument.presentationml.slide+xml"/>
  <Override PartName="/ppt/slides/slide650.xml" ContentType="application/vnd.openxmlformats-officedocument.presentationml.slide+xml"/>
  <Override PartName="/ppt/slides/slide651.xml" ContentType="application/vnd.openxmlformats-officedocument.presentationml.slide+xml"/>
  <Override PartName="/ppt/slides/slide652.xml" ContentType="application/vnd.openxmlformats-officedocument.presentationml.slide+xml"/>
  <Override PartName="/ppt/slides/slide653.xml" ContentType="application/vnd.openxmlformats-officedocument.presentationml.slide+xml"/>
  <Override PartName="/ppt/slides/slide654.xml" ContentType="application/vnd.openxmlformats-officedocument.presentationml.slide+xml"/>
  <Override PartName="/ppt/slides/slide655.xml" ContentType="application/vnd.openxmlformats-officedocument.presentationml.slide+xml"/>
  <Override PartName="/ppt/slides/slide656.xml" ContentType="application/vnd.openxmlformats-officedocument.presentationml.slide+xml"/>
  <Override PartName="/ppt/slides/slide657.xml" ContentType="application/vnd.openxmlformats-officedocument.presentationml.slide+xml"/>
  <Override PartName="/ppt/slides/slide658.xml" ContentType="application/vnd.openxmlformats-officedocument.presentationml.slide+xml"/>
  <Override PartName="/ppt/slides/slide659.xml" ContentType="application/vnd.openxmlformats-officedocument.presentationml.slide+xml"/>
  <Override PartName="/ppt/slides/slide660.xml" ContentType="application/vnd.openxmlformats-officedocument.presentationml.slide+xml"/>
  <Override PartName="/ppt/slides/slide661.xml" ContentType="application/vnd.openxmlformats-officedocument.presentationml.slide+xml"/>
  <Override PartName="/ppt/slides/slide662.xml" ContentType="application/vnd.openxmlformats-officedocument.presentationml.slide+xml"/>
  <Override PartName="/ppt/slides/slide6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665"/>
  </p:notesMasterIdLst>
  <p:handoutMasterIdLst>
    <p:handoutMasterId r:id="rId666"/>
  </p:handoutMasterIdLst>
  <p:sldIdLst>
    <p:sldId id="1337" r:id="rId2"/>
    <p:sldId id="354" r:id="rId3"/>
    <p:sldId id="384" r:id="rId4"/>
    <p:sldId id="385" r:id="rId5"/>
    <p:sldId id="386" r:id="rId6"/>
    <p:sldId id="360" r:id="rId7"/>
    <p:sldId id="1338" r:id="rId8"/>
    <p:sldId id="361" r:id="rId9"/>
    <p:sldId id="363" r:id="rId10"/>
    <p:sldId id="364" r:id="rId11"/>
    <p:sldId id="300" r:id="rId12"/>
    <p:sldId id="390" r:id="rId13"/>
    <p:sldId id="365" r:id="rId14"/>
    <p:sldId id="366" r:id="rId15"/>
    <p:sldId id="391" r:id="rId16"/>
    <p:sldId id="1333" r:id="rId17"/>
    <p:sldId id="1335" r:id="rId18"/>
    <p:sldId id="1329" r:id="rId19"/>
    <p:sldId id="401" r:id="rId20"/>
    <p:sldId id="392" r:id="rId21"/>
    <p:sldId id="395" r:id="rId22"/>
    <p:sldId id="375" r:id="rId23"/>
    <p:sldId id="379" r:id="rId24"/>
    <p:sldId id="380" r:id="rId25"/>
    <p:sldId id="381" r:id="rId26"/>
    <p:sldId id="382" r:id="rId27"/>
    <p:sldId id="397" r:id="rId28"/>
    <p:sldId id="1324" r:id="rId29"/>
    <p:sldId id="1327" r:id="rId30"/>
    <p:sldId id="525" r:id="rId31"/>
    <p:sldId id="526" r:id="rId32"/>
    <p:sldId id="527" r:id="rId33"/>
    <p:sldId id="528" r:id="rId34"/>
    <p:sldId id="529" r:id="rId35"/>
    <p:sldId id="530" r:id="rId36"/>
    <p:sldId id="531" r:id="rId37"/>
    <p:sldId id="532" r:id="rId38"/>
    <p:sldId id="533" r:id="rId39"/>
    <p:sldId id="534" r:id="rId40"/>
    <p:sldId id="535" r:id="rId41"/>
    <p:sldId id="536" r:id="rId42"/>
    <p:sldId id="537" r:id="rId43"/>
    <p:sldId id="538" r:id="rId44"/>
    <p:sldId id="539" r:id="rId45"/>
    <p:sldId id="540" r:id="rId46"/>
    <p:sldId id="541" r:id="rId47"/>
    <p:sldId id="542" r:id="rId48"/>
    <p:sldId id="543" r:id="rId49"/>
    <p:sldId id="544" r:id="rId50"/>
    <p:sldId id="545" r:id="rId51"/>
    <p:sldId id="546" r:id="rId52"/>
    <p:sldId id="547" r:id="rId53"/>
    <p:sldId id="548" r:id="rId54"/>
    <p:sldId id="549" r:id="rId55"/>
    <p:sldId id="550" r:id="rId56"/>
    <p:sldId id="551" r:id="rId57"/>
    <p:sldId id="552" r:id="rId58"/>
    <p:sldId id="553" r:id="rId59"/>
    <p:sldId id="554" r:id="rId60"/>
    <p:sldId id="555" r:id="rId61"/>
    <p:sldId id="556" r:id="rId62"/>
    <p:sldId id="557" r:id="rId63"/>
    <p:sldId id="558" r:id="rId64"/>
    <p:sldId id="559" r:id="rId65"/>
    <p:sldId id="560" r:id="rId66"/>
    <p:sldId id="561" r:id="rId67"/>
    <p:sldId id="562" r:id="rId68"/>
    <p:sldId id="563" r:id="rId69"/>
    <p:sldId id="564" r:id="rId70"/>
    <p:sldId id="565" r:id="rId71"/>
    <p:sldId id="566" r:id="rId72"/>
    <p:sldId id="567" r:id="rId73"/>
    <p:sldId id="568" r:id="rId74"/>
    <p:sldId id="569" r:id="rId75"/>
    <p:sldId id="570" r:id="rId76"/>
    <p:sldId id="571" r:id="rId77"/>
    <p:sldId id="572" r:id="rId78"/>
    <p:sldId id="573" r:id="rId79"/>
    <p:sldId id="574" r:id="rId80"/>
    <p:sldId id="575" r:id="rId81"/>
    <p:sldId id="576" r:id="rId82"/>
    <p:sldId id="577" r:id="rId83"/>
    <p:sldId id="578" r:id="rId84"/>
    <p:sldId id="579" r:id="rId85"/>
    <p:sldId id="580" r:id="rId86"/>
    <p:sldId id="581" r:id="rId87"/>
    <p:sldId id="582" r:id="rId88"/>
    <p:sldId id="583" r:id="rId89"/>
    <p:sldId id="584" r:id="rId90"/>
    <p:sldId id="585" r:id="rId91"/>
    <p:sldId id="586" r:id="rId92"/>
    <p:sldId id="587" r:id="rId93"/>
    <p:sldId id="588" r:id="rId94"/>
    <p:sldId id="589" r:id="rId95"/>
    <p:sldId id="591" r:id="rId96"/>
    <p:sldId id="592" r:id="rId97"/>
    <p:sldId id="593" r:id="rId98"/>
    <p:sldId id="594" r:id="rId99"/>
    <p:sldId id="595" r:id="rId100"/>
    <p:sldId id="596" r:id="rId101"/>
    <p:sldId id="597" r:id="rId102"/>
    <p:sldId id="598" r:id="rId103"/>
    <p:sldId id="599" r:id="rId104"/>
    <p:sldId id="600" r:id="rId105"/>
    <p:sldId id="601" r:id="rId106"/>
    <p:sldId id="602" r:id="rId107"/>
    <p:sldId id="603" r:id="rId108"/>
    <p:sldId id="604" r:id="rId109"/>
    <p:sldId id="605" r:id="rId110"/>
    <p:sldId id="606" r:id="rId111"/>
    <p:sldId id="607" r:id="rId112"/>
    <p:sldId id="608" r:id="rId113"/>
    <p:sldId id="609" r:id="rId114"/>
    <p:sldId id="610" r:id="rId115"/>
    <p:sldId id="611" r:id="rId116"/>
    <p:sldId id="612" r:id="rId117"/>
    <p:sldId id="613" r:id="rId118"/>
    <p:sldId id="614" r:id="rId119"/>
    <p:sldId id="615" r:id="rId120"/>
    <p:sldId id="616" r:id="rId121"/>
    <p:sldId id="617" r:id="rId122"/>
    <p:sldId id="618" r:id="rId123"/>
    <p:sldId id="619" r:id="rId124"/>
    <p:sldId id="620" r:id="rId125"/>
    <p:sldId id="621" r:id="rId126"/>
    <p:sldId id="622" r:id="rId127"/>
    <p:sldId id="623" r:id="rId128"/>
    <p:sldId id="624" r:id="rId129"/>
    <p:sldId id="625" r:id="rId130"/>
    <p:sldId id="626" r:id="rId131"/>
    <p:sldId id="627" r:id="rId132"/>
    <p:sldId id="628" r:id="rId133"/>
    <p:sldId id="629" r:id="rId134"/>
    <p:sldId id="630" r:id="rId135"/>
    <p:sldId id="631" r:id="rId136"/>
    <p:sldId id="632" r:id="rId137"/>
    <p:sldId id="633" r:id="rId138"/>
    <p:sldId id="634" r:id="rId139"/>
    <p:sldId id="635" r:id="rId140"/>
    <p:sldId id="636" r:id="rId141"/>
    <p:sldId id="637" r:id="rId142"/>
    <p:sldId id="638" r:id="rId143"/>
    <p:sldId id="639" r:id="rId144"/>
    <p:sldId id="640" r:id="rId145"/>
    <p:sldId id="641" r:id="rId146"/>
    <p:sldId id="642" r:id="rId147"/>
    <p:sldId id="643" r:id="rId148"/>
    <p:sldId id="644" r:id="rId149"/>
    <p:sldId id="645" r:id="rId150"/>
    <p:sldId id="646" r:id="rId151"/>
    <p:sldId id="647" r:id="rId152"/>
    <p:sldId id="648" r:id="rId153"/>
    <p:sldId id="649" r:id="rId154"/>
    <p:sldId id="650" r:id="rId155"/>
    <p:sldId id="651" r:id="rId156"/>
    <p:sldId id="652" r:id="rId157"/>
    <p:sldId id="653" r:id="rId158"/>
    <p:sldId id="654" r:id="rId159"/>
    <p:sldId id="655" r:id="rId160"/>
    <p:sldId id="656" r:id="rId161"/>
    <p:sldId id="657" r:id="rId162"/>
    <p:sldId id="658" r:id="rId163"/>
    <p:sldId id="659" r:id="rId164"/>
    <p:sldId id="660" r:id="rId165"/>
    <p:sldId id="661" r:id="rId166"/>
    <p:sldId id="662" r:id="rId167"/>
    <p:sldId id="663" r:id="rId168"/>
    <p:sldId id="664" r:id="rId169"/>
    <p:sldId id="665" r:id="rId170"/>
    <p:sldId id="666" r:id="rId171"/>
    <p:sldId id="667" r:id="rId172"/>
    <p:sldId id="668" r:id="rId173"/>
    <p:sldId id="669" r:id="rId174"/>
    <p:sldId id="670" r:id="rId175"/>
    <p:sldId id="671" r:id="rId176"/>
    <p:sldId id="590" r:id="rId177"/>
    <p:sldId id="493" r:id="rId178"/>
    <p:sldId id="494" r:id="rId179"/>
    <p:sldId id="495" r:id="rId180"/>
    <p:sldId id="496" r:id="rId181"/>
    <p:sldId id="497" r:id="rId182"/>
    <p:sldId id="498" r:id="rId183"/>
    <p:sldId id="436" r:id="rId184"/>
    <p:sldId id="355" r:id="rId185"/>
    <p:sldId id="672" r:id="rId186"/>
    <p:sldId id="673" r:id="rId187"/>
    <p:sldId id="674" r:id="rId188"/>
    <p:sldId id="675" r:id="rId189"/>
    <p:sldId id="676" r:id="rId190"/>
    <p:sldId id="677" r:id="rId191"/>
    <p:sldId id="678" r:id="rId192"/>
    <p:sldId id="679" r:id="rId193"/>
    <p:sldId id="680" r:id="rId194"/>
    <p:sldId id="681" r:id="rId195"/>
    <p:sldId id="682" r:id="rId196"/>
    <p:sldId id="683" r:id="rId197"/>
    <p:sldId id="684" r:id="rId198"/>
    <p:sldId id="685" r:id="rId199"/>
    <p:sldId id="686" r:id="rId200"/>
    <p:sldId id="687" r:id="rId201"/>
    <p:sldId id="688" r:id="rId202"/>
    <p:sldId id="689" r:id="rId203"/>
    <p:sldId id="690" r:id="rId204"/>
    <p:sldId id="691" r:id="rId205"/>
    <p:sldId id="692" r:id="rId206"/>
    <p:sldId id="693" r:id="rId207"/>
    <p:sldId id="694" r:id="rId208"/>
    <p:sldId id="695" r:id="rId209"/>
    <p:sldId id="696" r:id="rId210"/>
    <p:sldId id="697" r:id="rId211"/>
    <p:sldId id="698" r:id="rId212"/>
    <p:sldId id="699" r:id="rId213"/>
    <p:sldId id="700" r:id="rId214"/>
    <p:sldId id="701" r:id="rId215"/>
    <p:sldId id="705" r:id="rId216"/>
    <p:sldId id="706" r:id="rId217"/>
    <p:sldId id="707" r:id="rId218"/>
    <p:sldId id="708" r:id="rId219"/>
    <p:sldId id="709" r:id="rId220"/>
    <p:sldId id="710" r:id="rId221"/>
    <p:sldId id="711" r:id="rId222"/>
    <p:sldId id="712" r:id="rId223"/>
    <p:sldId id="713" r:id="rId224"/>
    <p:sldId id="714" r:id="rId225"/>
    <p:sldId id="715" r:id="rId226"/>
    <p:sldId id="719" r:id="rId227"/>
    <p:sldId id="720" r:id="rId228"/>
    <p:sldId id="721" r:id="rId229"/>
    <p:sldId id="722" r:id="rId230"/>
    <p:sldId id="723" r:id="rId231"/>
    <p:sldId id="724" r:id="rId232"/>
    <p:sldId id="725" r:id="rId233"/>
    <p:sldId id="726" r:id="rId234"/>
    <p:sldId id="727" r:id="rId235"/>
    <p:sldId id="728" r:id="rId236"/>
    <p:sldId id="729" r:id="rId237"/>
    <p:sldId id="730" r:id="rId238"/>
    <p:sldId id="731" r:id="rId239"/>
    <p:sldId id="732" r:id="rId240"/>
    <p:sldId id="733" r:id="rId241"/>
    <p:sldId id="734" r:id="rId242"/>
    <p:sldId id="735" r:id="rId243"/>
    <p:sldId id="736" r:id="rId244"/>
    <p:sldId id="737" r:id="rId245"/>
    <p:sldId id="738" r:id="rId246"/>
    <p:sldId id="739" r:id="rId247"/>
    <p:sldId id="740" r:id="rId248"/>
    <p:sldId id="741" r:id="rId249"/>
    <p:sldId id="742" r:id="rId250"/>
    <p:sldId id="743" r:id="rId251"/>
    <p:sldId id="744" r:id="rId252"/>
    <p:sldId id="745" r:id="rId253"/>
    <p:sldId id="746" r:id="rId254"/>
    <p:sldId id="747" r:id="rId255"/>
    <p:sldId id="748" r:id="rId256"/>
    <p:sldId id="749" r:id="rId257"/>
    <p:sldId id="750" r:id="rId258"/>
    <p:sldId id="751" r:id="rId259"/>
    <p:sldId id="752" r:id="rId260"/>
    <p:sldId id="753" r:id="rId261"/>
    <p:sldId id="754" r:id="rId262"/>
    <p:sldId id="755" r:id="rId263"/>
    <p:sldId id="756" r:id="rId264"/>
    <p:sldId id="757" r:id="rId265"/>
    <p:sldId id="758" r:id="rId266"/>
    <p:sldId id="759" r:id="rId267"/>
    <p:sldId id="760" r:id="rId268"/>
    <p:sldId id="761" r:id="rId269"/>
    <p:sldId id="762" r:id="rId270"/>
    <p:sldId id="763" r:id="rId271"/>
    <p:sldId id="764" r:id="rId272"/>
    <p:sldId id="765" r:id="rId273"/>
    <p:sldId id="766" r:id="rId274"/>
    <p:sldId id="767" r:id="rId275"/>
    <p:sldId id="768" r:id="rId276"/>
    <p:sldId id="769" r:id="rId277"/>
    <p:sldId id="770" r:id="rId278"/>
    <p:sldId id="771" r:id="rId279"/>
    <p:sldId id="772" r:id="rId280"/>
    <p:sldId id="773" r:id="rId281"/>
    <p:sldId id="774" r:id="rId282"/>
    <p:sldId id="775" r:id="rId283"/>
    <p:sldId id="776" r:id="rId284"/>
    <p:sldId id="777" r:id="rId285"/>
    <p:sldId id="778" r:id="rId286"/>
    <p:sldId id="779" r:id="rId287"/>
    <p:sldId id="780" r:id="rId288"/>
    <p:sldId id="781" r:id="rId289"/>
    <p:sldId id="782" r:id="rId290"/>
    <p:sldId id="783" r:id="rId291"/>
    <p:sldId id="784" r:id="rId292"/>
    <p:sldId id="785" r:id="rId293"/>
    <p:sldId id="786" r:id="rId294"/>
    <p:sldId id="787" r:id="rId295"/>
    <p:sldId id="788" r:id="rId296"/>
    <p:sldId id="789" r:id="rId297"/>
    <p:sldId id="790" r:id="rId298"/>
    <p:sldId id="791" r:id="rId299"/>
    <p:sldId id="792" r:id="rId300"/>
    <p:sldId id="793" r:id="rId301"/>
    <p:sldId id="794" r:id="rId302"/>
    <p:sldId id="795" r:id="rId303"/>
    <p:sldId id="796" r:id="rId304"/>
    <p:sldId id="797" r:id="rId305"/>
    <p:sldId id="798" r:id="rId306"/>
    <p:sldId id="799" r:id="rId307"/>
    <p:sldId id="800" r:id="rId308"/>
    <p:sldId id="801" r:id="rId309"/>
    <p:sldId id="802" r:id="rId310"/>
    <p:sldId id="803" r:id="rId311"/>
    <p:sldId id="804" r:id="rId312"/>
    <p:sldId id="805" r:id="rId313"/>
    <p:sldId id="806" r:id="rId314"/>
    <p:sldId id="807" r:id="rId315"/>
    <p:sldId id="808" r:id="rId316"/>
    <p:sldId id="809" r:id="rId317"/>
    <p:sldId id="810" r:id="rId318"/>
    <p:sldId id="811" r:id="rId319"/>
    <p:sldId id="812" r:id="rId320"/>
    <p:sldId id="813" r:id="rId321"/>
    <p:sldId id="814" r:id="rId322"/>
    <p:sldId id="815" r:id="rId323"/>
    <p:sldId id="816" r:id="rId324"/>
    <p:sldId id="817" r:id="rId325"/>
    <p:sldId id="818" r:id="rId326"/>
    <p:sldId id="819" r:id="rId327"/>
    <p:sldId id="820" r:id="rId328"/>
    <p:sldId id="821" r:id="rId329"/>
    <p:sldId id="822" r:id="rId330"/>
    <p:sldId id="823" r:id="rId331"/>
    <p:sldId id="824" r:id="rId332"/>
    <p:sldId id="825" r:id="rId333"/>
    <p:sldId id="826" r:id="rId334"/>
    <p:sldId id="827" r:id="rId335"/>
    <p:sldId id="828" r:id="rId336"/>
    <p:sldId id="829" r:id="rId337"/>
    <p:sldId id="830" r:id="rId338"/>
    <p:sldId id="831" r:id="rId339"/>
    <p:sldId id="832" r:id="rId340"/>
    <p:sldId id="833" r:id="rId341"/>
    <p:sldId id="834" r:id="rId342"/>
    <p:sldId id="835" r:id="rId343"/>
    <p:sldId id="836" r:id="rId344"/>
    <p:sldId id="837" r:id="rId345"/>
    <p:sldId id="838" r:id="rId346"/>
    <p:sldId id="839" r:id="rId347"/>
    <p:sldId id="840" r:id="rId348"/>
    <p:sldId id="841" r:id="rId349"/>
    <p:sldId id="842" r:id="rId350"/>
    <p:sldId id="843" r:id="rId351"/>
    <p:sldId id="844" r:id="rId352"/>
    <p:sldId id="849" r:id="rId353"/>
    <p:sldId id="850" r:id="rId354"/>
    <p:sldId id="851" r:id="rId355"/>
    <p:sldId id="852" r:id="rId356"/>
    <p:sldId id="853" r:id="rId357"/>
    <p:sldId id="854" r:id="rId358"/>
    <p:sldId id="855" r:id="rId359"/>
    <p:sldId id="856" r:id="rId360"/>
    <p:sldId id="857" r:id="rId361"/>
    <p:sldId id="858" r:id="rId362"/>
    <p:sldId id="859" r:id="rId363"/>
    <p:sldId id="860" r:id="rId364"/>
    <p:sldId id="861" r:id="rId365"/>
    <p:sldId id="862" r:id="rId366"/>
    <p:sldId id="863" r:id="rId367"/>
    <p:sldId id="864" r:id="rId368"/>
    <p:sldId id="865" r:id="rId369"/>
    <p:sldId id="866" r:id="rId370"/>
    <p:sldId id="867" r:id="rId371"/>
    <p:sldId id="868" r:id="rId372"/>
    <p:sldId id="869" r:id="rId373"/>
    <p:sldId id="870" r:id="rId374"/>
    <p:sldId id="871" r:id="rId375"/>
    <p:sldId id="872" r:id="rId376"/>
    <p:sldId id="873" r:id="rId377"/>
    <p:sldId id="874" r:id="rId378"/>
    <p:sldId id="875" r:id="rId379"/>
    <p:sldId id="876" r:id="rId380"/>
    <p:sldId id="877" r:id="rId381"/>
    <p:sldId id="878" r:id="rId382"/>
    <p:sldId id="879" r:id="rId383"/>
    <p:sldId id="880" r:id="rId384"/>
    <p:sldId id="881" r:id="rId385"/>
    <p:sldId id="882" r:id="rId386"/>
    <p:sldId id="883" r:id="rId387"/>
    <p:sldId id="884" r:id="rId388"/>
    <p:sldId id="885" r:id="rId389"/>
    <p:sldId id="886" r:id="rId390"/>
    <p:sldId id="887" r:id="rId391"/>
    <p:sldId id="888" r:id="rId392"/>
    <p:sldId id="889" r:id="rId393"/>
    <p:sldId id="890" r:id="rId394"/>
    <p:sldId id="891" r:id="rId395"/>
    <p:sldId id="892" r:id="rId396"/>
    <p:sldId id="893" r:id="rId397"/>
    <p:sldId id="894" r:id="rId398"/>
    <p:sldId id="895" r:id="rId399"/>
    <p:sldId id="896" r:id="rId400"/>
    <p:sldId id="897" r:id="rId401"/>
    <p:sldId id="898" r:id="rId402"/>
    <p:sldId id="899" r:id="rId403"/>
    <p:sldId id="900" r:id="rId404"/>
    <p:sldId id="901" r:id="rId405"/>
    <p:sldId id="902" r:id="rId406"/>
    <p:sldId id="903" r:id="rId407"/>
    <p:sldId id="845" r:id="rId408"/>
    <p:sldId id="904" r:id="rId409"/>
    <p:sldId id="905" r:id="rId410"/>
    <p:sldId id="906" r:id="rId411"/>
    <p:sldId id="907" r:id="rId412"/>
    <p:sldId id="908" r:id="rId413"/>
    <p:sldId id="909" r:id="rId414"/>
    <p:sldId id="910" r:id="rId415"/>
    <p:sldId id="911" r:id="rId416"/>
    <p:sldId id="912" r:id="rId417"/>
    <p:sldId id="913" r:id="rId418"/>
    <p:sldId id="914" r:id="rId419"/>
    <p:sldId id="915" r:id="rId420"/>
    <p:sldId id="916" r:id="rId421"/>
    <p:sldId id="917" r:id="rId422"/>
    <p:sldId id="918" r:id="rId423"/>
    <p:sldId id="919" r:id="rId424"/>
    <p:sldId id="920" r:id="rId425"/>
    <p:sldId id="921" r:id="rId426"/>
    <p:sldId id="922" r:id="rId427"/>
    <p:sldId id="923" r:id="rId428"/>
    <p:sldId id="924" r:id="rId429"/>
    <p:sldId id="925" r:id="rId430"/>
    <p:sldId id="926" r:id="rId431"/>
    <p:sldId id="927" r:id="rId432"/>
    <p:sldId id="928" r:id="rId433"/>
    <p:sldId id="929" r:id="rId434"/>
    <p:sldId id="930" r:id="rId435"/>
    <p:sldId id="931" r:id="rId436"/>
    <p:sldId id="846" r:id="rId437"/>
    <p:sldId id="932" r:id="rId438"/>
    <p:sldId id="933" r:id="rId439"/>
    <p:sldId id="934" r:id="rId440"/>
    <p:sldId id="935" r:id="rId441"/>
    <p:sldId id="936" r:id="rId442"/>
    <p:sldId id="937" r:id="rId443"/>
    <p:sldId id="938" r:id="rId444"/>
    <p:sldId id="939" r:id="rId445"/>
    <p:sldId id="940" r:id="rId446"/>
    <p:sldId id="941" r:id="rId447"/>
    <p:sldId id="942" r:id="rId448"/>
    <p:sldId id="943" r:id="rId449"/>
    <p:sldId id="944" r:id="rId450"/>
    <p:sldId id="945" r:id="rId451"/>
    <p:sldId id="946" r:id="rId452"/>
    <p:sldId id="947" r:id="rId453"/>
    <p:sldId id="948" r:id="rId454"/>
    <p:sldId id="949" r:id="rId455"/>
    <p:sldId id="950" r:id="rId456"/>
    <p:sldId id="951" r:id="rId457"/>
    <p:sldId id="847" r:id="rId458"/>
    <p:sldId id="952" r:id="rId459"/>
    <p:sldId id="953" r:id="rId460"/>
    <p:sldId id="954" r:id="rId461"/>
    <p:sldId id="955" r:id="rId462"/>
    <p:sldId id="956" r:id="rId463"/>
    <p:sldId id="957" r:id="rId464"/>
    <p:sldId id="958" r:id="rId465"/>
    <p:sldId id="959" r:id="rId466"/>
    <p:sldId id="960" r:id="rId467"/>
    <p:sldId id="961" r:id="rId468"/>
    <p:sldId id="962" r:id="rId469"/>
    <p:sldId id="963" r:id="rId470"/>
    <p:sldId id="964" r:id="rId471"/>
    <p:sldId id="965" r:id="rId472"/>
    <p:sldId id="966" r:id="rId473"/>
    <p:sldId id="967" r:id="rId474"/>
    <p:sldId id="968" r:id="rId475"/>
    <p:sldId id="969" r:id="rId476"/>
    <p:sldId id="970" r:id="rId477"/>
    <p:sldId id="971" r:id="rId478"/>
    <p:sldId id="972" r:id="rId479"/>
    <p:sldId id="973" r:id="rId480"/>
    <p:sldId id="974" r:id="rId481"/>
    <p:sldId id="975" r:id="rId482"/>
    <p:sldId id="976" r:id="rId483"/>
    <p:sldId id="977" r:id="rId484"/>
    <p:sldId id="978" r:id="rId485"/>
    <p:sldId id="979" r:id="rId486"/>
    <p:sldId id="980" r:id="rId487"/>
    <p:sldId id="981" r:id="rId488"/>
    <p:sldId id="982" r:id="rId489"/>
    <p:sldId id="983" r:id="rId490"/>
    <p:sldId id="984" r:id="rId491"/>
    <p:sldId id="993" r:id="rId492"/>
    <p:sldId id="994" r:id="rId493"/>
    <p:sldId id="995" r:id="rId494"/>
    <p:sldId id="996" r:id="rId495"/>
    <p:sldId id="997" r:id="rId496"/>
    <p:sldId id="998" r:id="rId497"/>
    <p:sldId id="999" r:id="rId498"/>
    <p:sldId id="1000" r:id="rId499"/>
    <p:sldId id="1001" r:id="rId500"/>
    <p:sldId id="1002" r:id="rId501"/>
    <p:sldId id="1003" r:id="rId502"/>
    <p:sldId id="1004" r:id="rId503"/>
    <p:sldId id="1005" r:id="rId504"/>
    <p:sldId id="1006" r:id="rId505"/>
    <p:sldId id="1007" r:id="rId506"/>
    <p:sldId id="1008" r:id="rId507"/>
    <p:sldId id="1009" r:id="rId508"/>
    <p:sldId id="1010" r:id="rId509"/>
    <p:sldId id="1011" r:id="rId510"/>
    <p:sldId id="1012" r:id="rId511"/>
    <p:sldId id="1013" r:id="rId512"/>
    <p:sldId id="1014" r:id="rId513"/>
    <p:sldId id="1015" r:id="rId514"/>
    <p:sldId id="1016" r:id="rId515"/>
    <p:sldId id="1017" r:id="rId516"/>
    <p:sldId id="1018" r:id="rId517"/>
    <p:sldId id="1019" r:id="rId518"/>
    <p:sldId id="1020" r:id="rId519"/>
    <p:sldId id="1021" r:id="rId520"/>
    <p:sldId id="1022" r:id="rId521"/>
    <p:sldId id="1050" r:id="rId522"/>
    <p:sldId id="1051" r:id="rId523"/>
    <p:sldId id="1052" r:id="rId524"/>
    <p:sldId id="1053" r:id="rId525"/>
    <p:sldId id="1054" r:id="rId526"/>
    <p:sldId id="1055" r:id="rId527"/>
    <p:sldId id="1056" r:id="rId528"/>
    <p:sldId id="1057" r:id="rId529"/>
    <p:sldId id="1058" r:id="rId530"/>
    <p:sldId id="1059" r:id="rId531"/>
    <p:sldId id="1060" r:id="rId532"/>
    <p:sldId id="1061" r:id="rId533"/>
    <p:sldId id="1062" r:id="rId534"/>
    <p:sldId id="1063" r:id="rId535"/>
    <p:sldId id="1064" r:id="rId536"/>
    <p:sldId id="1065" r:id="rId537"/>
    <p:sldId id="1066" r:id="rId538"/>
    <p:sldId id="1067" r:id="rId539"/>
    <p:sldId id="1068" r:id="rId540"/>
    <p:sldId id="1069" r:id="rId541"/>
    <p:sldId id="1070" r:id="rId542"/>
    <p:sldId id="1071" r:id="rId543"/>
    <p:sldId id="1072" r:id="rId544"/>
    <p:sldId id="1073" r:id="rId545"/>
    <p:sldId id="1074" r:id="rId546"/>
    <p:sldId id="1075" r:id="rId547"/>
    <p:sldId id="1076" r:id="rId548"/>
    <p:sldId id="1077" r:id="rId549"/>
    <p:sldId id="1078" r:id="rId550"/>
    <p:sldId id="1079" r:id="rId551"/>
    <p:sldId id="1080" r:id="rId552"/>
    <p:sldId id="1081" r:id="rId553"/>
    <p:sldId id="1082" r:id="rId554"/>
    <p:sldId id="1083" r:id="rId555"/>
    <p:sldId id="1084" r:id="rId556"/>
    <p:sldId id="1085" r:id="rId557"/>
    <p:sldId id="1086" r:id="rId558"/>
    <p:sldId id="1087" r:id="rId559"/>
    <p:sldId id="1088" r:id="rId560"/>
    <p:sldId id="1089" r:id="rId561"/>
    <p:sldId id="1090" r:id="rId562"/>
    <p:sldId id="1091" r:id="rId563"/>
    <p:sldId id="1092" r:id="rId564"/>
    <p:sldId id="1093" r:id="rId565"/>
    <p:sldId id="1094" r:id="rId566"/>
    <p:sldId id="1095" r:id="rId567"/>
    <p:sldId id="1096" r:id="rId568"/>
    <p:sldId id="1097" r:id="rId569"/>
    <p:sldId id="1098" r:id="rId570"/>
    <p:sldId id="1099" r:id="rId571"/>
    <p:sldId id="1100" r:id="rId572"/>
    <p:sldId id="1101" r:id="rId573"/>
    <p:sldId id="1102" r:id="rId574"/>
    <p:sldId id="1103" r:id="rId575"/>
    <p:sldId id="1104" r:id="rId576"/>
    <p:sldId id="1105" r:id="rId577"/>
    <p:sldId id="1106" r:id="rId578"/>
    <p:sldId id="1107" r:id="rId579"/>
    <p:sldId id="1108" r:id="rId580"/>
    <p:sldId id="1109" r:id="rId581"/>
    <p:sldId id="1110" r:id="rId582"/>
    <p:sldId id="1111" r:id="rId583"/>
    <p:sldId id="1112" r:id="rId584"/>
    <p:sldId id="1113" r:id="rId585"/>
    <p:sldId id="1114" r:id="rId586"/>
    <p:sldId id="1115" r:id="rId587"/>
    <p:sldId id="1116" r:id="rId588"/>
    <p:sldId id="1117" r:id="rId589"/>
    <p:sldId id="1118" r:id="rId590"/>
    <p:sldId id="1119" r:id="rId591"/>
    <p:sldId id="1120" r:id="rId592"/>
    <p:sldId id="1121" r:id="rId593"/>
    <p:sldId id="1122" r:id="rId594"/>
    <p:sldId id="1123" r:id="rId595"/>
    <p:sldId id="1124" r:id="rId596"/>
    <p:sldId id="1125" r:id="rId597"/>
    <p:sldId id="1126" r:id="rId598"/>
    <p:sldId id="1127" r:id="rId599"/>
    <p:sldId id="1128" r:id="rId600"/>
    <p:sldId id="1129" r:id="rId601"/>
    <p:sldId id="1130" r:id="rId602"/>
    <p:sldId id="1131" r:id="rId603"/>
    <p:sldId id="1132" r:id="rId604"/>
    <p:sldId id="1133" r:id="rId605"/>
    <p:sldId id="1134" r:id="rId606"/>
    <p:sldId id="1135" r:id="rId607"/>
    <p:sldId id="1136" r:id="rId608"/>
    <p:sldId id="1137" r:id="rId609"/>
    <p:sldId id="1138" r:id="rId610"/>
    <p:sldId id="1139" r:id="rId611"/>
    <p:sldId id="1140" r:id="rId612"/>
    <p:sldId id="1141" r:id="rId613"/>
    <p:sldId id="1142" r:id="rId614"/>
    <p:sldId id="1143" r:id="rId615"/>
    <p:sldId id="1221" r:id="rId616"/>
    <p:sldId id="1222" r:id="rId617"/>
    <p:sldId id="1223" r:id="rId618"/>
    <p:sldId id="1224" r:id="rId619"/>
    <p:sldId id="1225" r:id="rId620"/>
    <p:sldId id="1226" r:id="rId621"/>
    <p:sldId id="1227" r:id="rId622"/>
    <p:sldId id="1228" r:id="rId623"/>
    <p:sldId id="1229" r:id="rId624"/>
    <p:sldId id="1230" r:id="rId625"/>
    <p:sldId id="1231" r:id="rId626"/>
    <p:sldId id="1232" r:id="rId627"/>
    <p:sldId id="1233" r:id="rId628"/>
    <p:sldId id="1234" r:id="rId629"/>
    <p:sldId id="1235" r:id="rId630"/>
    <p:sldId id="1236" r:id="rId631"/>
    <p:sldId id="1237" r:id="rId632"/>
    <p:sldId id="1238" r:id="rId633"/>
    <p:sldId id="1239" r:id="rId634"/>
    <p:sldId id="1240" r:id="rId635"/>
    <p:sldId id="1241" r:id="rId636"/>
    <p:sldId id="1242" r:id="rId637"/>
    <p:sldId id="1243" r:id="rId638"/>
    <p:sldId id="1244" r:id="rId639"/>
    <p:sldId id="1245" r:id="rId640"/>
    <p:sldId id="1246" r:id="rId641"/>
    <p:sldId id="1247" r:id="rId642"/>
    <p:sldId id="1248" r:id="rId643"/>
    <p:sldId id="1258" r:id="rId644"/>
    <p:sldId id="1262" r:id="rId645"/>
    <p:sldId id="1263" r:id="rId646"/>
    <p:sldId id="1264" r:id="rId647"/>
    <p:sldId id="1265" r:id="rId648"/>
    <p:sldId id="1266" r:id="rId649"/>
    <p:sldId id="1267" r:id="rId650"/>
    <p:sldId id="1268" r:id="rId651"/>
    <p:sldId id="1269" r:id="rId652"/>
    <p:sldId id="1270" r:id="rId653"/>
    <p:sldId id="1271" r:id="rId654"/>
    <p:sldId id="1272" r:id="rId655"/>
    <p:sldId id="1273" r:id="rId656"/>
    <p:sldId id="1274" r:id="rId657"/>
    <p:sldId id="1275" r:id="rId658"/>
    <p:sldId id="1276" r:id="rId659"/>
    <p:sldId id="1277" r:id="rId660"/>
    <p:sldId id="1278" r:id="rId661"/>
    <p:sldId id="1279" r:id="rId662"/>
    <p:sldId id="1280" r:id="rId663"/>
    <p:sldId id="1321" r:id="rId66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19D3435-8953-43CF-A847-89B3DEC0F644}">
          <p14:sldIdLst>
            <p14:sldId id="1337"/>
            <p14:sldId id="354"/>
            <p14:sldId id="384"/>
            <p14:sldId id="385"/>
            <p14:sldId id="386"/>
            <p14:sldId id="360"/>
            <p14:sldId id="1338"/>
            <p14:sldId id="361"/>
            <p14:sldId id="363"/>
            <p14:sldId id="364"/>
            <p14:sldId id="300"/>
            <p14:sldId id="390"/>
            <p14:sldId id="365"/>
            <p14:sldId id="366"/>
            <p14:sldId id="391"/>
            <p14:sldId id="1333"/>
            <p14:sldId id="1335"/>
            <p14:sldId id="1329"/>
            <p14:sldId id="401"/>
            <p14:sldId id="392"/>
            <p14:sldId id="395"/>
            <p14:sldId id="375"/>
            <p14:sldId id="379"/>
            <p14:sldId id="380"/>
            <p14:sldId id="381"/>
            <p14:sldId id="382"/>
            <p14:sldId id="397"/>
            <p14:sldId id="1324"/>
            <p14:sldId id="1327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552"/>
            <p14:sldId id="553"/>
            <p14:sldId id="554"/>
            <p14:sldId id="555"/>
            <p14:sldId id="556"/>
            <p14:sldId id="557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585"/>
            <p14:sldId id="586"/>
            <p14:sldId id="587"/>
            <p14:sldId id="588"/>
            <p14:sldId id="589"/>
            <p14:sldId id="591"/>
            <p14:sldId id="592"/>
            <p14:sldId id="593"/>
            <p14:sldId id="594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  <p14:sldId id="614"/>
            <p14:sldId id="615"/>
            <p14:sldId id="616"/>
            <p14:sldId id="617"/>
            <p14:sldId id="618"/>
            <p14:sldId id="619"/>
            <p14:sldId id="620"/>
            <p14:sldId id="621"/>
            <p14:sldId id="622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40"/>
            <p14:sldId id="641"/>
            <p14:sldId id="642"/>
            <p14:sldId id="643"/>
            <p14:sldId id="644"/>
            <p14:sldId id="645"/>
            <p14:sldId id="646"/>
            <p14:sldId id="647"/>
            <p14:sldId id="648"/>
            <p14:sldId id="649"/>
            <p14:sldId id="650"/>
            <p14:sldId id="651"/>
            <p14:sldId id="652"/>
            <p14:sldId id="653"/>
            <p14:sldId id="654"/>
            <p14:sldId id="655"/>
            <p14:sldId id="656"/>
            <p14:sldId id="657"/>
            <p14:sldId id="658"/>
            <p14:sldId id="659"/>
            <p14:sldId id="660"/>
            <p14:sldId id="661"/>
            <p14:sldId id="662"/>
            <p14:sldId id="663"/>
            <p14:sldId id="664"/>
            <p14:sldId id="665"/>
            <p14:sldId id="666"/>
            <p14:sldId id="667"/>
            <p14:sldId id="668"/>
            <p14:sldId id="669"/>
            <p14:sldId id="670"/>
            <p14:sldId id="671"/>
            <p14:sldId id="590"/>
            <p14:sldId id="493"/>
            <p14:sldId id="494"/>
            <p14:sldId id="495"/>
            <p14:sldId id="496"/>
            <p14:sldId id="497"/>
            <p14:sldId id="498"/>
            <p14:sldId id="436"/>
          </p14:sldIdLst>
        </p14:section>
        <p14:section name="Раздел без заголовка" id="{3810CA11-55F5-46D7-AB57-FB2CA9405711}">
          <p14:sldIdLst>
            <p14:sldId id="355"/>
            <p14:sldId id="672"/>
            <p14:sldId id="673"/>
            <p14:sldId id="674"/>
            <p14:sldId id="675"/>
            <p14:sldId id="676"/>
            <p14:sldId id="677"/>
            <p14:sldId id="678"/>
            <p14:sldId id="679"/>
            <p14:sldId id="680"/>
            <p14:sldId id="681"/>
            <p14:sldId id="682"/>
            <p14:sldId id="683"/>
            <p14:sldId id="684"/>
            <p14:sldId id="685"/>
            <p14:sldId id="686"/>
            <p14:sldId id="687"/>
            <p14:sldId id="688"/>
            <p14:sldId id="689"/>
            <p14:sldId id="690"/>
            <p14:sldId id="691"/>
            <p14:sldId id="692"/>
            <p14:sldId id="693"/>
            <p14:sldId id="694"/>
            <p14:sldId id="695"/>
            <p14:sldId id="696"/>
            <p14:sldId id="697"/>
            <p14:sldId id="698"/>
            <p14:sldId id="699"/>
            <p14:sldId id="700"/>
            <p14:sldId id="701"/>
            <p14:sldId id="705"/>
            <p14:sldId id="706"/>
            <p14:sldId id="707"/>
            <p14:sldId id="708"/>
            <p14:sldId id="709"/>
            <p14:sldId id="710"/>
            <p14:sldId id="711"/>
            <p14:sldId id="712"/>
            <p14:sldId id="713"/>
            <p14:sldId id="714"/>
            <p14:sldId id="715"/>
            <p14:sldId id="719"/>
            <p14:sldId id="720"/>
            <p14:sldId id="721"/>
            <p14:sldId id="722"/>
            <p14:sldId id="723"/>
            <p14:sldId id="724"/>
            <p14:sldId id="725"/>
            <p14:sldId id="726"/>
            <p14:sldId id="727"/>
            <p14:sldId id="728"/>
            <p14:sldId id="729"/>
            <p14:sldId id="730"/>
            <p14:sldId id="731"/>
            <p14:sldId id="732"/>
            <p14:sldId id="733"/>
            <p14:sldId id="734"/>
            <p14:sldId id="735"/>
            <p14:sldId id="736"/>
            <p14:sldId id="737"/>
            <p14:sldId id="738"/>
            <p14:sldId id="739"/>
            <p14:sldId id="740"/>
            <p14:sldId id="741"/>
            <p14:sldId id="742"/>
            <p14:sldId id="743"/>
            <p14:sldId id="744"/>
            <p14:sldId id="745"/>
            <p14:sldId id="746"/>
            <p14:sldId id="747"/>
            <p14:sldId id="748"/>
            <p14:sldId id="749"/>
            <p14:sldId id="750"/>
            <p14:sldId id="751"/>
            <p14:sldId id="752"/>
            <p14:sldId id="753"/>
            <p14:sldId id="754"/>
            <p14:sldId id="755"/>
            <p14:sldId id="756"/>
            <p14:sldId id="757"/>
            <p14:sldId id="758"/>
            <p14:sldId id="759"/>
            <p14:sldId id="760"/>
            <p14:sldId id="761"/>
            <p14:sldId id="762"/>
            <p14:sldId id="763"/>
            <p14:sldId id="764"/>
            <p14:sldId id="765"/>
            <p14:sldId id="766"/>
            <p14:sldId id="767"/>
            <p14:sldId id="768"/>
            <p14:sldId id="769"/>
            <p14:sldId id="770"/>
            <p14:sldId id="771"/>
            <p14:sldId id="772"/>
            <p14:sldId id="773"/>
            <p14:sldId id="774"/>
            <p14:sldId id="775"/>
            <p14:sldId id="776"/>
            <p14:sldId id="777"/>
            <p14:sldId id="778"/>
            <p14:sldId id="779"/>
            <p14:sldId id="780"/>
            <p14:sldId id="781"/>
            <p14:sldId id="782"/>
            <p14:sldId id="783"/>
            <p14:sldId id="784"/>
            <p14:sldId id="785"/>
            <p14:sldId id="786"/>
            <p14:sldId id="787"/>
            <p14:sldId id="788"/>
            <p14:sldId id="789"/>
            <p14:sldId id="790"/>
            <p14:sldId id="791"/>
            <p14:sldId id="792"/>
            <p14:sldId id="793"/>
            <p14:sldId id="794"/>
            <p14:sldId id="795"/>
            <p14:sldId id="796"/>
            <p14:sldId id="797"/>
            <p14:sldId id="798"/>
            <p14:sldId id="799"/>
            <p14:sldId id="800"/>
            <p14:sldId id="801"/>
            <p14:sldId id="802"/>
            <p14:sldId id="803"/>
            <p14:sldId id="804"/>
            <p14:sldId id="805"/>
            <p14:sldId id="806"/>
            <p14:sldId id="807"/>
            <p14:sldId id="808"/>
            <p14:sldId id="809"/>
            <p14:sldId id="810"/>
            <p14:sldId id="811"/>
            <p14:sldId id="812"/>
            <p14:sldId id="813"/>
            <p14:sldId id="814"/>
            <p14:sldId id="815"/>
            <p14:sldId id="816"/>
            <p14:sldId id="817"/>
            <p14:sldId id="818"/>
            <p14:sldId id="819"/>
            <p14:sldId id="820"/>
            <p14:sldId id="821"/>
            <p14:sldId id="822"/>
            <p14:sldId id="823"/>
            <p14:sldId id="824"/>
            <p14:sldId id="825"/>
            <p14:sldId id="826"/>
            <p14:sldId id="827"/>
            <p14:sldId id="828"/>
            <p14:sldId id="829"/>
            <p14:sldId id="830"/>
            <p14:sldId id="831"/>
            <p14:sldId id="832"/>
            <p14:sldId id="833"/>
            <p14:sldId id="834"/>
            <p14:sldId id="835"/>
            <p14:sldId id="836"/>
            <p14:sldId id="837"/>
            <p14:sldId id="838"/>
            <p14:sldId id="839"/>
            <p14:sldId id="840"/>
            <p14:sldId id="841"/>
            <p14:sldId id="842"/>
            <p14:sldId id="843"/>
            <p14:sldId id="844"/>
            <p14:sldId id="849"/>
            <p14:sldId id="850"/>
            <p14:sldId id="851"/>
            <p14:sldId id="852"/>
            <p14:sldId id="853"/>
            <p14:sldId id="854"/>
            <p14:sldId id="855"/>
            <p14:sldId id="856"/>
            <p14:sldId id="857"/>
            <p14:sldId id="858"/>
            <p14:sldId id="859"/>
            <p14:sldId id="860"/>
            <p14:sldId id="861"/>
            <p14:sldId id="862"/>
            <p14:sldId id="863"/>
            <p14:sldId id="864"/>
            <p14:sldId id="865"/>
            <p14:sldId id="866"/>
            <p14:sldId id="867"/>
            <p14:sldId id="868"/>
            <p14:sldId id="869"/>
            <p14:sldId id="870"/>
            <p14:sldId id="871"/>
            <p14:sldId id="872"/>
            <p14:sldId id="873"/>
            <p14:sldId id="874"/>
            <p14:sldId id="875"/>
            <p14:sldId id="876"/>
            <p14:sldId id="877"/>
            <p14:sldId id="878"/>
            <p14:sldId id="879"/>
            <p14:sldId id="880"/>
            <p14:sldId id="881"/>
            <p14:sldId id="882"/>
            <p14:sldId id="883"/>
            <p14:sldId id="884"/>
            <p14:sldId id="885"/>
            <p14:sldId id="886"/>
            <p14:sldId id="887"/>
            <p14:sldId id="888"/>
            <p14:sldId id="889"/>
            <p14:sldId id="890"/>
            <p14:sldId id="891"/>
            <p14:sldId id="892"/>
            <p14:sldId id="893"/>
            <p14:sldId id="894"/>
            <p14:sldId id="895"/>
            <p14:sldId id="896"/>
            <p14:sldId id="897"/>
            <p14:sldId id="898"/>
            <p14:sldId id="899"/>
            <p14:sldId id="900"/>
            <p14:sldId id="901"/>
            <p14:sldId id="902"/>
            <p14:sldId id="903"/>
            <p14:sldId id="845"/>
            <p14:sldId id="904"/>
            <p14:sldId id="905"/>
            <p14:sldId id="906"/>
            <p14:sldId id="907"/>
            <p14:sldId id="908"/>
            <p14:sldId id="909"/>
            <p14:sldId id="910"/>
            <p14:sldId id="911"/>
            <p14:sldId id="912"/>
            <p14:sldId id="913"/>
            <p14:sldId id="914"/>
            <p14:sldId id="915"/>
            <p14:sldId id="916"/>
            <p14:sldId id="917"/>
            <p14:sldId id="918"/>
            <p14:sldId id="919"/>
            <p14:sldId id="920"/>
            <p14:sldId id="921"/>
            <p14:sldId id="922"/>
            <p14:sldId id="923"/>
            <p14:sldId id="924"/>
            <p14:sldId id="925"/>
            <p14:sldId id="926"/>
            <p14:sldId id="927"/>
            <p14:sldId id="928"/>
            <p14:sldId id="929"/>
            <p14:sldId id="930"/>
            <p14:sldId id="931"/>
            <p14:sldId id="846"/>
            <p14:sldId id="932"/>
            <p14:sldId id="933"/>
            <p14:sldId id="934"/>
            <p14:sldId id="935"/>
            <p14:sldId id="936"/>
            <p14:sldId id="937"/>
            <p14:sldId id="938"/>
            <p14:sldId id="939"/>
            <p14:sldId id="940"/>
            <p14:sldId id="941"/>
            <p14:sldId id="942"/>
            <p14:sldId id="943"/>
            <p14:sldId id="944"/>
            <p14:sldId id="945"/>
            <p14:sldId id="946"/>
            <p14:sldId id="947"/>
            <p14:sldId id="948"/>
            <p14:sldId id="949"/>
            <p14:sldId id="950"/>
            <p14:sldId id="951"/>
            <p14:sldId id="847"/>
            <p14:sldId id="952"/>
            <p14:sldId id="953"/>
            <p14:sldId id="954"/>
            <p14:sldId id="955"/>
            <p14:sldId id="956"/>
            <p14:sldId id="957"/>
            <p14:sldId id="958"/>
            <p14:sldId id="959"/>
            <p14:sldId id="960"/>
            <p14:sldId id="961"/>
            <p14:sldId id="962"/>
            <p14:sldId id="963"/>
            <p14:sldId id="964"/>
            <p14:sldId id="965"/>
            <p14:sldId id="966"/>
            <p14:sldId id="967"/>
            <p14:sldId id="968"/>
            <p14:sldId id="969"/>
            <p14:sldId id="970"/>
            <p14:sldId id="971"/>
            <p14:sldId id="972"/>
            <p14:sldId id="973"/>
            <p14:sldId id="974"/>
            <p14:sldId id="975"/>
            <p14:sldId id="976"/>
            <p14:sldId id="977"/>
            <p14:sldId id="978"/>
            <p14:sldId id="979"/>
            <p14:sldId id="980"/>
            <p14:sldId id="981"/>
            <p14:sldId id="982"/>
            <p14:sldId id="983"/>
            <p14:sldId id="984"/>
            <p14:sldId id="993"/>
            <p14:sldId id="994"/>
            <p14:sldId id="995"/>
            <p14:sldId id="996"/>
            <p14:sldId id="997"/>
            <p14:sldId id="998"/>
            <p14:sldId id="999"/>
            <p14:sldId id="1000"/>
            <p14:sldId id="1001"/>
            <p14:sldId id="1002"/>
            <p14:sldId id="1003"/>
            <p14:sldId id="1004"/>
            <p14:sldId id="1005"/>
            <p14:sldId id="1006"/>
            <p14:sldId id="1007"/>
            <p14:sldId id="1008"/>
            <p14:sldId id="1009"/>
            <p14:sldId id="1010"/>
            <p14:sldId id="1011"/>
            <p14:sldId id="1012"/>
            <p14:sldId id="1013"/>
            <p14:sldId id="1014"/>
            <p14:sldId id="1015"/>
            <p14:sldId id="1016"/>
            <p14:sldId id="1017"/>
            <p14:sldId id="1018"/>
            <p14:sldId id="1019"/>
            <p14:sldId id="1020"/>
            <p14:sldId id="1021"/>
            <p14:sldId id="1022"/>
            <p14:sldId id="1050"/>
            <p14:sldId id="1051"/>
            <p14:sldId id="1052"/>
            <p14:sldId id="1053"/>
            <p14:sldId id="1054"/>
            <p14:sldId id="1055"/>
            <p14:sldId id="1056"/>
            <p14:sldId id="1057"/>
            <p14:sldId id="1058"/>
            <p14:sldId id="1059"/>
            <p14:sldId id="1060"/>
            <p14:sldId id="1061"/>
            <p14:sldId id="1062"/>
            <p14:sldId id="1063"/>
            <p14:sldId id="1064"/>
            <p14:sldId id="1065"/>
            <p14:sldId id="1066"/>
            <p14:sldId id="1067"/>
            <p14:sldId id="1068"/>
            <p14:sldId id="1069"/>
            <p14:sldId id="1070"/>
            <p14:sldId id="1071"/>
            <p14:sldId id="1072"/>
            <p14:sldId id="1073"/>
            <p14:sldId id="1074"/>
            <p14:sldId id="1075"/>
            <p14:sldId id="1076"/>
            <p14:sldId id="1077"/>
            <p14:sldId id="1078"/>
            <p14:sldId id="1079"/>
            <p14:sldId id="1080"/>
            <p14:sldId id="1081"/>
            <p14:sldId id="1082"/>
            <p14:sldId id="1083"/>
            <p14:sldId id="1084"/>
            <p14:sldId id="1085"/>
            <p14:sldId id="1086"/>
            <p14:sldId id="1087"/>
            <p14:sldId id="1088"/>
            <p14:sldId id="1089"/>
            <p14:sldId id="1090"/>
            <p14:sldId id="1091"/>
            <p14:sldId id="1092"/>
            <p14:sldId id="1093"/>
            <p14:sldId id="1094"/>
            <p14:sldId id="1095"/>
            <p14:sldId id="1096"/>
            <p14:sldId id="1097"/>
            <p14:sldId id="1098"/>
            <p14:sldId id="1099"/>
            <p14:sldId id="1100"/>
            <p14:sldId id="1101"/>
            <p14:sldId id="1102"/>
            <p14:sldId id="1103"/>
            <p14:sldId id="1104"/>
            <p14:sldId id="1105"/>
            <p14:sldId id="1106"/>
            <p14:sldId id="1107"/>
            <p14:sldId id="1108"/>
            <p14:sldId id="1109"/>
            <p14:sldId id="1110"/>
            <p14:sldId id="1111"/>
            <p14:sldId id="1112"/>
            <p14:sldId id="1113"/>
            <p14:sldId id="1114"/>
            <p14:sldId id="1115"/>
            <p14:sldId id="1116"/>
            <p14:sldId id="1117"/>
            <p14:sldId id="1118"/>
            <p14:sldId id="1119"/>
            <p14:sldId id="1120"/>
            <p14:sldId id="1121"/>
            <p14:sldId id="1122"/>
            <p14:sldId id="1123"/>
            <p14:sldId id="1124"/>
            <p14:sldId id="1125"/>
            <p14:sldId id="1126"/>
            <p14:sldId id="1127"/>
            <p14:sldId id="1128"/>
            <p14:sldId id="1129"/>
            <p14:sldId id="1130"/>
            <p14:sldId id="1131"/>
            <p14:sldId id="1132"/>
            <p14:sldId id="1133"/>
            <p14:sldId id="1134"/>
            <p14:sldId id="1135"/>
            <p14:sldId id="1136"/>
            <p14:sldId id="1137"/>
            <p14:sldId id="1138"/>
            <p14:sldId id="1139"/>
            <p14:sldId id="1140"/>
            <p14:sldId id="1141"/>
            <p14:sldId id="1142"/>
            <p14:sldId id="1143"/>
            <p14:sldId id="1221"/>
            <p14:sldId id="1222"/>
            <p14:sldId id="1223"/>
            <p14:sldId id="1224"/>
            <p14:sldId id="1225"/>
            <p14:sldId id="1226"/>
            <p14:sldId id="1227"/>
            <p14:sldId id="1228"/>
            <p14:sldId id="1229"/>
            <p14:sldId id="1230"/>
            <p14:sldId id="1231"/>
            <p14:sldId id="1232"/>
            <p14:sldId id="1233"/>
            <p14:sldId id="1234"/>
            <p14:sldId id="1235"/>
            <p14:sldId id="1236"/>
            <p14:sldId id="1237"/>
            <p14:sldId id="1238"/>
            <p14:sldId id="1239"/>
            <p14:sldId id="1240"/>
            <p14:sldId id="1241"/>
            <p14:sldId id="1242"/>
            <p14:sldId id="1243"/>
            <p14:sldId id="1244"/>
            <p14:sldId id="1245"/>
            <p14:sldId id="1246"/>
            <p14:sldId id="1247"/>
            <p14:sldId id="1248"/>
            <p14:sldId id="1258"/>
            <p14:sldId id="1262"/>
            <p14:sldId id="1263"/>
            <p14:sldId id="1264"/>
            <p14:sldId id="1265"/>
            <p14:sldId id="1266"/>
            <p14:sldId id="1267"/>
            <p14:sldId id="1268"/>
            <p14:sldId id="1269"/>
            <p14:sldId id="1270"/>
            <p14:sldId id="1271"/>
            <p14:sldId id="1272"/>
            <p14:sldId id="1273"/>
            <p14:sldId id="1274"/>
            <p14:sldId id="1275"/>
            <p14:sldId id="1276"/>
            <p14:sldId id="1277"/>
            <p14:sldId id="1278"/>
            <p14:sldId id="1279"/>
            <p14:sldId id="1280"/>
            <p14:sldId id="132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0000"/>
    <a:srgbClr val="6699FF"/>
    <a:srgbClr val="FF0000"/>
    <a:srgbClr val="000066"/>
    <a:srgbClr val="333399"/>
    <a:srgbClr val="990000"/>
    <a:srgbClr val="993300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9" autoAdjust="0"/>
    <p:restoredTop sz="91076" autoAdjust="0"/>
  </p:normalViewPr>
  <p:slideViewPr>
    <p:cSldViewPr>
      <p:cViewPr varScale="1">
        <p:scale>
          <a:sx n="106" d="100"/>
          <a:sy n="106" d="100"/>
        </p:scale>
        <p:origin x="-17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531" Type="http://schemas.openxmlformats.org/officeDocument/2006/relationships/slide" Target="slides/slide530.xml"/><Relationship Id="rId573" Type="http://schemas.openxmlformats.org/officeDocument/2006/relationships/slide" Target="slides/slide572.xml"/><Relationship Id="rId629" Type="http://schemas.openxmlformats.org/officeDocument/2006/relationships/slide" Target="slides/slide62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640" Type="http://schemas.openxmlformats.org/officeDocument/2006/relationships/slide" Target="slides/slide639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00" Type="http://schemas.openxmlformats.org/officeDocument/2006/relationships/slide" Target="slides/slide499.xml"/><Relationship Id="rId542" Type="http://schemas.openxmlformats.org/officeDocument/2006/relationships/slide" Target="slides/slide541.xml"/><Relationship Id="rId584" Type="http://schemas.openxmlformats.org/officeDocument/2006/relationships/slide" Target="slides/slide583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slide" Target="slides/slide443.xml"/><Relationship Id="rId486" Type="http://schemas.openxmlformats.org/officeDocument/2006/relationships/slide" Target="slides/slide485.xml"/><Relationship Id="rId651" Type="http://schemas.openxmlformats.org/officeDocument/2006/relationships/slide" Target="slides/slide650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511" Type="http://schemas.openxmlformats.org/officeDocument/2006/relationships/slide" Target="slides/slide510.xml"/><Relationship Id="rId553" Type="http://schemas.openxmlformats.org/officeDocument/2006/relationships/slide" Target="slides/slide552.xml"/><Relationship Id="rId609" Type="http://schemas.openxmlformats.org/officeDocument/2006/relationships/slide" Target="slides/slide60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595" Type="http://schemas.openxmlformats.org/officeDocument/2006/relationships/slide" Target="slides/slide594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497" Type="http://schemas.openxmlformats.org/officeDocument/2006/relationships/slide" Target="slides/slide496.xml"/><Relationship Id="rId620" Type="http://schemas.openxmlformats.org/officeDocument/2006/relationships/slide" Target="slides/slide619.xml"/><Relationship Id="rId662" Type="http://schemas.openxmlformats.org/officeDocument/2006/relationships/slide" Target="slides/slide661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22" Type="http://schemas.openxmlformats.org/officeDocument/2006/relationships/slide" Target="slides/slide521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564" Type="http://schemas.openxmlformats.org/officeDocument/2006/relationships/slide" Target="slides/slide563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466" Type="http://schemas.openxmlformats.org/officeDocument/2006/relationships/slide" Target="slides/slide465.xml"/><Relationship Id="rId631" Type="http://schemas.openxmlformats.org/officeDocument/2006/relationships/slide" Target="slides/slide630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533" Type="http://schemas.openxmlformats.org/officeDocument/2006/relationships/slide" Target="slides/slide532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575" Type="http://schemas.openxmlformats.org/officeDocument/2006/relationships/slide" Target="slides/slide574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477" Type="http://schemas.openxmlformats.org/officeDocument/2006/relationships/slide" Target="slides/slide476.xml"/><Relationship Id="rId600" Type="http://schemas.openxmlformats.org/officeDocument/2006/relationships/slide" Target="slides/slide599.xml"/><Relationship Id="rId642" Type="http://schemas.openxmlformats.org/officeDocument/2006/relationships/slide" Target="slides/slide641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502" Type="http://schemas.openxmlformats.org/officeDocument/2006/relationships/slide" Target="slides/slide501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544" Type="http://schemas.openxmlformats.org/officeDocument/2006/relationships/slide" Target="slides/slide543.xml"/><Relationship Id="rId586" Type="http://schemas.openxmlformats.org/officeDocument/2006/relationships/slide" Target="slides/slide585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46" Type="http://schemas.openxmlformats.org/officeDocument/2006/relationships/slide" Target="slides/slide445.xml"/><Relationship Id="rId611" Type="http://schemas.openxmlformats.org/officeDocument/2006/relationships/slide" Target="slides/slide610.xml"/><Relationship Id="rId653" Type="http://schemas.openxmlformats.org/officeDocument/2006/relationships/slide" Target="slides/slide652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88" Type="http://schemas.openxmlformats.org/officeDocument/2006/relationships/slide" Target="slides/slide487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513" Type="http://schemas.openxmlformats.org/officeDocument/2006/relationships/slide" Target="slides/slide512.xml"/><Relationship Id="rId555" Type="http://schemas.openxmlformats.org/officeDocument/2006/relationships/slide" Target="slides/slide554.xml"/><Relationship Id="rId597" Type="http://schemas.openxmlformats.org/officeDocument/2006/relationships/slide" Target="slides/slide596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457" Type="http://schemas.openxmlformats.org/officeDocument/2006/relationships/slide" Target="slides/slide456.xml"/><Relationship Id="rId622" Type="http://schemas.openxmlformats.org/officeDocument/2006/relationships/slide" Target="slides/slide621.xml"/><Relationship Id="rId261" Type="http://schemas.openxmlformats.org/officeDocument/2006/relationships/slide" Target="slides/slide260.xml"/><Relationship Id="rId499" Type="http://schemas.openxmlformats.org/officeDocument/2006/relationships/slide" Target="slides/slide498.xml"/><Relationship Id="rId664" Type="http://schemas.openxmlformats.org/officeDocument/2006/relationships/slide" Target="slides/slide663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524" Type="http://schemas.openxmlformats.org/officeDocument/2006/relationships/slide" Target="slides/slide523.xml"/><Relationship Id="rId566" Type="http://schemas.openxmlformats.org/officeDocument/2006/relationships/slide" Target="slides/slide565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426" Type="http://schemas.openxmlformats.org/officeDocument/2006/relationships/slide" Target="slides/slide425.xml"/><Relationship Id="rId633" Type="http://schemas.openxmlformats.org/officeDocument/2006/relationships/slide" Target="slides/slide632.xml"/><Relationship Id="rId230" Type="http://schemas.openxmlformats.org/officeDocument/2006/relationships/slide" Target="slides/slide229.xml"/><Relationship Id="rId468" Type="http://schemas.openxmlformats.org/officeDocument/2006/relationships/slide" Target="slides/slide467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535" Type="http://schemas.openxmlformats.org/officeDocument/2006/relationships/slide" Target="slides/slide534.xml"/><Relationship Id="rId577" Type="http://schemas.openxmlformats.org/officeDocument/2006/relationships/slide" Target="slides/slide576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602" Type="http://schemas.openxmlformats.org/officeDocument/2006/relationships/slide" Target="slides/slide601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479" Type="http://schemas.openxmlformats.org/officeDocument/2006/relationships/slide" Target="slides/slide478.xml"/><Relationship Id="rId644" Type="http://schemas.openxmlformats.org/officeDocument/2006/relationships/slide" Target="slides/slide643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490" Type="http://schemas.openxmlformats.org/officeDocument/2006/relationships/slide" Target="slides/slide489.xml"/><Relationship Id="rId504" Type="http://schemas.openxmlformats.org/officeDocument/2006/relationships/slide" Target="slides/slide503.xml"/><Relationship Id="rId546" Type="http://schemas.openxmlformats.org/officeDocument/2006/relationships/slide" Target="slides/slide545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406" Type="http://schemas.openxmlformats.org/officeDocument/2006/relationships/slide" Target="slides/slide405.xml"/><Relationship Id="rId588" Type="http://schemas.openxmlformats.org/officeDocument/2006/relationships/slide" Target="slides/slide587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48" Type="http://schemas.openxmlformats.org/officeDocument/2006/relationships/slide" Target="slides/slide447.xml"/><Relationship Id="rId613" Type="http://schemas.openxmlformats.org/officeDocument/2006/relationships/slide" Target="slides/slide612.xml"/><Relationship Id="rId655" Type="http://schemas.openxmlformats.org/officeDocument/2006/relationships/slide" Target="slides/slide654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515" Type="http://schemas.openxmlformats.org/officeDocument/2006/relationships/slide" Target="slides/slide514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557" Type="http://schemas.openxmlformats.org/officeDocument/2006/relationships/slide" Target="slides/slide556.xml"/><Relationship Id="rId599" Type="http://schemas.openxmlformats.org/officeDocument/2006/relationships/slide" Target="slides/slide598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459" Type="http://schemas.openxmlformats.org/officeDocument/2006/relationships/slide" Target="slides/slide458.xml"/><Relationship Id="rId624" Type="http://schemas.openxmlformats.org/officeDocument/2006/relationships/slide" Target="slides/slide623.xml"/><Relationship Id="rId666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470" Type="http://schemas.openxmlformats.org/officeDocument/2006/relationships/slide" Target="slides/slide469.xml"/><Relationship Id="rId526" Type="http://schemas.openxmlformats.org/officeDocument/2006/relationships/slide" Target="slides/slide525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568" Type="http://schemas.openxmlformats.org/officeDocument/2006/relationships/slide" Target="slides/slide567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428" Type="http://schemas.openxmlformats.org/officeDocument/2006/relationships/slide" Target="slides/slide427.xml"/><Relationship Id="rId635" Type="http://schemas.openxmlformats.org/officeDocument/2006/relationships/slide" Target="slides/slide634.xml"/><Relationship Id="rId232" Type="http://schemas.openxmlformats.org/officeDocument/2006/relationships/slide" Target="slides/slide231.xml"/><Relationship Id="rId274" Type="http://schemas.openxmlformats.org/officeDocument/2006/relationships/slide" Target="slides/slide273.xml"/><Relationship Id="rId481" Type="http://schemas.openxmlformats.org/officeDocument/2006/relationships/slide" Target="slides/slide480.xml"/><Relationship Id="rId27" Type="http://schemas.openxmlformats.org/officeDocument/2006/relationships/slide" Target="slides/slide26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537" Type="http://schemas.openxmlformats.org/officeDocument/2006/relationships/slide" Target="slides/slide536.xml"/><Relationship Id="rId579" Type="http://schemas.openxmlformats.org/officeDocument/2006/relationships/slide" Target="slides/slide578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41" Type="http://schemas.openxmlformats.org/officeDocument/2006/relationships/slide" Target="slides/slide340.xml"/><Relationship Id="rId383" Type="http://schemas.openxmlformats.org/officeDocument/2006/relationships/slide" Target="slides/slide382.xml"/><Relationship Id="rId439" Type="http://schemas.openxmlformats.org/officeDocument/2006/relationships/slide" Target="slides/slide438.xml"/><Relationship Id="rId590" Type="http://schemas.openxmlformats.org/officeDocument/2006/relationships/slide" Target="slides/slide589.xml"/><Relationship Id="rId604" Type="http://schemas.openxmlformats.org/officeDocument/2006/relationships/slide" Target="slides/slide603.xml"/><Relationship Id="rId646" Type="http://schemas.openxmlformats.org/officeDocument/2006/relationships/slide" Target="slides/slide645.xml"/><Relationship Id="rId201" Type="http://schemas.openxmlformats.org/officeDocument/2006/relationships/slide" Target="slides/slide200.xml"/><Relationship Id="rId243" Type="http://schemas.openxmlformats.org/officeDocument/2006/relationships/slide" Target="slides/slide242.xml"/><Relationship Id="rId285" Type="http://schemas.openxmlformats.org/officeDocument/2006/relationships/slide" Target="slides/slide284.xml"/><Relationship Id="rId450" Type="http://schemas.openxmlformats.org/officeDocument/2006/relationships/slide" Target="slides/slide449.xml"/><Relationship Id="rId506" Type="http://schemas.openxmlformats.org/officeDocument/2006/relationships/slide" Target="slides/slide505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492" Type="http://schemas.openxmlformats.org/officeDocument/2006/relationships/slide" Target="slides/slide491.xml"/><Relationship Id="rId548" Type="http://schemas.openxmlformats.org/officeDocument/2006/relationships/slide" Target="slides/slide547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87" Type="http://schemas.openxmlformats.org/officeDocument/2006/relationships/slide" Target="slides/slide186.xml"/><Relationship Id="rId352" Type="http://schemas.openxmlformats.org/officeDocument/2006/relationships/slide" Target="slides/slide351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615" Type="http://schemas.openxmlformats.org/officeDocument/2006/relationships/slide" Target="slides/slide614.xml"/><Relationship Id="rId212" Type="http://schemas.openxmlformats.org/officeDocument/2006/relationships/slide" Target="slides/slide211.xml"/><Relationship Id="rId254" Type="http://schemas.openxmlformats.org/officeDocument/2006/relationships/slide" Target="slides/slide253.xml"/><Relationship Id="rId657" Type="http://schemas.openxmlformats.org/officeDocument/2006/relationships/slide" Target="slides/slide656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96" Type="http://schemas.openxmlformats.org/officeDocument/2006/relationships/slide" Target="slides/slide295.xml"/><Relationship Id="rId461" Type="http://schemas.openxmlformats.org/officeDocument/2006/relationships/slide" Target="slides/slide460.xml"/><Relationship Id="rId517" Type="http://schemas.openxmlformats.org/officeDocument/2006/relationships/slide" Target="slides/slide516.xml"/><Relationship Id="rId559" Type="http://schemas.openxmlformats.org/officeDocument/2006/relationships/slide" Target="slides/slide558.xml"/><Relationship Id="rId60" Type="http://schemas.openxmlformats.org/officeDocument/2006/relationships/slide" Target="slides/slide59.xml"/><Relationship Id="rId156" Type="http://schemas.openxmlformats.org/officeDocument/2006/relationships/slide" Target="slides/slide155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63" Type="http://schemas.openxmlformats.org/officeDocument/2006/relationships/slide" Target="slides/slide362.xml"/><Relationship Id="rId419" Type="http://schemas.openxmlformats.org/officeDocument/2006/relationships/slide" Target="slides/slide418.xml"/><Relationship Id="rId570" Type="http://schemas.openxmlformats.org/officeDocument/2006/relationships/slide" Target="slides/slide569.xml"/><Relationship Id="rId626" Type="http://schemas.openxmlformats.org/officeDocument/2006/relationships/slide" Target="slides/slide625.xml"/><Relationship Id="rId223" Type="http://schemas.openxmlformats.org/officeDocument/2006/relationships/slide" Target="slides/slide222.xml"/><Relationship Id="rId430" Type="http://schemas.openxmlformats.org/officeDocument/2006/relationships/slide" Target="slides/slide429.xml"/><Relationship Id="rId668" Type="http://schemas.openxmlformats.org/officeDocument/2006/relationships/viewProps" Target="viewProp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472" Type="http://schemas.openxmlformats.org/officeDocument/2006/relationships/slide" Target="slides/slide471.xml"/><Relationship Id="rId493" Type="http://schemas.openxmlformats.org/officeDocument/2006/relationships/slide" Target="slides/slide492.xml"/><Relationship Id="rId507" Type="http://schemas.openxmlformats.org/officeDocument/2006/relationships/slide" Target="slides/slide506.xml"/><Relationship Id="rId528" Type="http://schemas.openxmlformats.org/officeDocument/2006/relationships/slide" Target="slides/slide527.xml"/><Relationship Id="rId549" Type="http://schemas.openxmlformats.org/officeDocument/2006/relationships/slide" Target="slides/slide54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560" Type="http://schemas.openxmlformats.org/officeDocument/2006/relationships/slide" Target="slides/slide559.xml"/><Relationship Id="rId581" Type="http://schemas.openxmlformats.org/officeDocument/2006/relationships/slide" Target="slides/slide580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slide" Target="slides/slide419.xml"/><Relationship Id="rId616" Type="http://schemas.openxmlformats.org/officeDocument/2006/relationships/slide" Target="slides/slide615.xml"/><Relationship Id="rId637" Type="http://schemas.openxmlformats.org/officeDocument/2006/relationships/slide" Target="slides/slide636.xml"/><Relationship Id="rId658" Type="http://schemas.openxmlformats.org/officeDocument/2006/relationships/slide" Target="slides/slide657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41" Type="http://schemas.openxmlformats.org/officeDocument/2006/relationships/slide" Target="slides/slide440.xml"/><Relationship Id="rId462" Type="http://schemas.openxmlformats.org/officeDocument/2006/relationships/slide" Target="slides/slide461.xml"/><Relationship Id="rId483" Type="http://schemas.openxmlformats.org/officeDocument/2006/relationships/slide" Target="slides/slide482.xml"/><Relationship Id="rId518" Type="http://schemas.openxmlformats.org/officeDocument/2006/relationships/slide" Target="slides/slide517.xml"/><Relationship Id="rId539" Type="http://schemas.openxmlformats.org/officeDocument/2006/relationships/slide" Target="slides/slide53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550" Type="http://schemas.openxmlformats.org/officeDocument/2006/relationships/slide" Target="slides/slide549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571" Type="http://schemas.openxmlformats.org/officeDocument/2006/relationships/slide" Target="slides/slide570.xml"/><Relationship Id="rId592" Type="http://schemas.openxmlformats.org/officeDocument/2006/relationships/slide" Target="slides/slide591.xml"/><Relationship Id="rId606" Type="http://schemas.openxmlformats.org/officeDocument/2006/relationships/slide" Target="slides/slide605.xml"/><Relationship Id="rId627" Type="http://schemas.openxmlformats.org/officeDocument/2006/relationships/slide" Target="slides/slide626.xml"/><Relationship Id="rId648" Type="http://schemas.openxmlformats.org/officeDocument/2006/relationships/slide" Target="slides/slide647.xml"/><Relationship Id="rId669" Type="http://schemas.openxmlformats.org/officeDocument/2006/relationships/theme" Target="theme/theme1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31" Type="http://schemas.openxmlformats.org/officeDocument/2006/relationships/slide" Target="slides/slide430.xml"/><Relationship Id="rId452" Type="http://schemas.openxmlformats.org/officeDocument/2006/relationships/slide" Target="slides/slide451.xml"/><Relationship Id="rId473" Type="http://schemas.openxmlformats.org/officeDocument/2006/relationships/slide" Target="slides/slide472.xml"/><Relationship Id="rId494" Type="http://schemas.openxmlformats.org/officeDocument/2006/relationships/slide" Target="slides/slide493.xml"/><Relationship Id="rId508" Type="http://schemas.openxmlformats.org/officeDocument/2006/relationships/slide" Target="slides/slide507.xml"/><Relationship Id="rId529" Type="http://schemas.openxmlformats.org/officeDocument/2006/relationships/slide" Target="slides/slide528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40" Type="http://schemas.openxmlformats.org/officeDocument/2006/relationships/slide" Target="slides/slide539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561" Type="http://schemas.openxmlformats.org/officeDocument/2006/relationships/slide" Target="slides/slide560.xml"/><Relationship Id="rId582" Type="http://schemas.openxmlformats.org/officeDocument/2006/relationships/slide" Target="slides/slide581.xml"/><Relationship Id="rId617" Type="http://schemas.openxmlformats.org/officeDocument/2006/relationships/slide" Target="slides/slide616.xml"/><Relationship Id="rId638" Type="http://schemas.openxmlformats.org/officeDocument/2006/relationships/slide" Target="slides/slide637.xml"/><Relationship Id="rId659" Type="http://schemas.openxmlformats.org/officeDocument/2006/relationships/slide" Target="slides/slide65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442" Type="http://schemas.openxmlformats.org/officeDocument/2006/relationships/slide" Target="slides/slide441.xml"/><Relationship Id="rId463" Type="http://schemas.openxmlformats.org/officeDocument/2006/relationships/slide" Target="slides/slide462.xml"/><Relationship Id="rId484" Type="http://schemas.openxmlformats.org/officeDocument/2006/relationships/slide" Target="slides/slide483.xml"/><Relationship Id="rId519" Type="http://schemas.openxmlformats.org/officeDocument/2006/relationships/slide" Target="slides/slide518.xml"/><Relationship Id="rId670" Type="http://schemas.openxmlformats.org/officeDocument/2006/relationships/tableStyles" Target="tableStyles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530" Type="http://schemas.openxmlformats.org/officeDocument/2006/relationships/slide" Target="slides/slide529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551" Type="http://schemas.openxmlformats.org/officeDocument/2006/relationships/slide" Target="slides/slide550.xml"/><Relationship Id="rId572" Type="http://schemas.openxmlformats.org/officeDocument/2006/relationships/slide" Target="slides/slide571.xml"/><Relationship Id="rId593" Type="http://schemas.openxmlformats.org/officeDocument/2006/relationships/slide" Target="slides/slide592.xml"/><Relationship Id="rId607" Type="http://schemas.openxmlformats.org/officeDocument/2006/relationships/slide" Target="slides/slide606.xml"/><Relationship Id="rId628" Type="http://schemas.openxmlformats.org/officeDocument/2006/relationships/slide" Target="slides/slide627.xml"/><Relationship Id="rId649" Type="http://schemas.openxmlformats.org/officeDocument/2006/relationships/slide" Target="slides/slide64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slide" Target="slides/slide431.xml"/><Relationship Id="rId453" Type="http://schemas.openxmlformats.org/officeDocument/2006/relationships/slide" Target="slides/slide452.xml"/><Relationship Id="rId474" Type="http://schemas.openxmlformats.org/officeDocument/2006/relationships/slide" Target="slides/slide473.xml"/><Relationship Id="rId509" Type="http://schemas.openxmlformats.org/officeDocument/2006/relationships/slide" Target="slides/slide508.xml"/><Relationship Id="rId660" Type="http://schemas.openxmlformats.org/officeDocument/2006/relationships/slide" Target="slides/slide659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495" Type="http://schemas.openxmlformats.org/officeDocument/2006/relationships/slide" Target="slides/slide494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520" Type="http://schemas.openxmlformats.org/officeDocument/2006/relationships/slide" Target="slides/slide519.xml"/><Relationship Id="rId541" Type="http://schemas.openxmlformats.org/officeDocument/2006/relationships/slide" Target="slides/slide540.xml"/><Relationship Id="rId562" Type="http://schemas.openxmlformats.org/officeDocument/2006/relationships/slide" Target="slides/slide561.xml"/><Relationship Id="rId583" Type="http://schemas.openxmlformats.org/officeDocument/2006/relationships/slide" Target="slides/slide582.xml"/><Relationship Id="rId618" Type="http://schemas.openxmlformats.org/officeDocument/2006/relationships/slide" Target="slides/slide617.xml"/><Relationship Id="rId639" Type="http://schemas.openxmlformats.org/officeDocument/2006/relationships/slide" Target="slides/slide63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443" Type="http://schemas.openxmlformats.org/officeDocument/2006/relationships/slide" Target="slides/slide442.xml"/><Relationship Id="rId464" Type="http://schemas.openxmlformats.org/officeDocument/2006/relationships/slide" Target="slides/slide463.xml"/><Relationship Id="rId650" Type="http://schemas.openxmlformats.org/officeDocument/2006/relationships/slide" Target="slides/slide649.xml"/><Relationship Id="rId303" Type="http://schemas.openxmlformats.org/officeDocument/2006/relationships/slide" Target="slides/slide302.xml"/><Relationship Id="rId485" Type="http://schemas.openxmlformats.org/officeDocument/2006/relationships/slide" Target="slides/slide484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510" Type="http://schemas.openxmlformats.org/officeDocument/2006/relationships/slide" Target="slides/slide509.xml"/><Relationship Id="rId552" Type="http://schemas.openxmlformats.org/officeDocument/2006/relationships/slide" Target="slides/slide551.xml"/><Relationship Id="rId594" Type="http://schemas.openxmlformats.org/officeDocument/2006/relationships/slide" Target="slides/slide593.xml"/><Relationship Id="rId608" Type="http://schemas.openxmlformats.org/officeDocument/2006/relationships/slide" Target="slides/slide60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496" Type="http://schemas.openxmlformats.org/officeDocument/2006/relationships/slide" Target="slides/slide495.xml"/><Relationship Id="rId661" Type="http://schemas.openxmlformats.org/officeDocument/2006/relationships/slide" Target="slides/slide660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521" Type="http://schemas.openxmlformats.org/officeDocument/2006/relationships/slide" Target="slides/slide520.xml"/><Relationship Id="rId563" Type="http://schemas.openxmlformats.org/officeDocument/2006/relationships/slide" Target="slides/slide562.xml"/><Relationship Id="rId619" Type="http://schemas.openxmlformats.org/officeDocument/2006/relationships/slide" Target="slides/slide61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630" Type="http://schemas.openxmlformats.org/officeDocument/2006/relationships/slide" Target="slides/slide629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532" Type="http://schemas.openxmlformats.org/officeDocument/2006/relationships/slide" Target="slides/slide531.xml"/><Relationship Id="rId574" Type="http://schemas.openxmlformats.org/officeDocument/2006/relationships/slide" Target="slides/slide573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476" Type="http://schemas.openxmlformats.org/officeDocument/2006/relationships/slide" Target="slides/slide475.xml"/><Relationship Id="rId641" Type="http://schemas.openxmlformats.org/officeDocument/2006/relationships/slide" Target="slides/slide640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501" Type="http://schemas.openxmlformats.org/officeDocument/2006/relationships/slide" Target="slides/slide500.xml"/><Relationship Id="rId543" Type="http://schemas.openxmlformats.org/officeDocument/2006/relationships/slide" Target="slides/slide542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585" Type="http://schemas.openxmlformats.org/officeDocument/2006/relationships/slide" Target="slides/slide584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487" Type="http://schemas.openxmlformats.org/officeDocument/2006/relationships/slide" Target="slides/slide486.xml"/><Relationship Id="rId610" Type="http://schemas.openxmlformats.org/officeDocument/2006/relationships/slide" Target="slides/slide609.xml"/><Relationship Id="rId652" Type="http://schemas.openxmlformats.org/officeDocument/2006/relationships/slide" Target="slides/slide651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512" Type="http://schemas.openxmlformats.org/officeDocument/2006/relationships/slide" Target="slides/slide511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554" Type="http://schemas.openxmlformats.org/officeDocument/2006/relationships/slide" Target="slides/slide553.xml"/><Relationship Id="rId596" Type="http://schemas.openxmlformats.org/officeDocument/2006/relationships/slide" Target="slides/slide595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56" Type="http://schemas.openxmlformats.org/officeDocument/2006/relationships/slide" Target="slides/slide455.xml"/><Relationship Id="rId498" Type="http://schemas.openxmlformats.org/officeDocument/2006/relationships/slide" Target="slides/slide497.xml"/><Relationship Id="rId621" Type="http://schemas.openxmlformats.org/officeDocument/2006/relationships/slide" Target="slides/slide620.xml"/><Relationship Id="rId663" Type="http://schemas.openxmlformats.org/officeDocument/2006/relationships/slide" Target="slides/slide66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23" Type="http://schemas.openxmlformats.org/officeDocument/2006/relationships/slide" Target="slides/slide522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565" Type="http://schemas.openxmlformats.org/officeDocument/2006/relationships/slide" Target="slides/slide564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467" Type="http://schemas.openxmlformats.org/officeDocument/2006/relationships/slide" Target="slides/slide466.xml"/><Relationship Id="rId632" Type="http://schemas.openxmlformats.org/officeDocument/2006/relationships/slide" Target="slides/slide631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534" Type="http://schemas.openxmlformats.org/officeDocument/2006/relationships/slide" Target="slides/slide533.xml"/><Relationship Id="rId576" Type="http://schemas.openxmlformats.org/officeDocument/2006/relationships/slide" Target="slides/slide575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36" Type="http://schemas.openxmlformats.org/officeDocument/2006/relationships/slide" Target="slides/slide435.xml"/><Relationship Id="rId601" Type="http://schemas.openxmlformats.org/officeDocument/2006/relationships/slide" Target="slides/slide600.xml"/><Relationship Id="rId643" Type="http://schemas.openxmlformats.org/officeDocument/2006/relationships/slide" Target="slides/slide642.xml"/><Relationship Id="rId240" Type="http://schemas.openxmlformats.org/officeDocument/2006/relationships/slide" Target="slides/slide239.xml"/><Relationship Id="rId478" Type="http://schemas.openxmlformats.org/officeDocument/2006/relationships/slide" Target="slides/slide477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503" Type="http://schemas.openxmlformats.org/officeDocument/2006/relationships/slide" Target="slides/slide502.xml"/><Relationship Id="rId545" Type="http://schemas.openxmlformats.org/officeDocument/2006/relationships/slide" Target="slides/slide544.xml"/><Relationship Id="rId587" Type="http://schemas.openxmlformats.org/officeDocument/2006/relationships/slide" Target="slides/slide586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47" Type="http://schemas.openxmlformats.org/officeDocument/2006/relationships/slide" Target="slides/slide446.xml"/><Relationship Id="rId612" Type="http://schemas.openxmlformats.org/officeDocument/2006/relationships/slide" Target="slides/slide611.xml"/><Relationship Id="rId251" Type="http://schemas.openxmlformats.org/officeDocument/2006/relationships/slide" Target="slides/slide250.xml"/><Relationship Id="rId489" Type="http://schemas.openxmlformats.org/officeDocument/2006/relationships/slide" Target="slides/slide488.xml"/><Relationship Id="rId654" Type="http://schemas.openxmlformats.org/officeDocument/2006/relationships/slide" Target="slides/slide653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514" Type="http://schemas.openxmlformats.org/officeDocument/2006/relationships/slide" Target="slides/slide513.xml"/><Relationship Id="rId556" Type="http://schemas.openxmlformats.org/officeDocument/2006/relationships/slide" Target="slides/slide555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598" Type="http://schemas.openxmlformats.org/officeDocument/2006/relationships/slide" Target="slides/slide597.xml"/><Relationship Id="rId220" Type="http://schemas.openxmlformats.org/officeDocument/2006/relationships/slide" Target="slides/slide219.xml"/><Relationship Id="rId458" Type="http://schemas.openxmlformats.org/officeDocument/2006/relationships/slide" Target="slides/slide457.xml"/><Relationship Id="rId623" Type="http://schemas.openxmlformats.org/officeDocument/2006/relationships/slide" Target="slides/slide622.xml"/><Relationship Id="rId665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525" Type="http://schemas.openxmlformats.org/officeDocument/2006/relationships/slide" Target="slides/slide524.xml"/><Relationship Id="rId567" Type="http://schemas.openxmlformats.org/officeDocument/2006/relationships/slide" Target="slides/slide566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427" Type="http://schemas.openxmlformats.org/officeDocument/2006/relationships/slide" Target="slides/slide426.xml"/><Relationship Id="rId469" Type="http://schemas.openxmlformats.org/officeDocument/2006/relationships/slide" Target="slides/slide468.xml"/><Relationship Id="rId634" Type="http://schemas.openxmlformats.org/officeDocument/2006/relationships/slide" Target="slides/slide633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480" Type="http://schemas.openxmlformats.org/officeDocument/2006/relationships/slide" Target="slides/slide479.xml"/><Relationship Id="rId536" Type="http://schemas.openxmlformats.org/officeDocument/2006/relationships/slide" Target="slides/slide535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578" Type="http://schemas.openxmlformats.org/officeDocument/2006/relationships/slide" Target="slides/slide577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38" Type="http://schemas.openxmlformats.org/officeDocument/2006/relationships/slide" Target="slides/slide437.xml"/><Relationship Id="rId603" Type="http://schemas.openxmlformats.org/officeDocument/2006/relationships/slide" Target="slides/slide602.xml"/><Relationship Id="rId645" Type="http://schemas.openxmlformats.org/officeDocument/2006/relationships/slide" Target="slides/slide644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491" Type="http://schemas.openxmlformats.org/officeDocument/2006/relationships/slide" Target="slides/slide490.xml"/><Relationship Id="rId505" Type="http://schemas.openxmlformats.org/officeDocument/2006/relationships/slide" Target="slides/slide504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547" Type="http://schemas.openxmlformats.org/officeDocument/2006/relationships/slide" Target="slides/slide546.xml"/><Relationship Id="rId589" Type="http://schemas.openxmlformats.org/officeDocument/2006/relationships/slide" Target="slides/slide588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49" Type="http://schemas.openxmlformats.org/officeDocument/2006/relationships/slide" Target="slides/slide448.xml"/><Relationship Id="rId614" Type="http://schemas.openxmlformats.org/officeDocument/2006/relationships/slide" Target="slides/slide613.xml"/><Relationship Id="rId656" Type="http://schemas.openxmlformats.org/officeDocument/2006/relationships/slide" Target="slides/slide655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516" Type="http://schemas.openxmlformats.org/officeDocument/2006/relationships/slide" Target="slides/slide515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558" Type="http://schemas.openxmlformats.org/officeDocument/2006/relationships/slide" Target="slides/slide557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slide" Target="slides/slide417.xml"/><Relationship Id="rId625" Type="http://schemas.openxmlformats.org/officeDocument/2006/relationships/slide" Target="slides/slide624.xml"/><Relationship Id="rId222" Type="http://schemas.openxmlformats.org/officeDocument/2006/relationships/slide" Target="slides/slide221.xml"/><Relationship Id="rId264" Type="http://schemas.openxmlformats.org/officeDocument/2006/relationships/slide" Target="slides/slide263.xml"/><Relationship Id="rId471" Type="http://schemas.openxmlformats.org/officeDocument/2006/relationships/slide" Target="slides/slide470.xml"/><Relationship Id="rId667" Type="http://schemas.openxmlformats.org/officeDocument/2006/relationships/presProps" Target="presProps.xml"/><Relationship Id="rId17" Type="http://schemas.openxmlformats.org/officeDocument/2006/relationships/slide" Target="slides/slide16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527" Type="http://schemas.openxmlformats.org/officeDocument/2006/relationships/slide" Target="slides/slide526.xml"/><Relationship Id="rId569" Type="http://schemas.openxmlformats.org/officeDocument/2006/relationships/slide" Target="slides/slide568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31" Type="http://schemas.openxmlformats.org/officeDocument/2006/relationships/slide" Target="slides/slide330.xml"/><Relationship Id="rId373" Type="http://schemas.openxmlformats.org/officeDocument/2006/relationships/slide" Target="slides/slide372.xml"/><Relationship Id="rId429" Type="http://schemas.openxmlformats.org/officeDocument/2006/relationships/slide" Target="slides/slide428.xml"/><Relationship Id="rId580" Type="http://schemas.openxmlformats.org/officeDocument/2006/relationships/slide" Target="slides/slide579.xml"/><Relationship Id="rId636" Type="http://schemas.openxmlformats.org/officeDocument/2006/relationships/slide" Target="slides/slide635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2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275" Type="http://schemas.openxmlformats.org/officeDocument/2006/relationships/slide" Target="slides/slide274.xml"/><Relationship Id="rId300" Type="http://schemas.openxmlformats.org/officeDocument/2006/relationships/slide" Target="slides/slide299.xml"/><Relationship Id="rId482" Type="http://schemas.openxmlformats.org/officeDocument/2006/relationships/slide" Target="slides/slide481.xml"/><Relationship Id="rId538" Type="http://schemas.openxmlformats.org/officeDocument/2006/relationships/slide" Target="slides/slide537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77" Type="http://schemas.openxmlformats.org/officeDocument/2006/relationships/slide" Target="slides/slide176.xml"/><Relationship Id="rId342" Type="http://schemas.openxmlformats.org/officeDocument/2006/relationships/slide" Target="slides/slide341.xml"/><Relationship Id="rId384" Type="http://schemas.openxmlformats.org/officeDocument/2006/relationships/slide" Target="slides/slide383.xml"/><Relationship Id="rId591" Type="http://schemas.openxmlformats.org/officeDocument/2006/relationships/slide" Target="slides/slide590.xml"/><Relationship Id="rId605" Type="http://schemas.openxmlformats.org/officeDocument/2006/relationships/slide" Target="slides/slide604.xml"/><Relationship Id="rId202" Type="http://schemas.openxmlformats.org/officeDocument/2006/relationships/slide" Target="slides/slide201.xml"/><Relationship Id="rId244" Type="http://schemas.openxmlformats.org/officeDocument/2006/relationships/slide" Target="slides/slide243.xml"/><Relationship Id="rId647" Type="http://schemas.openxmlformats.org/officeDocument/2006/relationships/slide" Target="slides/slide6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E06A5A-A9E6-4516-B406-A3DB8B3EAE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07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629"/>
            <a:ext cx="5438775" cy="446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B4ED440-AA55-4A32-9C9A-443AFF6420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126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3777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5333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2285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487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9791208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46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7912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5470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3626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02242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89341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8FBCFF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4"/>
          <p:cNvSpPr txBox="1">
            <a:spLocks noChangeArrowheads="1"/>
          </p:cNvSpPr>
          <p:nvPr/>
        </p:nvSpPr>
        <p:spPr bwMode="auto">
          <a:xfrm>
            <a:off x="7451725" y="0"/>
            <a:ext cx="1692275" cy="6413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rgbClr val="FF9933"/>
                </a:solidFill>
              </a:rPr>
              <a:t> 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rgbClr val="FF9933"/>
              </a:solidFill>
            </a:endParaRPr>
          </a:p>
        </p:txBody>
      </p:sp>
      <p:pic>
        <p:nvPicPr>
          <p:cNvPr id="1027" name="Picture 5" descr="Stavan copy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0"/>
            <a:ext cx="11715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0" y="0"/>
            <a:ext cx="1692275" cy="6413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rgbClr val="FF9933"/>
                </a:solidFill>
              </a:rPr>
              <a:t> 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rgbClr val="FF9933"/>
              </a:solidFill>
            </a:endParaRPr>
          </a:p>
        </p:txBody>
      </p:sp>
      <p:pic>
        <p:nvPicPr>
          <p:cNvPr id="1029" name="Picture 7" descr="Ставан copy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0"/>
            <a:ext cx="11620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865422" cy="1152128"/>
          </a:xfrm>
        </p:spPr>
        <p:txBody>
          <a:bodyPr>
            <a:normAutofit fontScale="90000"/>
          </a:bodyPr>
          <a:lstStyle/>
          <a:p>
            <a:pPr algn="ctr">
              <a:lnSpc>
                <a:spcPts val="2900"/>
              </a:lnSpc>
            </a:pPr>
            <a:r>
              <a:rPr lang="ru-RU" alt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altLang="ru-RU" sz="24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sz="24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к реализации: дорожная карта промышленной </a:t>
            </a:r>
            <a:r>
              <a:rPr lang="ru-RU" altLang="ru-RU" sz="24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переработки отходов »</a:t>
            </a:r>
            <a:r>
              <a:rPr lang="en-US" altLang="ru-RU" sz="24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4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(панельная дискуссия)</a:t>
            </a:r>
            <a:br>
              <a:rPr lang="ru-RU" altLang="ru-RU" sz="16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717" y="3789040"/>
            <a:ext cx="8984450" cy="144016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технологии по переработке </a:t>
            </a:r>
          </a:p>
          <a:p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 черной 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металлургии</a:t>
            </a:r>
            <a:endParaRPr lang="ru-RU" sz="3600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 descr="http://www.innoprom.com/bitrix/templates/innoprom/i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964" y="413629"/>
            <a:ext cx="240395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5229200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Л.А. Смирнов </a:t>
            </a:r>
            <a:r>
              <a:rPr lang="ru-RU" b="1" i="1" baseline="30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(ОАО «Уральский институт металлов»,  </a:t>
            </a:r>
            <a:endParaRPr lang="ru-RU" sz="1400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ФГБУН «Институт металлургии Уро РАН)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3638" y="2060848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09-13.07.2018г., г.  Екатеринбург)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379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DSC077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9" r="6093" b="47321"/>
          <a:stretch>
            <a:fillRect/>
          </a:stretch>
        </p:blipFill>
        <p:spPr bwMode="auto">
          <a:xfrm>
            <a:off x="1403648" y="836713"/>
            <a:ext cx="662473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5085184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Образцы брикетов из мелкодисперсной окалины ОАО «</a:t>
            </a:r>
            <a:r>
              <a:rPr lang="ru-RU" altLang="ru-RU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СинТЗ</a:t>
            </a: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pPr lvl="0" algn="ctr"/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качестве связки использован рафинировочный шлак ЭСПЦ РММЗ ОАО «НСММЗ»</a:t>
            </a:r>
            <a:endParaRPr lang="ru-RU" alt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1" descr="DSC0777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t="4808" r="2951" b="60416"/>
          <a:stretch/>
        </p:blipFill>
        <p:spPr bwMode="auto">
          <a:xfrm>
            <a:off x="1403648" y="2811337"/>
            <a:ext cx="6624736" cy="198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280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601490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927188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76271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453784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69766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699465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048440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353569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00188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12544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3" y="692696"/>
            <a:ext cx="894713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В тоже время технология </a:t>
            </a:r>
            <a:r>
              <a:rPr lang="ru-RU" dirty="0">
                <a:solidFill>
                  <a:srgbClr val="C00000"/>
                </a:solidFill>
              </a:rPr>
              <a:t>переработка сталеплавильных </a:t>
            </a:r>
            <a:r>
              <a:rPr lang="ru-RU" dirty="0" smtClean="0">
                <a:solidFill>
                  <a:srgbClr val="C00000"/>
                </a:solidFill>
              </a:rPr>
              <a:t>шлаков по схеме (первичная </a:t>
            </a:r>
            <a:r>
              <a:rPr lang="ru-RU" dirty="0">
                <a:solidFill>
                  <a:srgbClr val="C00000"/>
                </a:solidFill>
              </a:rPr>
              <a:t>- в шлаковых отделениях, вторичная - на </a:t>
            </a:r>
            <a:r>
              <a:rPr lang="ru-RU" dirty="0" smtClean="0">
                <a:solidFill>
                  <a:srgbClr val="C00000"/>
                </a:solidFill>
              </a:rPr>
              <a:t>ДСУ) требует </a:t>
            </a:r>
            <a:r>
              <a:rPr lang="ru-RU" dirty="0">
                <a:solidFill>
                  <a:srgbClr val="C00000"/>
                </a:solidFill>
              </a:rPr>
              <a:t>больших производственных площадей, значительных энергетических, материальных 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>
                <a:solidFill>
                  <a:srgbClr val="C00000"/>
                </a:solidFill>
              </a:rPr>
              <a:t>и трудовых затрат на получение готовой продукции. </a:t>
            </a:r>
            <a:endParaRPr lang="ru-RU" dirty="0" smtClean="0">
              <a:solidFill>
                <a:srgbClr val="C00000"/>
              </a:solidFill>
            </a:endParaRPr>
          </a:p>
          <a:p>
            <a:pPr indent="457200"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</a:rPr>
              <a:t>Внедряемые в комплексе строящихся электропечей варианты слива шлакового расплава под печь с последующей разработкой шлака автопогрузчиками не обеспечивают нормальных условий труда, сопровождаются неорганизованными тепловыми и парогазовыми выделениями, отрицательно воздействуют на окружающую среду и используемую технику.</a:t>
            </a:r>
            <a:endParaRPr lang="ru-RU" dirty="0" smtClean="0">
              <a:solidFill>
                <a:srgbClr val="C00000"/>
              </a:solidFill>
            </a:endParaRPr>
          </a:p>
          <a:p>
            <a:pPr indent="457200" algn="just">
              <a:lnSpc>
                <a:spcPct val="150000"/>
              </a:lnSpc>
            </a:pPr>
            <a:r>
              <a:rPr lang="ru-RU" u="sng" dirty="0" smtClean="0">
                <a:solidFill>
                  <a:srgbClr val="C00000"/>
                </a:solidFill>
              </a:rPr>
              <a:t>Значительно более прогрессивными, экономически и экологически оправданными являются технологии, позволяющие перерабатывать </a:t>
            </a:r>
            <a:r>
              <a:rPr lang="ru-RU" u="sng" dirty="0" err="1" smtClean="0">
                <a:solidFill>
                  <a:srgbClr val="C00000"/>
                </a:solidFill>
              </a:rPr>
              <a:t>сталеплавительный</a:t>
            </a:r>
            <a:r>
              <a:rPr lang="ru-RU" u="sng" dirty="0" smtClean="0">
                <a:solidFill>
                  <a:srgbClr val="C00000"/>
                </a:solidFill>
              </a:rPr>
              <a:t> шлак в жидком состоянии, в т. ч. с утилизацией тепла.</a:t>
            </a:r>
          </a:p>
          <a:p>
            <a:pPr indent="457200"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</a:rPr>
              <a:t>По различным оценкам одна тонна шлакового расплава с температурой 1500</a:t>
            </a:r>
            <a:r>
              <a:rPr lang="ru-RU" baseline="30000" dirty="0">
                <a:solidFill>
                  <a:srgbClr val="C00000"/>
                </a:solidFill>
              </a:rPr>
              <a:t>0</a:t>
            </a:r>
            <a:r>
              <a:rPr lang="ru-RU" dirty="0">
                <a:solidFill>
                  <a:srgbClr val="C00000"/>
                </a:solidFill>
              </a:rPr>
              <a:t>С при остывании выделяет ~ 1,8 ГДж физического тепла.</a:t>
            </a:r>
            <a:endParaRPr lang="ru-RU" dirty="0" smtClean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526733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615182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63955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183754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805856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483410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125646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458658"/>
      </p:ext>
    </p:extLst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384039"/>
      </p:ext>
    </p:extLst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94605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462" y="692696"/>
            <a:ext cx="8892480" cy="6456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dirty="0" smtClean="0">
                <a:solidFill>
                  <a:srgbClr val="C00000"/>
                </a:solidFill>
              </a:rPr>
              <a:t>Оценочно  </a:t>
            </a:r>
            <a:r>
              <a:rPr lang="ru-RU" dirty="0">
                <a:solidFill>
                  <a:srgbClr val="C00000"/>
                </a:solidFill>
              </a:rPr>
              <a:t>при производстве только чугуна и стали в России со шлаками ежегодно теряется более 50 млн. ГДж тепловой энергии, что соответствует сжиганию около 1,8  млн. тонн условного топлива. </a:t>
            </a:r>
          </a:p>
          <a:p>
            <a:pPr indent="457200" algn="just">
              <a:lnSpc>
                <a:spcPct val="114000"/>
              </a:lnSpc>
            </a:pPr>
            <a:r>
              <a:rPr lang="ru-RU" u="sng" dirty="0">
                <a:solidFill>
                  <a:srgbClr val="C00000"/>
                </a:solidFill>
              </a:rPr>
              <a:t>Заслуживают </a:t>
            </a:r>
            <a:r>
              <a:rPr lang="ru-RU" u="sng" dirty="0" smtClean="0">
                <a:solidFill>
                  <a:srgbClr val="C00000"/>
                </a:solidFill>
              </a:rPr>
              <a:t>пристального внимания </a:t>
            </a:r>
            <a:r>
              <a:rPr lang="ru-RU" u="sng" dirty="0">
                <a:solidFill>
                  <a:srgbClr val="C00000"/>
                </a:solidFill>
              </a:rPr>
              <a:t>разработки по воздушной грануляции расплавов и переработке шлаков в агрегатах с шаровой насадкой барабанного (роторного) типа. </a:t>
            </a:r>
            <a:endParaRPr lang="ru-RU" u="sng" dirty="0" smtClean="0">
              <a:solidFill>
                <a:srgbClr val="C00000"/>
              </a:solidFill>
            </a:endParaRPr>
          </a:p>
          <a:p>
            <a:pPr indent="457200" algn="just">
              <a:lnSpc>
                <a:spcPct val="114000"/>
              </a:lnSpc>
            </a:pPr>
            <a:r>
              <a:rPr lang="ru-RU" u="sng" dirty="0" smtClean="0">
                <a:solidFill>
                  <a:srgbClr val="C00000"/>
                </a:solidFill>
              </a:rPr>
              <a:t>При </a:t>
            </a:r>
            <a:r>
              <a:rPr lang="ru-RU" u="sng" dirty="0">
                <a:solidFill>
                  <a:srgbClr val="C00000"/>
                </a:solidFill>
              </a:rPr>
              <a:t>воздушной грануляции </a:t>
            </a:r>
            <a:r>
              <a:rPr lang="ru-RU" dirty="0">
                <a:solidFill>
                  <a:srgbClr val="C00000"/>
                </a:solidFill>
              </a:rPr>
              <a:t>организованная струя шлакового расплава </a:t>
            </a:r>
            <a:r>
              <a:rPr lang="ru-RU" dirty="0" err="1">
                <a:solidFill>
                  <a:srgbClr val="C00000"/>
                </a:solidFill>
              </a:rPr>
              <a:t>диспергируется</a:t>
            </a:r>
            <a:r>
              <a:rPr lang="ru-RU" dirty="0">
                <a:solidFill>
                  <a:srgbClr val="C00000"/>
                </a:solidFill>
              </a:rPr>
              <a:t> компримированным </a:t>
            </a:r>
            <a:r>
              <a:rPr lang="ru-RU" dirty="0" smtClean="0">
                <a:solidFill>
                  <a:srgbClr val="C00000"/>
                </a:solidFill>
              </a:rPr>
              <a:t>или  </a:t>
            </a:r>
            <a:r>
              <a:rPr lang="ru-RU" dirty="0" err="1">
                <a:solidFill>
                  <a:srgbClr val="C00000"/>
                </a:solidFill>
              </a:rPr>
              <a:t>вентиляторным</a:t>
            </a:r>
            <a:r>
              <a:rPr lang="ru-RU" dirty="0">
                <a:solidFill>
                  <a:srgbClr val="C00000"/>
                </a:solidFill>
              </a:rPr>
              <a:t> потоком газа - </a:t>
            </a:r>
            <a:r>
              <a:rPr lang="ru-RU" dirty="0" smtClean="0">
                <a:solidFill>
                  <a:srgbClr val="C00000"/>
                </a:solidFill>
              </a:rPr>
              <a:t>воздуха  с </a:t>
            </a:r>
            <a:r>
              <a:rPr lang="ru-RU" dirty="0">
                <a:solidFill>
                  <a:srgbClr val="C00000"/>
                </a:solidFill>
              </a:rPr>
              <a:t>добавкой </a:t>
            </a:r>
            <a:r>
              <a:rPr lang="ru-RU" dirty="0" smtClean="0">
                <a:solidFill>
                  <a:srgbClr val="C00000"/>
                </a:solidFill>
              </a:rPr>
              <a:t>или </a:t>
            </a:r>
            <a:r>
              <a:rPr lang="ru-RU" dirty="0">
                <a:solidFill>
                  <a:srgbClr val="C00000"/>
                </a:solidFill>
              </a:rPr>
              <a:t>без подачи </a:t>
            </a:r>
            <a:r>
              <a:rPr lang="ru-RU" dirty="0" smtClean="0">
                <a:solidFill>
                  <a:srgbClr val="C00000"/>
                </a:solidFill>
              </a:rPr>
              <a:t>воды, с охлаждением </a:t>
            </a:r>
            <a:r>
              <a:rPr lang="ru-RU" dirty="0">
                <a:solidFill>
                  <a:srgbClr val="C00000"/>
                </a:solidFill>
              </a:rPr>
              <a:t>и сбором частиц шлака</a:t>
            </a:r>
            <a:r>
              <a:rPr lang="ru-RU" dirty="0" smtClean="0">
                <a:solidFill>
                  <a:srgbClr val="C00000"/>
                </a:solidFill>
              </a:rPr>
              <a:t>.  Воздух </a:t>
            </a:r>
            <a:r>
              <a:rPr lang="ru-RU" dirty="0">
                <a:solidFill>
                  <a:srgbClr val="C00000"/>
                </a:solidFill>
              </a:rPr>
              <a:t>с температурой 500- </a:t>
            </a:r>
            <a:r>
              <a:rPr lang="ru-RU" dirty="0" smtClean="0">
                <a:solidFill>
                  <a:srgbClr val="C00000"/>
                </a:solidFill>
              </a:rPr>
              <a:t>600</a:t>
            </a:r>
            <a:r>
              <a:rPr lang="ru-RU" baseline="30000" dirty="0" smtClean="0">
                <a:solidFill>
                  <a:srgbClr val="C00000"/>
                </a:solidFill>
              </a:rPr>
              <a:t>О</a:t>
            </a:r>
            <a:r>
              <a:rPr lang="ru-RU" dirty="0" smtClean="0">
                <a:solidFill>
                  <a:srgbClr val="C00000"/>
                </a:solidFill>
              </a:rPr>
              <a:t>С  и выше  используется для выработки   </a:t>
            </a:r>
            <a:r>
              <a:rPr lang="ru-RU" dirty="0">
                <a:solidFill>
                  <a:srgbClr val="C00000"/>
                </a:solidFill>
              </a:rPr>
              <a:t>пара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pPr algn="just">
              <a:lnSpc>
                <a:spcPct val="114000"/>
              </a:lnSpc>
            </a:pPr>
            <a:r>
              <a:rPr lang="ru-RU" u="sng" dirty="0" smtClean="0">
                <a:solidFill>
                  <a:srgbClr val="C00000"/>
                </a:solidFill>
              </a:rPr>
              <a:t>       </a:t>
            </a:r>
            <a:r>
              <a:rPr lang="ru-RU" u="sng" dirty="0">
                <a:solidFill>
                  <a:srgbClr val="C00000"/>
                </a:solidFill>
              </a:rPr>
              <a:t>Технология дает возможность регулировать свойства готового продукта, получать продукцию широкого назначения и утилизировать тепло с параметрами, пригодными для энергетического, промышленного и коммунального использования.</a:t>
            </a:r>
          </a:p>
          <a:p>
            <a:pPr algn="just">
              <a:lnSpc>
                <a:spcPct val="114000"/>
              </a:lnSpc>
            </a:pPr>
            <a:r>
              <a:rPr lang="ru-RU" dirty="0" smtClean="0">
                <a:solidFill>
                  <a:srgbClr val="C00000"/>
                </a:solidFill>
              </a:rPr>
              <a:t>       Воздушная </a:t>
            </a:r>
            <a:r>
              <a:rPr lang="ru-RU" dirty="0">
                <a:solidFill>
                  <a:srgbClr val="C00000"/>
                </a:solidFill>
              </a:rPr>
              <a:t>грануляция шлаковых расплавов в 1,5 – 2,0 раза экономичнее водных способов грануляции. Материал имеет низкую влажность и пористость при высокой гидравлической активности, практически не смерзается в зимних условиях и может быть использован в производстве широкого ассортимента строительных материалов.</a:t>
            </a:r>
          </a:p>
          <a:p>
            <a:pPr algn="just">
              <a:lnSpc>
                <a:spcPct val="150000"/>
              </a:lnSpc>
            </a:pP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1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47064"/>
      </p:ext>
    </p:extLst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912205"/>
      </p:ext>
    </p:extLst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068420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39382"/>
      </p:ext>
    </p:extLst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83118"/>
      </p:ext>
    </p:extLst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493417"/>
      </p:ext>
    </p:extLst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372970"/>
      </p:ext>
    </p:extLst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07717"/>
      </p:ext>
    </p:extLst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511252"/>
      </p:ext>
    </p:extLst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70627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200800" cy="49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1619670" y="5705298"/>
            <a:ext cx="5688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Технологическая схема установки сухой грануляции </a:t>
            </a:r>
            <a:r>
              <a:rPr lang="ru-RU" dirty="0" smtClean="0">
                <a:solidFill>
                  <a:srgbClr val="C00000"/>
                </a:solidFill>
              </a:rPr>
              <a:t>шлаков с утилизацией тепла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93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337233"/>
      </p:ext>
    </p:extLst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391272"/>
      </p:ext>
    </p:extLst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839421"/>
      </p:ext>
    </p:extLst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382190"/>
      </p:ext>
    </p:extLst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348863"/>
      </p:ext>
    </p:extLst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108574"/>
      </p:ext>
    </p:extLst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655925"/>
      </p:ext>
    </p:extLst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878953"/>
      </p:ext>
    </p:extLst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635194"/>
      </p:ext>
    </p:extLst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64581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069" y="764704"/>
            <a:ext cx="835292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u="sng" dirty="0" smtClean="0">
                <a:solidFill>
                  <a:srgbClr val="C00000"/>
                </a:solidFill>
              </a:rPr>
              <a:t>Разработаны </a:t>
            </a:r>
            <a:r>
              <a:rPr lang="ru-RU" u="sng" dirty="0">
                <a:solidFill>
                  <a:srgbClr val="C00000"/>
                </a:solidFill>
              </a:rPr>
              <a:t>различные схемы компоновки технологического оборудования установок производительностью до 500 тыс. т  в год, в том числе с получением энергетического тепла</a:t>
            </a:r>
            <a:r>
              <a:rPr lang="ru-RU" u="sng" dirty="0" smtClean="0">
                <a:solidFill>
                  <a:srgbClr val="C00000"/>
                </a:solidFill>
              </a:rPr>
              <a:t>. </a:t>
            </a:r>
            <a:r>
              <a:rPr lang="ru-RU" u="sng" dirty="0">
                <a:solidFill>
                  <a:srgbClr val="C00000"/>
                </a:solidFill>
              </a:rPr>
              <a:t>Перерабатывать этим способом можно любые сталеплавильные шлаки</a:t>
            </a:r>
            <a:r>
              <a:rPr lang="ru-RU" u="sng" dirty="0" smtClean="0">
                <a:solidFill>
                  <a:srgbClr val="C00000"/>
                </a:solidFill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</a:rPr>
              <a:t>Варианты технологии опробованы на комбинатах «Северсталь» и ОЭМК, на </a:t>
            </a:r>
            <a:r>
              <a:rPr lang="ru-RU" dirty="0" err="1">
                <a:solidFill>
                  <a:srgbClr val="C00000"/>
                </a:solidFill>
              </a:rPr>
              <a:t>Серовском</a:t>
            </a:r>
            <a:r>
              <a:rPr lang="ru-RU" dirty="0">
                <a:solidFill>
                  <a:srgbClr val="C00000"/>
                </a:solidFill>
              </a:rPr>
              <a:t> и </a:t>
            </a:r>
            <a:r>
              <a:rPr lang="ru-RU" dirty="0" err="1">
                <a:solidFill>
                  <a:srgbClr val="C00000"/>
                </a:solidFill>
              </a:rPr>
              <a:t>Аксусском</a:t>
            </a:r>
            <a:r>
              <a:rPr lang="ru-RU" dirty="0">
                <a:solidFill>
                  <a:srgbClr val="C00000"/>
                </a:solidFill>
              </a:rPr>
              <a:t> ферросплавных заводах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u="sng" dirty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       Технический </a:t>
            </a:r>
            <a:r>
              <a:rPr lang="ru-RU" dirty="0">
                <a:solidFill>
                  <a:srgbClr val="C00000"/>
                </a:solidFill>
              </a:rPr>
              <a:t>проект установки воздушной грануляции шлака с утилизацией тепла был выполнен </a:t>
            </a:r>
            <a:r>
              <a:rPr lang="ru-RU" dirty="0" err="1">
                <a:solidFill>
                  <a:srgbClr val="C00000"/>
                </a:solidFill>
              </a:rPr>
              <a:t>СибГипромезом</a:t>
            </a:r>
            <a:r>
              <a:rPr lang="ru-RU" dirty="0">
                <a:solidFill>
                  <a:srgbClr val="C00000"/>
                </a:solidFill>
              </a:rPr>
              <a:t> для Кузнецкого металлургического комбината . </a:t>
            </a:r>
            <a:endParaRPr lang="ru-RU" dirty="0" smtClean="0">
              <a:solidFill>
                <a:srgbClr val="C00000"/>
              </a:solidFill>
            </a:endParaRPr>
          </a:p>
          <a:p>
            <a:pPr indent="457200"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</a:rPr>
              <a:t>По подобной технологии производится грануляция конвертерных шлаков на опытной установке завода в </a:t>
            </a:r>
            <a:r>
              <a:rPr lang="ru-RU" dirty="0" err="1">
                <a:solidFill>
                  <a:srgbClr val="C00000"/>
                </a:solidFill>
              </a:rPr>
              <a:t>Фукуяме</a:t>
            </a:r>
            <a:r>
              <a:rPr lang="ru-RU" dirty="0">
                <a:solidFill>
                  <a:srgbClr val="C00000"/>
                </a:solidFill>
              </a:rPr>
              <a:t>, Япония (фирмы “Ниппон </a:t>
            </a:r>
            <a:r>
              <a:rPr lang="ru-RU" dirty="0" err="1">
                <a:solidFill>
                  <a:srgbClr val="C00000"/>
                </a:solidFill>
              </a:rPr>
              <a:t>кокан</a:t>
            </a:r>
            <a:r>
              <a:rPr lang="ru-RU" dirty="0" smtClean="0">
                <a:solidFill>
                  <a:srgbClr val="C00000"/>
                </a:solidFill>
              </a:rPr>
              <a:t>”). Появилась информация о внедрении этой технологии  в Южной Корее.</a:t>
            </a:r>
            <a:endParaRPr lang="ru-RU" dirty="0">
              <a:solidFill>
                <a:srgbClr val="C00000"/>
              </a:solidFill>
            </a:endParaRPr>
          </a:p>
          <a:p>
            <a:pPr indent="457200" algn="just"/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79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116729"/>
      </p:ext>
    </p:extLst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396237"/>
      </p:ext>
    </p:extLst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735043"/>
      </p:ext>
    </p:extLst>
  </p:cSld>
  <p:clrMapOvr>
    <a:masterClrMapping/>
  </p:clrMapOvr>
  <p:transition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93631"/>
      </p:ext>
    </p:extLst>
  </p:cSld>
  <p:clrMapOvr>
    <a:masterClrMapping/>
  </p:clrMapOvr>
  <p:transition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976221"/>
      </p:ext>
    </p:extLst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3055"/>
      </p:ext>
    </p:extLst>
  </p:cSld>
  <p:clrMapOvr>
    <a:masterClrMapping/>
  </p:clrMapOvr>
  <p:transition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513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151087"/>
      </p:ext>
    </p:extLst>
  </p:cSld>
  <p:clrMapOvr>
    <a:masterClrMapping/>
  </p:clrMapOvr>
  <p:transition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25364"/>
      </p:ext>
    </p:extLst>
  </p:cSld>
  <p:clrMapOvr>
    <a:masterClrMapping/>
  </p:clrMapOvr>
  <p:transition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41083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784976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u="sng" dirty="0" smtClean="0">
                <a:solidFill>
                  <a:srgbClr val="C00000"/>
                </a:solidFill>
              </a:rPr>
              <a:t>Наиболее перспективным является </a:t>
            </a:r>
            <a:r>
              <a:rPr lang="ru-RU" u="sng" dirty="0">
                <a:solidFill>
                  <a:srgbClr val="C00000"/>
                </a:solidFill>
              </a:rPr>
              <a:t>способ переработки шлаков в установках </a:t>
            </a:r>
            <a:r>
              <a:rPr lang="ru-RU" u="sng" dirty="0" smtClean="0">
                <a:solidFill>
                  <a:srgbClr val="C00000"/>
                </a:solidFill>
              </a:rPr>
              <a:t>барабанного (роторного) </a:t>
            </a:r>
            <a:r>
              <a:rPr lang="ru-RU" u="sng" dirty="0">
                <a:solidFill>
                  <a:srgbClr val="C00000"/>
                </a:solidFill>
              </a:rPr>
              <a:t>типа, </a:t>
            </a:r>
            <a:r>
              <a:rPr lang="ru-RU" u="sng" dirty="0" smtClean="0">
                <a:solidFill>
                  <a:srgbClr val="C00000"/>
                </a:solidFill>
              </a:rPr>
              <a:t>разработанный Уральским  институтом  металлов. </a:t>
            </a:r>
          </a:p>
          <a:p>
            <a:pPr indent="457200" algn="just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Охлаждение и дробление жидкого шлака в этом способе осуществляется во вращающемся барабане с шаровой металлической насадкой и дозированной подачей воды. При этом конечными продуктами являются фракционированный  щебень, щебёночно - песчаная смесь и скрап с минимальной степенью </a:t>
            </a:r>
            <a:r>
              <a:rPr lang="ru-RU" dirty="0" err="1" smtClean="0">
                <a:solidFill>
                  <a:srgbClr val="C00000"/>
                </a:solidFill>
              </a:rPr>
              <a:t>ошлакованности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  <a:p>
            <a:pPr indent="457200" algn="just">
              <a:lnSpc>
                <a:spcPct val="150000"/>
              </a:lnSpc>
            </a:pPr>
            <a:r>
              <a:rPr lang="ru-RU" u="sng" dirty="0" smtClean="0">
                <a:solidFill>
                  <a:srgbClr val="C00000"/>
                </a:solidFill>
              </a:rPr>
              <a:t> Опытные и опытно – промышленные установки опробованы </a:t>
            </a:r>
            <a:r>
              <a:rPr lang="ru-RU" u="sng" dirty="0">
                <a:solidFill>
                  <a:srgbClr val="C00000"/>
                </a:solidFill>
              </a:rPr>
              <a:t>практически на всех видах шлаков (доменных, сталеплавильных, ферросплавных, ваграночных и шлаках цветной металлургии). Установки  хорошо зарекомендовали </a:t>
            </a:r>
            <a:r>
              <a:rPr lang="ru-RU" u="sng" dirty="0" smtClean="0">
                <a:solidFill>
                  <a:srgbClr val="C00000"/>
                </a:solidFill>
              </a:rPr>
              <a:t>себя  при </a:t>
            </a:r>
            <a:r>
              <a:rPr lang="ru-RU" u="sng" dirty="0">
                <a:solidFill>
                  <a:srgbClr val="C00000"/>
                </a:solidFill>
              </a:rPr>
              <a:t>переработке гетерогенного шлакового расплава с включениями металла и металлического расплава, их можно применять для очистки </a:t>
            </a:r>
            <a:r>
              <a:rPr lang="ru-RU" u="sng" dirty="0" err="1">
                <a:solidFill>
                  <a:srgbClr val="C00000"/>
                </a:solidFill>
              </a:rPr>
              <a:t>зашлакованного</a:t>
            </a:r>
            <a:r>
              <a:rPr lang="ru-RU" u="sng" dirty="0">
                <a:solidFill>
                  <a:srgbClr val="C00000"/>
                </a:solidFill>
              </a:rPr>
              <a:t> скрапа. </a:t>
            </a:r>
            <a:endParaRPr lang="ru-RU" u="sng" dirty="0" smtClean="0">
              <a:solidFill>
                <a:srgbClr val="C00000"/>
              </a:solidFill>
            </a:endParaRPr>
          </a:p>
          <a:p>
            <a:pPr indent="457200" algn="just">
              <a:lnSpc>
                <a:spcPct val="150000"/>
              </a:lnSpc>
            </a:pPr>
            <a:endParaRPr lang="ru-RU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36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154749"/>
      </p:ext>
    </p:extLst>
  </p:cSld>
  <p:clrMapOvr>
    <a:masterClrMapping/>
  </p:clrMapOvr>
  <p:transition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709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717152"/>
      </p:ext>
    </p:extLst>
  </p:cSld>
  <p:clrMapOvr>
    <a:masterClrMapping/>
  </p:clrMapOvr>
  <p:transition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589331"/>
      </p:ext>
    </p:extLst>
  </p:cSld>
  <p:clrMapOvr>
    <a:masterClrMapping/>
  </p:clrMapOvr>
  <p:transition/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986648"/>
      </p:ext>
    </p:extLst>
  </p:cSld>
  <p:clrMapOvr>
    <a:masterClrMapping/>
  </p:clrMapOvr>
  <p:transition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496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642500"/>
      </p:ext>
    </p:extLst>
  </p:cSld>
  <p:clrMapOvr>
    <a:masterClrMapping/>
  </p:clrMapOvr>
  <p:transition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285349"/>
      </p:ext>
    </p:extLst>
  </p:cSld>
  <p:clrMapOvr>
    <a:masterClrMapping/>
  </p:clrMapOvr>
  <p:transition/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467227"/>
      </p:ext>
    </p:extLst>
  </p:cSld>
  <p:clrMapOvr>
    <a:masterClrMapping/>
  </p:clrMapOvr>
  <p:transition/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71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9136"/>
            <a:ext cx="7632848" cy="518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5949280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Модернизированная </a:t>
            </a:r>
            <a:r>
              <a:rPr lang="ru-RU" b="1" i="1" dirty="0" smtClean="0">
                <a:solidFill>
                  <a:srgbClr val="C00000"/>
                </a:solidFill>
              </a:rPr>
              <a:t> опытно – промышленная установка </a:t>
            </a:r>
            <a:r>
              <a:rPr lang="ru-RU" b="1" i="1" dirty="0">
                <a:solidFill>
                  <a:srgbClr val="C00000"/>
                </a:solidFill>
              </a:rPr>
              <a:t>барабанного типа</a:t>
            </a:r>
          </a:p>
        </p:txBody>
      </p:sp>
    </p:spTree>
    <p:extLst>
      <p:ext uri="{BB962C8B-B14F-4D97-AF65-F5344CB8AC3E}">
        <p14:creationId xmlns:p14="http://schemas.microsoft.com/office/powerpoint/2010/main" val="19476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142003"/>
      </p:ext>
    </p:extLst>
  </p:cSld>
  <p:clrMapOvr>
    <a:masterClrMapping/>
  </p:clrMapOvr>
  <p:transition/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436435"/>
      </p:ext>
    </p:extLst>
  </p:cSld>
  <p:clrMapOvr>
    <a:masterClrMapping/>
  </p:clrMapOvr>
  <p:transition/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679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988"/>
      </p:ext>
    </p:extLst>
  </p:cSld>
  <p:clrMapOvr>
    <a:masterClrMapping/>
  </p:clrMapOvr>
  <p:transition/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342473"/>
      </p:ext>
    </p:extLst>
  </p:cSld>
  <p:clrMapOvr>
    <a:masterClrMapping/>
  </p:clrMapOvr>
  <p:transition/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36493"/>
      </p:ext>
    </p:extLst>
  </p:cSld>
  <p:clrMapOvr>
    <a:masterClrMapping/>
  </p:clrMapOvr>
  <p:transition/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051203"/>
      </p:ext>
    </p:extLst>
  </p:cSld>
  <p:clrMapOvr>
    <a:masterClrMapping/>
  </p:clrMapOvr>
  <p:transition/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985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434766"/>
      </p:ext>
    </p:extLst>
  </p:cSld>
  <p:clrMapOvr>
    <a:masterClrMapping/>
  </p:clrMapOvr>
  <p:transition/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82658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497" name="Rectangle 63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806" name="Rectangle 95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88" name="Rectangle 219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411" name="Picture 219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78"/>
          <a:stretch/>
        </p:blipFill>
        <p:spPr bwMode="auto">
          <a:xfrm>
            <a:off x="1187624" y="548680"/>
            <a:ext cx="690969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91" name="Подзаголовок 11290"/>
          <p:cNvSpPr>
            <a:spLocks noGrp="1"/>
          </p:cNvSpPr>
          <p:nvPr>
            <p:ph type="subTitle" idx="1"/>
          </p:nvPr>
        </p:nvSpPr>
        <p:spPr>
          <a:xfrm>
            <a:off x="752499" y="5589240"/>
            <a:ext cx="7344816" cy="864096"/>
          </a:xfrm>
        </p:spPr>
        <p:txBody>
          <a:bodyPr/>
          <a:lstStyle/>
          <a:p>
            <a:r>
              <a:rPr lang="ru-RU" sz="2000" b="1" i="1" dirty="0">
                <a:solidFill>
                  <a:srgbClr val="C00000"/>
                </a:solidFill>
              </a:rPr>
              <a:t>Схема установки барабанного типа с утилизацией тепла шлака</a:t>
            </a:r>
          </a:p>
          <a:p>
            <a:pPr algn="just"/>
            <a:r>
              <a:rPr lang="ru-RU" sz="1800" dirty="0" smtClean="0">
                <a:solidFill>
                  <a:srgbClr val="C00000"/>
                </a:solidFill>
              </a:rPr>
              <a:t> </a:t>
            </a:r>
            <a:endParaRPr lang="ru-RU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40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889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194237"/>
      </p:ext>
    </p:extLst>
  </p:cSld>
  <p:clrMapOvr>
    <a:masterClrMapping/>
  </p:clrMapOvr>
  <p:transition/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757818"/>
      </p:ext>
    </p:extLst>
  </p:cSld>
  <p:clrMapOvr>
    <a:masterClrMapping/>
  </p:clrMapOvr>
  <p:transition/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17209"/>
      </p:ext>
    </p:extLst>
  </p:cSld>
  <p:clrMapOvr>
    <a:masterClrMapping/>
  </p:clrMapOvr>
  <p:transition/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85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331627"/>
      </p:ext>
    </p:extLst>
  </p:cSld>
  <p:clrMapOvr>
    <a:masterClrMapping/>
  </p:clrMapOvr>
  <p:transition/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952031"/>
      </p:ext>
    </p:extLst>
  </p:cSld>
  <p:clrMapOvr>
    <a:masterClrMapping/>
  </p:clrMapOvr>
  <p:transition/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462371"/>
      </p:ext>
    </p:extLst>
  </p:cSld>
  <p:clrMapOvr>
    <a:masterClrMapping/>
  </p:clrMapOvr>
  <p:transition/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135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455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8568952" cy="5118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u="sng" dirty="0">
                <a:solidFill>
                  <a:srgbClr val="C00000"/>
                </a:solidFill>
              </a:rPr>
              <a:t>Конструкция агрегатов позволяет размещать их непосредственно под печью или на отдельных площадках.</a:t>
            </a:r>
            <a:endParaRPr lang="ru-RU" dirty="0">
              <a:solidFill>
                <a:srgbClr val="C00000"/>
              </a:solidFill>
            </a:endParaRPr>
          </a:p>
          <a:p>
            <a:pPr indent="457200" algn="just">
              <a:lnSpc>
                <a:spcPct val="114000"/>
              </a:lnSpc>
            </a:pPr>
            <a:r>
              <a:rPr lang="ru-RU" u="sng" dirty="0" smtClean="0">
                <a:solidFill>
                  <a:srgbClr val="C00000"/>
                </a:solidFill>
              </a:rPr>
              <a:t>В </a:t>
            </a:r>
            <a:r>
              <a:rPr lang="ru-RU" u="sng" dirty="0">
                <a:solidFill>
                  <a:srgbClr val="C00000"/>
                </a:solidFill>
              </a:rPr>
              <a:t>сравнении с </a:t>
            </a:r>
            <a:r>
              <a:rPr lang="ru-RU" u="sng" dirty="0" smtClean="0">
                <a:solidFill>
                  <a:srgbClr val="C00000"/>
                </a:solidFill>
              </a:rPr>
              <a:t>ДСУ  установки роторного типа </a:t>
            </a:r>
            <a:r>
              <a:rPr lang="ru-RU" u="sng" dirty="0">
                <a:solidFill>
                  <a:srgbClr val="C00000"/>
                </a:solidFill>
              </a:rPr>
              <a:t>требуют в 5-10 раз меньших площадей, </a:t>
            </a:r>
            <a:r>
              <a:rPr lang="ru-RU" u="sng" dirty="0" err="1">
                <a:solidFill>
                  <a:srgbClr val="C00000"/>
                </a:solidFill>
              </a:rPr>
              <a:t>энергозатраты</a:t>
            </a:r>
            <a:r>
              <a:rPr lang="ru-RU" u="sng" dirty="0">
                <a:solidFill>
                  <a:srgbClr val="C00000"/>
                </a:solidFill>
              </a:rPr>
              <a:t> снижаются в 5-7 раз, </a:t>
            </a:r>
            <a:r>
              <a:rPr lang="ru-RU" u="sng" dirty="0" smtClean="0">
                <a:solidFill>
                  <a:srgbClr val="C00000"/>
                </a:solidFill>
              </a:rPr>
              <a:t>капитальные </a:t>
            </a:r>
            <a:r>
              <a:rPr lang="ru-RU" u="sng" dirty="0">
                <a:solidFill>
                  <a:srgbClr val="C00000"/>
                </a:solidFill>
              </a:rPr>
              <a:t>вложения в 1,5-3 раза. </a:t>
            </a:r>
            <a:endParaRPr lang="ru-RU" u="sng" dirty="0" smtClean="0">
              <a:solidFill>
                <a:srgbClr val="C00000"/>
              </a:solidFill>
            </a:endParaRPr>
          </a:p>
          <a:p>
            <a:pPr indent="457200" algn="just">
              <a:lnSpc>
                <a:spcPct val="114000"/>
              </a:lnSpc>
            </a:pPr>
            <a:r>
              <a:rPr lang="ru-RU" u="sng" dirty="0">
                <a:solidFill>
                  <a:srgbClr val="C00000"/>
                </a:solidFill>
              </a:rPr>
              <a:t>Оценка состава отводимых парогазовых выбросов при переработке сталеплавильных шлаков показывает, что проведение специальных мероприятий для их нейтрализации практически не требуется.  </a:t>
            </a:r>
            <a:endParaRPr lang="ru-RU" u="sng" dirty="0" smtClean="0">
              <a:solidFill>
                <a:srgbClr val="C00000"/>
              </a:solidFill>
            </a:endParaRPr>
          </a:p>
          <a:p>
            <a:pPr indent="457200" algn="just">
              <a:lnSpc>
                <a:spcPct val="114000"/>
              </a:lnSpc>
            </a:pPr>
            <a:r>
              <a:rPr lang="ru-RU" dirty="0" smtClean="0">
                <a:solidFill>
                  <a:srgbClr val="C00000"/>
                </a:solidFill>
              </a:rPr>
              <a:t>Один </a:t>
            </a:r>
            <a:r>
              <a:rPr lang="ru-RU" dirty="0">
                <a:solidFill>
                  <a:srgbClr val="C00000"/>
                </a:solidFill>
              </a:rPr>
              <a:t>из вариантов опытной установки совместно с ФГПУ ЦНИИчермет по </a:t>
            </a:r>
            <a:r>
              <a:rPr lang="ru-RU" dirty="0" err="1">
                <a:solidFill>
                  <a:srgbClr val="C00000"/>
                </a:solidFill>
              </a:rPr>
              <a:t>Госконтракту</a:t>
            </a:r>
            <a:r>
              <a:rPr lang="ru-RU" dirty="0">
                <a:solidFill>
                  <a:srgbClr val="C00000"/>
                </a:solidFill>
              </a:rPr>
              <a:t> создан для Выксунского металлургического завода. </a:t>
            </a:r>
          </a:p>
          <a:p>
            <a:pPr indent="457200" algn="just">
              <a:lnSpc>
                <a:spcPct val="114000"/>
              </a:lnSpc>
            </a:pPr>
            <a:r>
              <a:rPr lang="ru-RU" dirty="0">
                <a:solidFill>
                  <a:srgbClr val="C00000"/>
                </a:solidFill>
              </a:rPr>
              <a:t>Технология и соответствующая техническая документация по лицензионному соглашению </a:t>
            </a:r>
            <a:r>
              <a:rPr lang="ru-RU" dirty="0" smtClean="0">
                <a:solidFill>
                  <a:srgbClr val="C00000"/>
                </a:solidFill>
              </a:rPr>
              <a:t>с « Урал </a:t>
            </a:r>
            <a:r>
              <a:rPr lang="ru-RU" dirty="0" err="1" smtClean="0">
                <a:solidFill>
                  <a:srgbClr val="C00000"/>
                </a:solidFill>
              </a:rPr>
              <a:t>НИИчерметом</a:t>
            </a:r>
            <a:r>
              <a:rPr lang="ru-RU" dirty="0" smtClean="0">
                <a:solidFill>
                  <a:srgbClr val="C00000"/>
                </a:solidFill>
              </a:rPr>
              <a:t>» приобретены </a:t>
            </a:r>
            <a:r>
              <a:rPr lang="ru-RU" dirty="0">
                <a:solidFill>
                  <a:srgbClr val="C00000"/>
                </a:solidFill>
              </a:rPr>
              <a:t>фирмой «</a:t>
            </a:r>
            <a:r>
              <a:rPr lang="ru-RU" dirty="0" err="1">
                <a:solidFill>
                  <a:srgbClr val="C00000"/>
                </a:solidFill>
              </a:rPr>
              <a:t>Баосталь</a:t>
            </a:r>
            <a:r>
              <a:rPr lang="ru-RU" dirty="0">
                <a:solidFill>
                  <a:srgbClr val="C00000"/>
                </a:solidFill>
              </a:rPr>
              <a:t>» (КНР), </a:t>
            </a:r>
            <a:r>
              <a:rPr lang="ru-RU" dirty="0" smtClean="0">
                <a:solidFill>
                  <a:srgbClr val="C00000"/>
                </a:solidFill>
              </a:rPr>
              <a:t>которая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успешно </a:t>
            </a:r>
            <a:r>
              <a:rPr lang="ru-RU" dirty="0">
                <a:solidFill>
                  <a:srgbClr val="C00000"/>
                </a:solidFill>
              </a:rPr>
              <a:t>применяет ее для переработки конвертерных шлаков от большегрузных конвертеров и электропечей. </a:t>
            </a:r>
            <a:endParaRPr lang="ru-RU" dirty="0" smtClean="0">
              <a:solidFill>
                <a:srgbClr val="C00000"/>
              </a:solidFill>
            </a:endParaRPr>
          </a:p>
          <a:p>
            <a:pPr indent="457200" algn="just">
              <a:lnSpc>
                <a:spcPct val="114000"/>
              </a:lnSpc>
            </a:pPr>
            <a:r>
              <a:rPr lang="ru-RU" dirty="0" smtClean="0">
                <a:solidFill>
                  <a:srgbClr val="C00000"/>
                </a:solidFill>
              </a:rPr>
              <a:t>В </a:t>
            </a:r>
            <a:r>
              <a:rPr lang="ru-RU" dirty="0">
                <a:solidFill>
                  <a:srgbClr val="C00000"/>
                </a:solidFill>
              </a:rPr>
              <a:t>настоящее время «</a:t>
            </a:r>
            <a:r>
              <a:rPr lang="ru-RU" dirty="0" err="1">
                <a:solidFill>
                  <a:srgbClr val="C00000"/>
                </a:solidFill>
              </a:rPr>
              <a:t>Баосталь</a:t>
            </a:r>
            <a:r>
              <a:rPr lang="ru-RU" dirty="0">
                <a:solidFill>
                  <a:srgbClr val="C00000"/>
                </a:solidFill>
              </a:rPr>
              <a:t>» широко тиражирует установки  в КНР, 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>
                <a:solidFill>
                  <a:srgbClr val="C00000"/>
                </a:solidFill>
              </a:rPr>
              <a:t>Южной  Корее, Индии 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u="sng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78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118427"/>
      </p:ext>
    </p:extLst>
  </p:cSld>
  <p:clrMapOvr>
    <a:masterClrMapping/>
  </p:clrMapOvr>
  <p:transition/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262327"/>
      </p:ext>
    </p:extLst>
  </p:cSld>
  <p:clrMapOvr>
    <a:masterClrMapping/>
  </p:clrMapOvr>
  <p:transition/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724318"/>
      </p:ext>
    </p:extLst>
  </p:cSld>
  <p:clrMapOvr>
    <a:masterClrMapping/>
  </p:clrMapOvr>
  <p:transition/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096275"/>
      </p:ext>
    </p:extLst>
  </p:cSld>
  <p:clrMapOvr>
    <a:masterClrMapping/>
  </p:clrMapOvr>
  <p:transition/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Picture 2" descr="DSC019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7" r="27330" b="3180"/>
          <a:stretch>
            <a:fillRect/>
          </a:stretch>
        </p:blipFill>
        <p:spPr bwMode="auto">
          <a:xfrm>
            <a:off x="801647" y="1000108"/>
            <a:ext cx="2928958" cy="410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9058" y="1000108"/>
            <a:ext cx="481940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  <a:latin typeface="+mn-lt"/>
              </a:rPr>
              <a:t>В Свердловской области была впервые в стране разработана областная и </a:t>
            </a:r>
            <a:r>
              <a:rPr lang="ru-RU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федеральная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 программы «Переработка техногенных образований Свердловской области». Программе  в 2000г. был присвоен статус Президентской программы.</a:t>
            </a:r>
            <a:endParaRPr lang="en-US" b="1" dirty="0" smtClean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4003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66502"/>
      </p:ext>
    </p:extLst>
  </p:cSld>
  <p:clrMapOvr>
    <a:masterClrMapping/>
  </p:clrMapOvr>
  <p:transition/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071708"/>
      </p:ext>
    </p:extLst>
  </p:cSld>
  <p:clrMapOvr>
    <a:masterClrMapping/>
  </p:clrMapOvr>
  <p:transition/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61119"/>
      </p:ext>
    </p:extLst>
  </p:cSld>
  <p:clrMapOvr>
    <a:masterClrMapping/>
  </p:clrMapOvr>
  <p:transition/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156122"/>
      </p:ext>
    </p:extLst>
  </p:cSld>
  <p:clrMapOvr>
    <a:masterClrMapping/>
  </p:clrMapOvr>
  <p:transition/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79155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37" y="1484784"/>
            <a:ext cx="2744495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76"/>
          <a:stretch/>
        </p:blipFill>
        <p:spPr bwMode="auto">
          <a:xfrm>
            <a:off x="3054005" y="1484783"/>
            <a:ext cx="2952327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9" t="745" r="-14131" b="-745"/>
          <a:stretch/>
        </p:blipFill>
        <p:spPr bwMode="auto">
          <a:xfrm>
            <a:off x="6006333" y="1509332"/>
            <a:ext cx="3499002" cy="307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4869160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C00000"/>
                </a:solidFill>
              </a:rPr>
              <a:t>Общий вид установки. Подача  шлакового расплава в установку для переработки конвертерных шлаков на комбинате «</a:t>
            </a:r>
            <a:r>
              <a:rPr lang="ru-RU" b="1" i="1" dirty="0" err="1">
                <a:solidFill>
                  <a:srgbClr val="C00000"/>
                </a:solidFill>
              </a:rPr>
              <a:t>Баосталь</a:t>
            </a:r>
            <a:r>
              <a:rPr lang="ru-RU" b="1" i="1" dirty="0">
                <a:solidFill>
                  <a:srgbClr val="C00000"/>
                </a:solidFill>
              </a:rPr>
              <a:t>» (КНР). Вид получаемой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3734677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08835"/>
      </p:ext>
    </p:extLst>
  </p:cSld>
  <p:clrMapOvr>
    <a:masterClrMapping/>
  </p:clrMapOvr>
  <p:transition/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497609"/>
      </p:ext>
    </p:extLst>
  </p:cSld>
  <p:clrMapOvr>
    <a:masterClrMapping/>
  </p:clrMapOvr>
  <p:transition/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49843"/>
      </p:ext>
    </p:extLst>
  </p:cSld>
  <p:clrMapOvr>
    <a:masterClrMapping/>
  </p:clrMapOvr>
  <p:transition/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143665"/>
      </p:ext>
    </p:extLst>
  </p:cSld>
  <p:clrMapOvr>
    <a:masterClrMapping/>
  </p:clrMapOvr>
  <p:transition/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414701"/>
      </p:ext>
    </p:extLst>
  </p:cSld>
  <p:clrMapOvr>
    <a:masterClrMapping/>
  </p:clrMapOvr>
  <p:transition/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197172"/>
      </p:ext>
    </p:extLst>
  </p:cSld>
  <p:clrMapOvr>
    <a:masterClrMapping/>
  </p:clrMapOvr>
  <p:transition/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960030"/>
      </p:ext>
    </p:extLst>
  </p:cSld>
  <p:clrMapOvr>
    <a:masterClrMapping/>
  </p:clrMapOvr>
  <p:transition/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445809"/>
      </p:ext>
    </p:extLst>
  </p:cSld>
  <p:clrMapOvr>
    <a:masterClrMapping/>
  </p:clrMapOvr>
  <p:transition/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124009"/>
      </p:ext>
    </p:extLst>
  </p:cSld>
  <p:clrMapOvr>
    <a:masterClrMapping/>
  </p:clrMapOvr>
  <p:transition/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625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SC019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" r="2652" b="4770"/>
          <a:stretch>
            <a:fillRect/>
          </a:stretch>
        </p:blipFill>
        <p:spPr bwMode="auto">
          <a:xfrm>
            <a:off x="1259632" y="908720"/>
            <a:ext cx="68008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5229200"/>
            <a:ext cx="2232248" cy="432048"/>
          </a:xfrm>
        </p:spPr>
        <p:txBody>
          <a:bodyPr/>
          <a:lstStyle/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Металлургия 1978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788024" y="2708920"/>
            <a:ext cx="3168352" cy="93662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М.И. Панфилов, Я.Ш. Школьник, Н.В. Орининский, В.А. Коломиец,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 Ю.В. Сорокин,  А.А. Грабеклис  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5373216"/>
            <a:ext cx="2157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Металлургия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1987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575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12776"/>
            <a:ext cx="8424936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</a:rPr>
              <a:t>Особый интерес эти установки представляют для переработки </a:t>
            </a:r>
            <a:r>
              <a:rPr lang="ru-RU" dirty="0" err="1">
                <a:solidFill>
                  <a:srgbClr val="C00000"/>
                </a:solidFill>
              </a:rPr>
              <a:t>самораспадающихся</a:t>
            </a:r>
            <a:r>
              <a:rPr lang="ru-RU" dirty="0">
                <a:solidFill>
                  <a:srgbClr val="C00000"/>
                </a:solidFill>
              </a:rPr>
              <a:t> шлаков установок </a:t>
            </a:r>
            <a:r>
              <a:rPr lang="ru-RU" dirty="0" smtClean="0">
                <a:solidFill>
                  <a:srgbClr val="C00000"/>
                </a:solidFill>
              </a:rPr>
              <a:t>ковш-печь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в связи с  </a:t>
            </a:r>
            <a:r>
              <a:rPr lang="ru-RU" dirty="0" err="1" smtClean="0">
                <a:solidFill>
                  <a:srgbClr val="C00000"/>
                </a:solidFill>
              </a:rPr>
              <a:t>термостабилизацей</a:t>
            </a:r>
            <a:r>
              <a:rPr lang="ru-RU" dirty="0" smtClean="0">
                <a:solidFill>
                  <a:srgbClr val="C00000"/>
                </a:solidFill>
              </a:rPr>
              <a:t>  их структуры.  </a:t>
            </a:r>
            <a:endParaRPr lang="ru-RU" dirty="0">
              <a:solidFill>
                <a:srgbClr val="C00000"/>
              </a:solidFill>
            </a:endParaRPr>
          </a:p>
          <a:p>
            <a:pPr indent="457200"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u="sng" dirty="0">
                <a:solidFill>
                  <a:srgbClr val="C00000"/>
                </a:solidFill>
              </a:rPr>
              <a:t>Стабильную структуру можно также получить химическим и кристаллохимическим </a:t>
            </a:r>
            <a:r>
              <a:rPr lang="ru-RU" u="sng" dirty="0" smtClean="0">
                <a:solidFill>
                  <a:srgbClr val="C00000"/>
                </a:solidFill>
              </a:rPr>
              <a:t>путем за счет введения  стабилизирующих микродобавок,  в частности  борсодержащих  минералов.</a:t>
            </a:r>
            <a:endParaRPr lang="ru-RU" u="sng" dirty="0">
              <a:solidFill>
                <a:srgbClr val="C00000"/>
              </a:solidFill>
            </a:endParaRPr>
          </a:p>
          <a:p>
            <a:pPr indent="457200"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</a:rPr>
              <a:t>Шлаки УКП содержат до 60% </a:t>
            </a:r>
            <a:r>
              <a:rPr lang="ru-RU" dirty="0" err="1">
                <a:solidFill>
                  <a:srgbClr val="C00000"/>
                </a:solidFill>
              </a:rPr>
              <a:t>СаО</a:t>
            </a:r>
            <a:r>
              <a:rPr lang="ru-RU" dirty="0">
                <a:solidFill>
                  <a:srgbClr val="C00000"/>
                </a:solidFill>
              </a:rPr>
              <a:t> и </a:t>
            </a:r>
            <a:r>
              <a:rPr lang="ru-RU" dirty="0" smtClean="0">
                <a:solidFill>
                  <a:srgbClr val="C00000"/>
                </a:solidFill>
              </a:rPr>
              <a:t> после стабилизации могут </a:t>
            </a:r>
            <a:r>
              <a:rPr lang="ru-RU" dirty="0">
                <a:solidFill>
                  <a:srgbClr val="C00000"/>
                </a:solidFill>
              </a:rPr>
              <a:t>заменять известь в шихте сталеплавильных агрегатов. 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indent="457200" algn="just">
              <a:lnSpc>
                <a:spcPct val="150000"/>
              </a:lnSpc>
            </a:pPr>
            <a:endParaRPr lang="ru-RU" dirty="0">
              <a:solidFill>
                <a:srgbClr val="C00000"/>
              </a:solidFill>
            </a:endParaRPr>
          </a:p>
          <a:p>
            <a:pPr indent="457200" algn="just"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107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33786"/>
      </p:ext>
    </p:extLst>
  </p:cSld>
  <p:clrMapOvr>
    <a:masterClrMapping/>
  </p:clrMapOvr>
  <p:transition/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54648"/>
      </p:ext>
    </p:extLst>
  </p:cSld>
  <p:clrMapOvr>
    <a:masterClrMapping/>
  </p:clrMapOvr>
  <p:transition/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777290"/>
      </p:ext>
    </p:extLst>
  </p:cSld>
  <p:clrMapOvr>
    <a:masterClrMapping/>
  </p:clrMapOvr>
  <p:transition/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780301"/>
      </p:ext>
    </p:extLst>
  </p:cSld>
  <p:clrMapOvr>
    <a:masterClrMapping/>
  </p:clrMapOvr>
  <p:transition/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751460"/>
      </p:ext>
    </p:extLst>
  </p:cSld>
  <p:clrMapOvr>
    <a:masterClrMapping/>
  </p:clrMapOvr>
  <p:transition/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314083"/>
      </p:ext>
    </p:extLst>
  </p:cSld>
  <p:clrMapOvr>
    <a:masterClrMapping/>
  </p:clrMapOvr>
  <p:transition/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67151"/>
      </p:ext>
    </p:extLst>
  </p:cSld>
  <p:clrMapOvr>
    <a:masterClrMapping/>
  </p:clrMapOvr>
  <p:transition/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852286"/>
      </p:ext>
    </p:extLst>
  </p:cSld>
  <p:clrMapOvr>
    <a:masterClrMapping/>
  </p:clrMapOvr>
  <p:transition/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838378"/>
      </p:ext>
    </p:extLst>
  </p:cSld>
  <p:clrMapOvr>
    <a:masterClrMapping/>
  </p:clrMapOvr>
  <p:transition/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138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263575"/>
            <a:ext cx="8352928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</a:rPr>
              <a:t>С отходами производства, металл теряется также в виде оксидов  железа. </a:t>
            </a:r>
          </a:p>
          <a:p>
            <a:pPr indent="457200"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</a:rPr>
              <a:t>Содержание оксидов железа в  сталеплавильных шлаках современных технологических процессов составляет 25-30%, в шламах и </a:t>
            </a:r>
            <a:r>
              <a:rPr lang="ru-RU" dirty="0" err="1">
                <a:solidFill>
                  <a:srgbClr val="C00000"/>
                </a:solidFill>
              </a:rPr>
              <a:t>пылях</a:t>
            </a:r>
            <a:r>
              <a:rPr lang="ru-RU" dirty="0">
                <a:solidFill>
                  <a:srgbClr val="C00000"/>
                </a:solidFill>
              </a:rPr>
              <a:t>  - около 95-98 %. </a:t>
            </a:r>
          </a:p>
          <a:p>
            <a:pPr indent="457200" algn="just">
              <a:lnSpc>
                <a:spcPct val="150000"/>
              </a:lnSpc>
            </a:pPr>
            <a:r>
              <a:rPr lang="ru-RU" u="sng" dirty="0">
                <a:solidFill>
                  <a:srgbClr val="C00000"/>
                </a:solidFill>
              </a:rPr>
              <a:t>Разработки НТПФ «ЭТАЛОН» и МГМИ им. Носова по технологии жидкофазного восстановления металла позволят перерабатывать доменные и сталеплавильные шлаки, шламы, колошниковые пыли и пыли газоочисток в условиях крупномасштабного производства с извлечением железа, цинка и использованием физического тепла жидких шлаков. </a:t>
            </a:r>
          </a:p>
        </p:txBody>
      </p:sp>
    </p:spTree>
    <p:extLst>
      <p:ext uri="{BB962C8B-B14F-4D97-AF65-F5344CB8AC3E}">
        <p14:creationId xmlns:p14="http://schemas.microsoft.com/office/powerpoint/2010/main" val="4264213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384472"/>
      </p:ext>
    </p:extLst>
  </p:cSld>
  <p:clrMapOvr>
    <a:masterClrMapping/>
  </p:clrMapOvr>
  <p:transition/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164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191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601453"/>
      </p:ext>
    </p:extLst>
  </p:cSld>
  <p:clrMapOvr>
    <a:masterClrMapping/>
  </p:clrMapOvr>
  <p:transition/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781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246700"/>
      </p:ext>
    </p:extLst>
  </p:cSld>
  <p:clrMapOvr>
    <a:masterClrMapping/>
  </p:clrMapOvr>
  <p:transition/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308913"/>
      </p:ext>
    </p:extLst>
  </p:cSld>
  <p:clrMapOvr>
    <a:masterClrMapping/>
  </p:clrMapOvr>
  <p:transition/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232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420629"/>
      </p:ext>
    </p:extLst>
  </p:cSld>
  <p:clrMapOvr>
    <a:masterClrMapping/>
  </p:clrMapOvr>
  <p:transition/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14082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v.bigeev\Рабочий стол\Николаев А.О. Защита\Оппонент_Шушуков\Установка шлпм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8134556" cy="4803446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187624" y="5733256"/>
            <a:ext cx="6984776" cy="648072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УСТАНОВКИ ПО ЖИДКОФАЗНОМУ ВОССТАНОВЛЕНИЮ С ИСПОЛЬЗОВАНИЕМ СТАЛЕПЛАВИЛЬНОГО ШЛАКА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3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620258"/>
      </p:ext>
    </p:extLst>
  </p:cSld>
  <p:clrMapOvr>
    <a:masterClrMapping/>
  </p:clrMapOvr>
  <p:transition/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146349"/>
      </p:ext>
    </p:extLst>
  </p:cSld>
  <p:clrMapOvr>
    <a:masterClrMapping/>
  </p:clrMapOvr>
  <p:transition/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763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887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76973"/>
      </p:ext>
    </p:extLst>
  </p:cSld>
  <p:clrMapOvr>
    <a:masterClrMapping/>
  </p:clrMapOvr>
  <p:transition/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086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35485"/>
      </p:ext>
    </p:extLst>
  </p:cSld>
  <p:clrMapOvr>
    <a:masterClrMapping/>
  </p:clrMapOvr>
  <p:transition/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259231"/>
      </p:ext>
    </p:extLst>
  </p:cSld>
  <p:clrMapOvr>
    <a:masterClrMapping/>
  </p:clrMapOvr>
  <p:transition/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579656"/>
      </p:ext>
    </p:extLst>
  </p:cSld>
  <p:clrMapOvr>
    <a:masterClrMapping/>
  </p:clrMapOvr>
  <p:transition/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5734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3" r="19573"/>
          <a:stretch>
            <a:fillRect/>
          </a:stretch>
        </p:blipFill>
        <p:spPr bwMode="auto">
          <a:xfrm>
            <a:off x="539552" y="724834"/>
            <a:ext cx="8262554" cy="52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6093296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C00000"/>
                </a:solidFill>
              </a:rPr>
              <a:t>СХЕМА УСТАНОВКИ ПО ЖИДКОФАЗНОМУ ВОССТАНОВЛЕНИЮ  С ИСПОЛЬЗОВАНИЕМ ДОМЕННОГО ШЛАКА</a:t>
            </a:r>
          </a:p>
        </p:txBody>
      </p:sp>
    </p:spTree>
    <p:extLst>
      <p:ext uri="{BB962C8B-B14F-4D97-AF65-F5344CB8AC3E}">
        <p14:creationId xmlns:p14="http://schemas.microsoft.com/office/powerpoint/2010/main" val="583770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239986"/>
      </p:ext>
    </p:extLst>
  </p:cSld>
  <p:clrMapOvr>
    <a:masterClrMapping/>
  </p:clrMapOvr>
  <p:transition/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900233"/>
      </p:ext>
    </p:extLst>
  </p:cSld>
  <p:clrMapOvr>
    <a:masterClrMapping/>
  </p:clrMapOvr>
  <p:transition/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338734"/>
      </p:ext>
    </p:extLst>
  </p:cSld>
  <p:clrMapOvr>
    <a:masterClrMapping/>
  </p:clrMapOvr>
  <p:transition/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760462"/>
      </p:ext>
    </p:extLst>
  </p:cSld>
  <p:clrMapOvr>
    <a:masterClrMapping/>
  </p:clrMapOvr>
  <p:transition/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285435"/>
      </p:ext>
    </p:extLst>
  </p:cSld>
  <p:clrMapOvr>
    <a:masterClrMapping/>
  </p:clrMapOvr>
  <p:transition/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50139"/>
      </p:ext>
    </p:extLst>
  </p:cSld>
  <p:clrMapOvr>
    <a:masterClrMapping/>
  </p:clrMapOvr>
  <p:transition/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256250"/>
      </p:ext>
    </p:extLst>
  </p:cSld>
  <p:clrMapOvr>
    <a:masterClrMapping/>
  </p:clrMapOvr>
  <p:transition/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41551"/>
      </p:ext>
    </p:extLst>
  </p:cSld>
  <p:clrMapOvr>
    <a:masterClrMapping/>
  </p:clrMapOvr>
  <p:transition/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697655"/>
      </p:ext>
    </p:extLst>
  </p:cSld>
  <p:clrMapOvr>
    <a:masterClrMapping/>
  </p:clrMapOvr>
  <p:transition/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15797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215" y="620688"/>
            <a:ext cx="8352928" cy="5750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dirty="0" smtClean="0">
                <a:solidFill>
                  <a:srgbClr val="C00000"/>
                </a:solidFill>
              </a:rPr>
              <a:t>                                               Заключение </a:t>
            </a:r>
          </a:p>
          <a:p>
            <a:pPr indent="457200" algn="just">
              <a:lnSpc>
                <a:spcPct val="114000"/>
              </a:lnSpc>
            </a:pPr>
            <a:r>
              <a:rPr lang="ru-RU" u="sng" dirty="0" smtClean="0">
                <a:solidFill>
                  <a:srgbClr val="C00000"/>
                </a:solidFill>
              </a:rPr>
              <a:t>Таким </a:t>
            </a:r>
            <a:r>
              <a:rPr lang="ru-RU" u="sng" dirty="0">
                <a:solidFill>
                  <a:srgbClr val="C00000"/>
                </a:solidFill>
              </a:rPr>
              <a:t>образом, к настоящему времени разработаны основные технологические решения по массовой переработке практически всех видов отходов от производства черных металлов, что позволяет ставить </a:t>
            </a:r>
            <a:r>
              <a:rPr lang="ru-RU" u="sng" dirty="0" smtClean="0">
                <a:solidFill>
                  <a:srgbClr val="C00000"/>
                </a:solidFill>
              </a:rPr>
              <a:t> и решать задачу </a:t>
            </a:r>
            <a:r>
              <a:rPr lang="ru-RU" u="sng" dirty="0">
                <a:solidFill>
                  <a:srgbClr val="C00000"/>
                </a:solidFill>
              </a:rPr>
              <a:t>по </a:t>
            </a:r>
            <a:r>
              <a:rPr lang="ru-RU" u="sng" dirty="0" smtClean="0">
                <a:solidFill>
                  <a:srgbClr val="C00000"/>
                </a:solidFill>
              </a:rPr>
              <a:t>переходу каждого предприятия </a:t>
            </a:r>
            <a:r>
              <a:rPr lang="ru-RU" u="sng" dirty="0">
                <a:solidFill>
                  <a:srgbClr val="C00000"/>
                </a:solidFill>
              </a:rPr>
              <a:t>черной металлургии на </a:t>
            </a:r>
            <a:r>
              <a:rPr lang="ru-RU" u="sng" dirty="0" smtClean="0">
                <a:solidFill>
                  <a:srgbClr val="C00000"/>
                </a:solidFill>
              </a:rPr>
              <a:t>безотходные технологии по всему циклу металлургического передела. Наиболее </a:t>
            </a:r>
            <a:r>
              <a:rPr lang="ru-RU" u="sng" dirty="0">
                <a:solidFill>
                  <a:srgbClr val="C00000"/>
                </a:solidFill>
              </a:rPr>
              <a:t>перспективным </a:t>
            </a:r>
            <a:r>
              <a:rPr lang="ru-RU" u="sng" dirty="0" smtClean="0">
                <a:solidFill>
                  <a:srgbClr val="C00000"/>
                </a:solidFill>
              </a:rPr>
              <a:t>направлением</a:t>
            </a:r>
            <a:r>
              <a:rPr lang="ru-RU" u="sng" dirty="0">
                <a:solidFill>
                  <a:srgbClr val="C00000"/>
                </a:solidFill>
              </a:rPr>
              <a:t> для ее </a:t>
            </a:r>
            <a:r>
              <a:rPr lang="ru-RU" u="sng" dirty="0" smtClean="0">
                <a:solidFill>
                  <a:srgbClr val="C00000"/>
                </a:solidFill>
              </a:rPr>
              <a:t>решения, наряду с модернизацией существующих способов, является </a:t>
            </a:r>
            <a:r>
              <a:rPr lang="ru-RU" u="sng" dirty="0">
                <a:solidFill>
                  <a:srgbClr val="C00000"/>
                </a:solidFill>
              </a:rPr>
              <a:t>переработка шлаков в жидком </a:t>
            </a:r>
            <a:r>
              <a:rPr lang="ru-RU" u="sng" dirty="0" smtClean="0">
                <a:solidFill>
                  <a:srgbClr val="C00000"/>
                </a:solidFill>
              </a:rPr>
              <a:t>состоянии:  </a:t>
            </a:r>
          </a:p>
          <a:p>
            <a:pPr indent="457200" algn="just">
              <a:lnSpc>
                <a:spcPct val="114000"/>
              </a:lnSpc>
            </a:pPr>
            <a:r>
              <a:rPr lang="ru-RU" dirty="0">
                <a:solidFill>
                  <a:srgbClr val="C00000"/>
                </a:solidFill>
              </a:rPr>
              <a:t>-сухая грануляция;</a:t>
            </a:r>
          </a:p>
          <a:p>
            <a:pPr indent="457200" algn="just">
              <a:lnSpc>
                <a:spcPct val="114000"/>
              </a:lnSpc>
            </a:pPr>
            <a:r>
              <a:rPr lang="ru-RU" dirty="0">
                <a:solidFill>
                  <a:srgbClr val="C00000"/>
                </a:solidFill>
              </a:rPr>
              <a:t>-агрегаты барабанного (роторного) типа;</a:t>
            </a:r>
          </a:p>
          <a:p>
            <a:pPr indent="457200" algn="just">
              <a:lnSpc>
                <a:spcPct val="114000"/>
              </a:lnSpc>
            </a:pPr>
            <a:r>
              <a:rPr lang="ru-RU" dirty="0">
                <a:solidFill>
                  <a:srgbClr val="C00000"/>
                </a:solidFill>
              </a:rPr>
              <a:t>-стабилизация структуры распадающихся шлаков;</a:t>
            </a:r>
          </a:p>
          <a:p>
            <a:pPr indent="457200" algn="just">
              <a:lnSpc>
                <a:spcPct val="114000"/>
              </a:lnSpc>
            </a:pPr>
            <a:r>
              <a:rPr lang="ru-RU" dirty="0">
                <a:solidFill>
                  <a:srgbClr val="C00000"/>
                </a:solidFill>
              </a:rPr>
              <a:t>-жидкофазное восстановление металлов;</a:t>
            </a:r>
          </a:p>
          <a:p>
            <a:pPr indent="457200" algn="just">
              <a:lnSpc>
                <a:spcPct val="114000"/>
              </a:lnSpc>
            </a:pPr>
            <a:r>
              <a:rPr lang="ru-RU" dirty="0">
                <a:solidFill>
                  <a:srgbClr val="C00000"/>
                </a:solidFill>
              </a:rPr>
              <a:t>-утилизация тепла расплавов и др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u="sng" dirty="0">
              <a:solidFill>
                <a:srgbClr val="C00000"/>
              </a:solidFill>
            </a:endParaRPr>
          </a:p>
          <a:p>
            <a:pPr indent="457200" algn="just">
              <a:lnSpc>
                <a:spcPct val="114000"/>
              </a:lnSpc>
            </a:pPr>
            <a:r>
              <a:rPr lang="ru-RU" dirty="0" smtClean="0">
                <a:solidFill>
                  <a:srgbClr val="C00000"/>
                </a:solidFill>
              </a:rPr>
              <a:t>Эти </a:t>
            </a:r>
            <a:r>
              <a:rPr lang="ru-RU" dirty="0">
                <a:solidFill>
                  <a:srgbClr val="C00000"/>
                </a:solidFill>
              </a:rPr>
              <a:t>решения обеспечивают снижение экологической нагрузки на окружающую среду, сокращение </a:t>
            </a:r>
            <a:r>
              <a:rPr lang="ru-RU" dirty="0" smtClean="0">
                <a:solidFill>
                  <a:srgbClr val="C00000"/>
                </a:solidFill>
              </a:rPr>
              <a:t>материальных, энергетических, эксплуатационных затрат и расширение номенклатуры получаемой продукции.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64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308931"/>
      </p:ext>
    </p:extLst>
  </p:cSld>
  <p:clrMapOvr>
    <a:masterClrMapping/>
  </p:clrMapOvr>
  <p:transition/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027687"/>
      </p:ext>
    </p:extLst>
  </p:cSld>
  <p:clrMapOvr>
    <a:masterClrMapping/>
  </p:clrMapOvr>
  <p:transition/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53019"/>
      </p:ext>
    </p:extLst>
  </p:cSld>
  <p:clrMapOvr>
    <a:masterClrMapping/>
  </p:clrMapOvr>
  <p:transition/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1803"/>
      </p:ext>
    </p:extLst>
  </p:cSld>
  <p:clrMapOvr>
    <a:masterClrMapping/>
  </p:clrMapOvr>
  <p:transition/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229800"/>
      </p:ext>
    </p:extLst>
  </p:cSld>
  <p:clrMapOvr>
    <a:masterClrMapping/>
  </p:clrMapOvr>
  <p:transition/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257918"/>
      </p:ext>
    </p:extLst>
  </p:cSld>
  <p:clrMapOvr>
    <a:masterClrMapping/>
  </p:clrMapOvr>
  <p:transition/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071927"/>
      </p:ext>
    </p:extLst>
  </p:cSld>
  <p:clrMapOvr>
    <a:masterClrMapping/>
  </p:clrMapOvr>
  <p:transition/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527306"/>
      </p:ext>
    </p:extLst>
  </p:cSld>
  <p:clrMapOvr>
    <a:masterClrMapping/>
  </p:clrMapOvr>
  <p:transition/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55681"/>
      </p:ext>
    </p:extLst>
  </p:cSld>
  <p:clrMapOvr>
    <a:masterClrMapping/>
  </p:clrMapOvr>
  <p:transition/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48091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843"/>
            <a:ext cx="813690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      </a:t>
            </a:r>
            <a:r>
              <a:rPr lang="ru-RU" u="sng" dirty="0" smtClean="0">
                <a:solidFill>
                  <a:srgbClr val="C00000"/>
                </a:solidFill>
              </a:rPr>
              <a:t>Считаем необходимым также </a:t>
            </a:r>
            <a:r>
              <a:rPr lang="ru-RU" u="sng" dirty="0">
                <a:solidFill>
                  <a:srgbClr val="C00000"/>
                </a:solidFill>
              </a:rPr>
              <a:t>продолжить и значительно расширить объемы выполнения </a:t>
            </a:r>
            <a:r>
              <a:rPr lang="ru-RU" u="sng" dirty="0" smtClean="0">
                <a:solidFill>
                  <a:srgbClr val="C00000"/>
                </a:solidFill>
              </a:rPr>
              <a:t>фундаментальных, прикладных научно-исследовательских и проектно-конструкторских разработок, направленных  </a:t>
            </a:r>
            <a:r>
              <a:rPr lang="ru-RU" u="sng" dirty="0">
                <a:solidFill>
                  <a:srgbClr val="C00000"/>
                </a:solidFill>
              </a:rPr>
              <a:t>на создание </a:t>
            </a:r>
            <a:r>
              <a:rPr lang="ru-RU" u="sng" dirty="0" smtClean="0">
                <a:solidFill>
                  <a:srgbClr val="C00000"/>
                </a:solidFill>
              </a:rPr>
              <a:t>новых </a:t>
            </a:r>
            <a:r>
              <a:rPr lang="ru-RU" u="sng" dirty="0">
                <a:solidFill>
                  <a:srgbClr val="C00000"/>
                </a:solidFill>
              </a:rPr>
              <a:t>более эффективных, экологически чистых и </a:t>
            </a:r>
            <a:r>
              <a:rPr lang="ru-RU" u="sng" dirty="0" smtClean="0">
                <a:solidFill>
                  <a:srgbClr val="C00000"/>
                </a:solidFill>
              </a:rPr>
              <a:t>энергосберегающих технологических </a:t>
            </a:r>
            <a:r>
              <a:rPr lang="ru-RU" u="sng" dirty="0">
                <a:solidFill>
                  <a:srgbClr val="C00000"/>
                </a:solidFill>
              </a:rPr>
              <a:t>процессов и </a:t>
            </a:r>
            <a:r>
              <a:rPr lang="ru-RU" u="sng" dirty="0" smtClean="0">
                <a:solidFill>
                  <a:srgbClr val="C00000"/>
                </a:solidFill>
              </a:rPr>
              <a:t>оборудования  по переработке техногенных </a:t>
            </a:r>
            <a:r>
              <a:rPr lang="ru-RU" u="sng" dirty="0">
                <a:solidFill>
                  <a:srgbClr val="C00000"/>
                </a:solidFill>
              </a:rPr>
              <a:t>отходов металлургического </a:t>
            </a:r>
            <a:r>
              <a:rPr lang="ru-RU" u="sng" dirty="0" smtClean="0">
                <a:solidFill>
                  <a:srgbClr val="C00000"/>
                </a:solidFill>
              </a:rPr>
              <a:t>производства</a:t>
            </a:r>
            <a:r>
              <a:rPr lang="ru-RU" u="sng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с целью </a:t>
            </a:r>
            <a:r>
              <a:rPr lang="ru-RU" dirty="0">
                <a:solidFill>
                  <a:srgbClr val="C00000"/>
                </a:solidFill>
              </a:rPr>
              <a:t>увеличения извлечения полезных компонентов, расширения </a:t>
            </a:r>
            <a:r>
              <a:rPr lang="ru-RU" dirty="0" smtClean="0">
                <a:solidFill>
                  <a:srgbClr val="C00000"/>
                </a:solidFill>
              </a:rPr>
              <a:t>номенклатуры, повышения </a:t>
            </a:r>
            <a:r>
              <a:rPr lang="ru-RU" dirty="0">
                <a:solidFill>
                  <a:srgbClr val="C00000"/>
                </a:solidFill>
              </a:rPr>
              <a:t>качества получаемой </a:t>
            </a:r>
            <a:r>
              <a:rPr lang="ru-RU" dirty="0" smtClean="0">
                <a:solidFill>
                  <a:srgbClr val="C00000"/>
                </a:solidFill>
              </a:rPr>
              <a:t>продукции и расширения направлений  её использования.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742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39286"/>
      </p:ext>
    </p:extLst>
  </p:cSld>
  <p:clrMapOvr>
    <a:masterClrMapping/>
  </p:clrMapOvr>
  <p:transition/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748379"/>
      </p:ext>
    </p:extLst>
  </p:cSld>
  <p:clrMapOvr>
    <a:masterClrMapping/>
  </p:clrMapOvr>
  <p:transition/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855628"/>
      </p:ext>
    </p:extLst>
  </p:cSld>
  <p:clrMapOvr>
    <a:masterClrMapping/>
  </p:clrMapOvr>
  <p:transition/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363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53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973620"/>
      </p:ext>
    </p:extLst>
  </p:cSld>
  <p:clrMapOvr>
    <a:masterClrMapping/>
  </p:clrMapOvr>
  <p:transition/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252654"/>
      </p:ext>
    </p:extLst>
  </p:cSld>
  <p:clrMapOvr>
    <a:masterClrMapping/>
  </p:clrMapOvr>
  <p:transition/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143868"/>
      </p:ext>
    </p:extLst>
  </p:cSld>
  <p:clrMapOvr>
    <a:masterClrMapping/>
  </p:clrMapOvr>
  <p:transition/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322729"/>
      </p:ext>
    </p:extLst>
  </p:cSld>
  <p:clrMapOvr>
    <a:masterClrMapping/>
  </p:clrMapOvr>
  <p:transition/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34209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u="sng" dirty="0" smtClean="0">
                <a:solidFill>
                  <a:srgbClr val="C00000"/>
                </a:solidFill>
              </a:rPr>
              <a:t>Следует существенно </a:t>
            </a:r>
            <a:r>
              <a:rPr lang="ru-RU" u="sng" dirty="0">
                <a:solidFill>
                  <a:srgbClr val="C00000"/>
                </a:solidFill>
              </a:rPr>
              <a:t>усилить </a:t>
            </a:r>
            <a:r>
              <a:rPr lang="ru-RU" u="sng" dirty="0" smtClean="0">
                <a:solidFill>
                  <a:srgbClr val="C00000"/>
                </a:solidFill>
              </a:rPr>
              <a:t>организационную  и </a:t>
            </a:r>
            <a:r>
              <a:rPr lang="ru-RU" u="sng" dirty="0">
                <a:solidFill>
                  <a:srgbClr val="C00000"/>
                </a:solidFill>
              </a:rPr>
              <a:t>экономическую </a:t>
            </a:r>
            <a:r>
              <a:rPr lang="ru-RU" u="sng" dirty="0" smtClean="0">
                <a:solidFill>
                  <a:srgbClr val="C00000"/>
                </a:solidFill>
              </a:rPr>
              <a:t>поддержку со стороны  </a:t>
            </a:r>
            <a:r>
              <a:rPr lang="ru-RU" u="sng" dirty="0">
                <a:solidFill>
                  <a:srgbClr val="C00000"/>
                </a:solidFill>
              </a:rPr>
              <a:t>федеральных и региональных органов управления </a:t>
            </a:r>
            <a:r>
              <a:rPr lang="ru-RU" u="sng" dirty="0" smtClean="0">
                <a:solidFill>
                  <a:srgbClr val="C00000"/>
                </a:solidFill>
              </a:rPr>
              <a:t>при решении указанной проблемы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</a:p>
          <a:p>
            <a:pPr indent="457200" algn="just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Необходимо </a:t>
            </a:r>
            <a:r>
              <a:rPr lang="ru-RU" dirty="0">
                <a:solidFill>
                  <a:srgbClr val="C00000"/>
                </a:solidFill>
              </a:rPr>
              <a:t>привести в соответствие нормативы платы за размещение отходов с их негативным воздействием на окружающую природную </a:t>
            </a:r>
            <a:r>
              <a:rPr lang="ru-RU" dirty="0" smtClean="0">
                <a:solidFill>
                  <a:srgbClr val="C00000"/>
                </a:solidFill>
              </a:rPr>
              <a:t>среду. </a:t>
            </a:r>
          </a:p>
          <a:p>
            <a:pPr indent="457200" algn="just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Разработать </a:t>
            </a:r>
            <a:r>
              <a:rPr lang="ru-RU" dirty="0">
                <a:solidFill>
                  <a:srgbClr val="C00000"/>
                </a:solidFill>
              </a:rPr>
              <a:t>меры экономического стимулирования промышленных предприятий, обеспечивающих максимальную переработку  и использование техногенных отходов и образований. </a:t>
            </a:r>
          </a:p>
          <a:p>
            <a:pPr indent="457200" algn="just">
              <a:lnSpc>
                <a:spcPct val="150000"/>
              </a:lnSpc>
            </a:pPr>
            <a:r>
              <a:rPr lang="ru-RU" u="sng" dirty="0">
                <a:solidFill>
                  <a:srgbClr val="C00000"/>
                </a:solidFill>
              </a:rPr>
              <a:t>В целях комплексного решения проблемы переработки и использования техногенных отходов, как одной из составных частей рационального природопользования, целесообразно разработать </a:t>
            </a:r>
            <a:r>
              <a:rPr lang="ru-RU" u="sng" dirty="0" smtClean="0">
                <a:solidFill>
                  <a:srgbClr val="C00000"/>
                </a:solidFill>
              </a:rPr>
              <a:t>федеральную  и региональные программы соответствующего профиля. </a:t>
            </a:r>
            <a:endParaRPr lang="ru-RU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93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926110"/>
      </p:ext>
    </p:extLst>
  </p:cSld>
  <p:clrMapOvr>
    <a:masterClrMapping/>
  </p:clrMapOvr>
  <p:transition/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38449"/>
      </p:ext>
    </p:extLst>
  </p:cSld>
  <p:clrMapOvr>
    <a:masterClrMapping/>
  </p:clrMapOvr>
  <p:transition/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960496"/>
      </p:ext>
    </p:extLst>
  </p:cSld>
  <p:clrMapOvr>
    <a:masterClrMapping/>
  </p:clrMapOvr>
  <p:transition/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125771"/>
      </p:ext>
    </p:extLst>
  </p:cSld>
  <p:clrMapOvr>
    <a:masterClrMapping/>
  </p:clrMapOvr>
  <p:transition/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628440"/>
      </p:ext>
    </p:extLst>
  </p:cSld>
  <p:clrMapOvr>
    <a:masterClrMapping/>
  </p:clrMapOvr>
  <p:transition/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707304"/>
      </p:ext>
    </p:extLst>
  </p:cSld>
  <p:clrMapOvr>
    <a:masterClrMapping/>
  </p:clrMapOvr>
  <p:transition/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3487"/>
      </p:ext>
    </p:extLst>
  </p:cSld>
  <p:clrMapOvr>
    <a:masterClrMapping/>
  </p:clrMapOvr>
  <p:transition/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060407"/>
      </p:ext>
    </p:extLst>
  </p:cSld>
  <p:clrMapOvr>
    <a:masterClrMapping/>
  </p:clrMapOvr>
  <p:transition/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936186"/>
      </p:ext>
    </p:extLst>
  </p:cSld>
  <p:clrMapOvr>
    <a:masterClrMapping/>
  </p:clrMapOvr>
  <p:transition/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66835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72816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</a:rPr>
              <a:t>Примером может </a:t>
            </a:r>
            <a:r>
              <a:rPr lang="ru-RU" dirty="0" smtClean="0">
                <a:solidFill>
                  <a:srgbClr val="C00000"/>
                </a:solidFill>
              </a:rPr>
              <a:t>служить </a:t>
            </a:r>
            <a:r>
              <a:rPr lang="ru-RU" dirty="0">
                <a:solidFill>
                  <a:srgbClr val="C00000"/>
                </a:solidFill>
              </a:rPr>
              <a:t>опыт </a:t>
            </a:r>
            <a:r>
              <a:rPr lang="ru-RU" dirty="0" smtClean="0">
                <a:solidFill>
                  <a:srgbClr val="C00000"/>
                </a:solidFill>
              </a:rPr>
              <a:t>Свердловской </a:t>
            </a:r>
            <a:r>
              <a:rPr lang="ru-RU" dirty="0">
                <a:solidFill>
                  <a:srgbClr val="C00000"/>
                </a:solidFill>
              </a:rPr>
              <a:t>области, где была разработана впервые в стране областная и федеральная </a:t>
            </a:r>
            <a:r>
              <a:rPr lang="ru-RU" dirty="0" smtClean="0">
                <a:solidFill>
                  <a:srgbClr val="C00000"/>
                </a:solidFill>
              </a:rPr>
              <a:t>программы </a:t>
            </a:r>
            <a:r>
              <a:rPr lang="ru-RU" dirty="0">
                <a:solidFill>
                  <a:srgbClr val="C00000"/>
                </a:solidFill>
              </a:rPr>
              <a:t>«Переработка техногенных образований Свердловской области», которой в 2000г. </a:t>
            </a:r>
            <a:r>
              <a:rPr lang="ru-RU" dirty="0" smtClean="0">
                <a:solidFill>
                  <a:srgbClr val="C00000"/>
                </a:solidFill>
              </a:rPr>
              <a:t>был </a:t>
            </a:r>
            <a:r>
              <a:rPr lang="ru-RU" dirty="0">
                <a:solidFill>
                  <a:srgbClr val="C00000"/>
                </a:solidFill>
              </a:rPr>
              <a:t>присвоен статус Президентской программы. Основные </a:t>
            </a:r>
            <a:r>
              <a:rPr lang="ru-RU" dirty="0" smtClean="0">
                <a:solidFill>
                  <a:srgbClr val="C00000"/>
                </a:solidFill>
              </a:rPr>
              <a:t>результаты выполнения программы   </a:t>
            </a:r>
            <a:r>
              <a:rPr lang="ru-RU" dirty="0">
                <a:solidFill>
                  <a:srgbClr val="C00000"/>
                </a:solidFill>
              </a:rPr>
              <a:t>обобщены в нашей </a:t>
            </a:r>
            <a:r>
              <a:rPr lang="ru-RU" dirty="0" smtClean="0">
                <a:solidFill>
                  <a:srgbClr val="C00000"/>
                </a:solidFill>
              </a:rPr>
              <a:t>книге «Переработка техногенных отходов». Опыт Свердловской области был использован и используется в настоящее время в 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ряде других областей для разработки и реализации своих региональных программ.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68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256060"/>
      </p:ext>
    </p:extLst>
  </p:cSld>
  <p:clrMapOvr>
    <a:masterClrMapping/>
  </p:clrMapOvr>
  <p:transition/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194"/>
      </p:ext>
    </p:extLst>
  </p:cSld>
  <p:clrMapOvr>
    <a:masterClrMapping/>
  </p:clrMapOvr>
  <p:transition/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393965"/>
      </p:ext>
    </p:extLst>
  </p:cSld>
  <p:clrMapOvr>
    <a:masterClrMapping/>
  </p:clrMapOvr>
  <p:transition/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853442"/>
      </p:ext>
    </p:extLst>
  </p:cSld>
  <p:clrMapOvr>
    <a:masterClrMapping/>
  </p:clrMapOvr>
  <p:transition/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77679"/>
      </p:ext>
    </p:extLst>
  </p:cSld>
  <p:clrMapOvr>
    <a:masterClrMapping/>
  </p:clrMapOvr>
  <p:transition/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250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993814"/>
      </p:ext>
    </p:extLst>
  </p:cSld>
  <p:clrMapOvr>
    <a:masterClrMapping/>
  </p:clrMapOvr>
  <p:transition/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79540"/>
      </p:ext>
    </p:extLst>
  </p:cSld>
  <p:clrMapOvr>
    <a:masterClrMapping/>
  </p:clrMapOvr>
  <p:transition/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966993"/>
      </p:ext>
    </p:extLst>
  </p:cSld>
  <p:clrMapOvr>
    <a:masterClrMapping/>
  </p:clrMapOvr>
  <p:transition/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66787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Picture 2" descr="DSC019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7" r="27330" b="3180"/>
          <a:stretch>
            <a:fillRect/>
          </a:stretch>
        </p:blipFill>
        <p:spPr bwMode="auto">
          <a:xfrm>
            <a:off x="785786" y="1000108"/>
            <a:ext cx="2928958" cy="410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9058" y="1000108"/>
            <a:ext cx="4572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  <a:latin typeface="+mn-lt"/>
              </a:rPr>
              <a:t>В Свердловской области была впервые в стране разработана областная и </a:t>
            </a:r>
            <a:r>
              <a:rPr lang="ru-RU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федеральная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 программы «Переработка техногенных образований Свердловской области . Программе в 2000 г. присвоен статус Президентской программы.</a:t>
            </a:r>
            <a:endParaRPr lang="en-US" b="1" dirty="0" smtClean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9727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894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97265"/>
      </p:ext>
    </p:extLst>
  </p:cSld>
  <p:clrMapOvr>
    <a:masterClrMapping/>
  </p:clrMapOvr>
  <p:transition/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559057"/>
      </p:ext>
    </p:extLst>
  </p:cSld>
  <p:clrMapOvr>
    <a:masterClrMapping/>
  </p:clrMapOvr>
  <p:transition/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388059"/>
      </p:ext>
    </p:extLst>
  </p:cSld>
  <p:clrMapOvr>
    <a:masterClrMapping/>
  </p:clrMapOvr>
  <p:transition/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33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481069"/>
      </p:ext>
    </p:extLst>
  </p:cSld>
  <p:clrMapOvr>
    <a:masterClrMapping/>
  </p:clrMapOvr>
  <p:transition/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001784"/>
      </p:ext>
    </p:extLst>
  </p:cSld>
  <p:clrMapOvr>
    <a:masterClrMapping/>
  </p:clrMapOvr>
  <p:transition/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77043"/>
      </p:ext>
    </p:extLst>
  </p:cSld>
  <p:clrMapOvr>
    <a:masterClrMapping/>
  </p:clrMapOvr>
  <p:transition/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476809"/>
      </p:ext>
    </p:extLst>
  </p:cSld>
  <p:clrMapOvr>
    <a:masterClrMapping/>
  </p:clrMapOvr>
  <p:transition/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45916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2767281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FFFFF"/>
              </a:buClr>
              <a:buSzPct val="75000"/>
            </a:pPr>
            <a:r>
              <a:rPr lang="ru-RU" sz="4000" kern="0" dirty="0">
                <a:solidFill>
                  <a:srgbClr val="FF0000"/>
                </a:solidFill>
                <a:latin typeface="Arial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07016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18731"/>
      </p:ext>
    </p:extLst>
  </p:cSld>
  <p:clrMapOvr>
    <a:masterClrMapping/>
  </p:clrMapOvr>
  <p:transition/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476178"/>
      </p:ext>
    </p:extLst>
  </p:cSld>
  <p:clrMapOvr>
    <a:masterClrMapping/>
  </p:clrMapOvr>
  <p:transition/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677441"/>
      </p:ext>
    </p:extLst>
  </p:cSld>
  <p:clrMapOvr>
    <a:masterClrMapping/>
  </p:clrMapOvr>
  <p:transition/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367203"/>
      </p:ext>
    </p:extLst>
  </p:cSld>
  <p:clrMapOvr>
    <a:masterClrMapping/>
  </p:clrMapOvr>
  <p:transition/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628469"/>
      </p:ext>
    </p:extLst>
  </p:cSld>
  <p:clrMapOvr>
    <a:masterClrMapping/>
  </p:clrMapOvr>
  <p:transition/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323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75668"/>
      </p:ext>
    </p:extLst>
  </p:cSld>
  <p:clrMapOvr>
    <a:masterClrMapping/>
  </p:clrMapOvr>
  <p:transition/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22833"/>
      </p:ext>
    </p:extLst>
  </p:cSld>
  <p:clrMapOvr>
    <a:masterClrMapping/>
  </p:clrMapOvr>
  <p:transition/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203981"/>
      </p:ext>
    </p:extLst>
  </p:cSld>
  <p:clrMapOvr>
    <a:masterClrMapping/>
  </p:clrMapOvr>
  <p:transition/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2156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379" y="620688"/>
            <a:ext cx="8568952" cy="6029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>
              <a:lnSpc>
                <a:spcPct val="110000"/>
              </a:lnSpc>
              <a:spcBef>
                <a:spcPts val="0"/>
              </a:spcBef>
              <a:buClr>
                <a:srgbClr val="FFFFFF"/>
              </a:buClr>
              <a:buSzPct val="75000"/>
              <a:buFont typeface="Wingdings" pitchFamily="2" charset="2"/>
              <a:buChar char="l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с модернизацией производства чугуна и стали получили существенное развитие  технологические процессы и оборудование по  переработке металлургических отходов, прежде всего шлаков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0000"/>
              </a:lnSpc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Шлаковая продукция остается крупным источником  сырья для стран индустрии – гранулирования, доменные шлаки используют для производства цемента , наполнителя бетонов и дорожного строительства. </a:t>
            </a:r>
          </a:p>
          <a:p>
            <a:pPr indent="457200" algn="just">
              <a:lnSpc>
                <a:spcPct val="110000"/>
              </a:lnSpc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Сталеплавильные и ферросплавные  шлаки  применяют для известкования и мелиорации почв, производства абразивных,  фильтрующих  и закладочных материалов, широко используются в дорожном строительстве и для рекультивации техногенных и природных объектов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32000" algn="just">
              <a:lnSpc>
                <a:spcPct val="114000"/>
              </a:lnSpc>
              <a:spcBef>
                <a:spcPts val="0"/>
              </a:spcBef>
              <a:buClr>
                <a:srgbClr val="FFFFFF"/>
              </a:buClr>
              <a:buSzPct val="75000"/>
              <a:buFont typeface="Wingdings" pitchFamily="2" charset="2"/>
              <a:buChar char="l"/>
            </a:pPr>
            <a:r>
              <a:rPr lang="ru-RU" sz="2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Актуальной</a:t>
            </a:r>
            <a:r>
              <a:rPr lang="en-US" sz="2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</a:t>
            </a:r>
            <a:r>
              <a:rPr lang="ru-RU" sz="2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перспективной задачей является  повышение </a:t>
            </a:r>
            <a:r>
              <a:rPr lang="ru-RU" sz="2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энергоэффективности </a:t>
            </a:r>
            <a:r>
              <a:rPr lang="ru-RU" sz="2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технологических </a:t>
            </a:r>
            <a:r>
              <a:rPr lang="ru-RU" sz="2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и </a:t>
            </a:r>
            <a:r>
              <a:rPr lang="ru-RU" sz="2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металлургического производства в целом.</a:t>
            </a:r>
          </a:p>
          <a:p>
            <a:pPr indent="432000" algn="just">
              <a:lnSpc>
                <a:spcPct val="110000"/>
              </a:lnSpc>
              <a:spcBef>
                <a:spcPts val="0"/>
              </a:spcBef>
              <a:buClr>
                <a:srgbClr val="FFFFFF"/>
              </a:buClr>
              <a:buSzPct val="75000"/>
              <a:buFont typeface="Wingdings" pitchFamily="2" charset="2"/>
              <a:buChar char="l"/>
            </a:pPr>
            <a:r>
              <a:rPr lang="ru-RU" sz="2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 ни один из действующих способов переработки шлака не предусматривает утилизации тепла шлакового расплава и снижения </a:t>
            </a:r>
            <a:r>
              <a:rPr lang="ru-RU" sz="2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этого энергозатрат </a:t>
            </a:r>
            <a:r>
              <a:rPr lang="ru-RU" sz="2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производстве металла</a:t>
            </a:r>
            <a:r>
              <a:rPr lang="ru-RU" sz="2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хотя разработки </a:t>
            </a:r>
            <a:r>
              <a:rPr lang="ru-RU" sz="2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</a:t>
            </a:r>
            <a:r>
              <a:rPr lang="ru-RU" sz="2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направлении,  в т.ч и  отечественные, </a:t>
            </a:r>
            <a:r>
              <a:rPr lang="ru-RU" sz="2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имеются.</a:t>
            </a:r>
          </a:p>
        </p:txBody>
      </p:sp>
    </p:spTree>
    <p:extLst>
      <p:ext uri="{BB962C8B-B14F-4D97-AF65-F5344CB8AC3E}">
        <p14:creationId xmlns:p14="http://schemas.microsoft.com/office/powerpoint/2010/main" val="193304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119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17838"/>
      </p:ext>
    </p:extLst>
  </p:cSld>
  <p:clrMapOvr>
    <a:masterClrMapping/>
  </p:clrMapOvr>
  <p:transition/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399033"/>
      </p:ext>
    </p:extLst>
  </p:cSld>
  <p:clrMapOvr>
    <a:masterClrMapping/>
  </p:clrMapOvr>
  <p:transition/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425094"/>
      </p:ext>
    </p:extLst>
  </p:cSld>
  <p:clrMapOvr>
    <a:masterClrMapping/>
  </p:clrMapOvr>
  <p:transition/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825890"/>
      </p:ext>
    </p:extLst>
  </p:cSld>
  <p:clrMapOvr>
    <a:masterClrMapping/>
  </p:clrMapOvr>
  <p:transition/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035012"/>
      </p:ext>
    </p:extLst>
  </p:cSld>
  <p:clrMapOvr>
    <a:masterClrMapping/>
  </p:clrMapOvr>
  <p:transition/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77493"/>
      </p:ext>
    </p:extLst>
  </p:cSld>
  <p:clrMapOvr>
    <a:masterClrMapping/>
  </p:clrMapOvr>
  <p:transition/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447145"/>
      </p:ext>
    </p:extLst>
  </p:cSld>
  <p:clrMapOvr>
    <a:masterClrMapping/>
  </p:clrMapOvr>
  <p:transition/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566507"/>
      </p:ext>
    </p:extLst>
  </p:cSld>
  <p:clrMapOvr>
    <a:masterClrMapping/>
  </p:clrMapOvr>
  <p:transition/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123350"/>
      </p:ext>
    </p:extLst>
  </p:cSld>
  <p:clrMapOvr>
    <a:masterClrMapping/>
  </p:clrMapOvr>
  <p:transition/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53055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652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00374"/>
      </p:ext>
    </p:extLst>
  </p:cSld>
  <p:clrMapOvr>
    <a:masterClrMapping/>
  </p:clrMapOvr>
  <p:transition/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41545"/>
      </p:ext>
    </p:extLst>
  </p:cSld>
  <p:clrMapOvr>
    <a:masterClrMapping/>
  </p:clrMapOvr>
  <p:transition/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562443"/>
      </p:ext>
    </p:extLst>
  </p:cSld>
  <p:clrMapOvr>
    <a:masterClrMapping/>
  </p:clrMapOvr>
  <p:transition/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525804"/>
      </p:ext>
    </p:extLst>
  </p:cSld>
  <p:clrMapOvr>
    <a:masterClrMapping/>
  </p:clrMapOvr>
  <p:transition/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086490"/>
      </p:ext>
    </p:extLst>
  </p:cSld>
  <p:clrMapOvr>
    <a:masterClrMapping/>
  </p:clrMapOvr>
  <p:transition/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441376"/>
      </p:ext>
    </p:extLst>
  </p:cSld>
  <p:clrMapOvr>
    <a:masterClrMapping/>
  </p:clrMapOvr>
  <p:transition/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663386"/>
      </p:ext>
    </p:extLst>
  </p:cSld>
  <p:clrMapOvr>
    <a:masterClrMapping/>
  </p:clrMapOvr>
  <p:transition/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804500"/>
      </p:ext>
    </p:extLst>
  </p:cSld>
  <p:clrMapOvr>
    <a:masterClrMapping/>
  </p:clrMapOvr>
  <p:transition/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276728"/>
      </p:ext>
    </p:extLst>
  </p:cSld>
  <p:clrMapOvr>
    <a:masterClrMapping/>
  </p:clrMapOvr>
  <p:transition/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80620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815836"/>
      </p:ext>
    </p:extLst>
  </p:cSld>
  <p:clrMapOvr>
    <a:masterClrMapping/>
  </p:clrMapOvr>
  <p:transition/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628199"/>
      </p:ext>
    </p:extLst>
  </p:cSld>
  <p:clrMapOvr>
    <a:masterClrMapping/>
  </p:clrMapOvr>
  <p:transition/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179762"/>
      </p:ext>
    </p:extLst>
  </p:cSld>
  <p:clrMapOvr>
    <a:masterClrMapping/>
  </p:clrMapOvr>
  <p:transition/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335891"/>
      </p:ext>
    </p:extLst>
  </p:cSld>
  <p:clrMapOvr>
    <a:masterClrMapping/>
  </p:clrMapOvr>
  <p:transition/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675397"/>
      </p:ext>
    </p:extLst>
  </p:cSld>
  <p:clrMapOvr>
    <a:masterClrMapping/>
  </p:clrMapOvr>
  <p:transition/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018500"/>
      </p:ext>
    </p:extLst>
  </p:cSld>
  <p:clrMapOvr>
    <a:masterClrMapping/>
  </p:clrMapOvr>
  <p:transition/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885026"/>
      </p:ext>
    </p:extLst>
  </p:cSld>
  <p:clrMapOvr>
    <a:masterClrMapping/>
  </p:clrMapOvr>
  <p:transition/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316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299253"/>
      </p:ext>
    </p:extLst>
  </p:cSld>
  <p:clrMapOvr>
    <a:masterClrMapping/>
  </p:clrMapOvr>
  <p:transition/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226702"/>
      </p:ext>
    </p:extLst>
  </p:cSld>
  <p:clrMapOvr>
    <a:masterClrMapping/>
  </p:clrMapOvr>
  <p:transition/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80443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114173"/>
      </p:ext>
    </p:extLst>
  </p:cSld>
  <p:clrMapOvr>
    <a:masterClrMapping/>
  </p:clrMapOvr>
  <p:transition/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484846"/>
      </p:ext>
    </p:extLst>
  </p:cSld>
  <p:clrMapOvr>
    <a:masterClrMapping/>
  </p:clrMapOvr>
  <p:transition/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945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818811"/>
      </p:ext>
    </p:extLst>
  </p:cSld>
  <p:clrMapOvr>
    <a:masterClrMapping/>
  </p:clrMapOvr>
  <p:transition/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67173"/>
      </p:ext>
    </p:extLst>
  </p:cSld>
  <p:clrMapOvr>
    <a:masterClrMapping/>
  </p:clrMapOvr>
  <p:transition/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256476"/>
      </p:ext>
    </p:extLst>
  </p:cSld>
  <p:clrMapOvr>
    <a:masterClrMapping/>
  </p:clrMapOvr>
  <p:transition/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631740"/>
      </p:ext>
    </p:extLst>
  </p:cSld>
  <p:clrMapOvr>
    <a:masterClrMapping/>
  </p:clrMapOvr>
  <p:transition/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016966"/>
      </p:ext>
    </p:extLst>
  </p:cSld>
  <p:clrMapOvr>
    <a:masterClrMapping/>
  </p:clrMapOvr>
  <p:transition/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455047"/>
      </p:ext>
    </p:extLst>
  </p:cSld>
  <p:clrMapOvr>
    <a:masterClrMapping/>
  </p:clrMapOvr>
  <p:transition/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728078"/>
      </p:ext>
    </p:extLst>
  </p:cSld>
  <p:clrMapOvr>
    <a:masterClrMapping/>
  </p:clrMapOvr>
  <p:transition/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2211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780778"/>
      </p:ext>
    </p:extLst>
  </p:cSld>
  <p:clrMapOvr>
    <a:masterClrMapping/>
  </p:clrMapOvr>
  <p:transition/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415543"/>
      </p:ext>
    </p:extLst>
  </p:cSld>
  <p:clrMapOvr>
    <a:masterClrMapping/>
  </p:clrMapOvr>
  <p:transition/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679702"/>
      </p:ext>
    </p:extLst>
  </p:cSld>
  <p:clrMapOvr>
    <a:masterClrMapping/>
  </p:clrMapOvr>
  <p:transition/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797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534829"/>
      </p:ext>
    </p:extLst>
  </p:cSld>
  <p:clrMapOvr>
    <a:masterClrMapping/>
  </p:clrMapOvr>
  <p:transition/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743243"/>
      </p:ext>
    </p:extLst>
  </p:cSld>
  <p:clrMapOvr>
    <a:masterClrMapping/>
  </p:clrMapOvr>
  <p:transition/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570732"/>
      </p:ext>
    </p:extLst>
  </p:cSld>
  <p:clrMapOvr>
    <a:masterClrMapping/>
  </p:clrMapOvr>
  <p:transition/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853561"/>
      </p:ext>
    </p:extLst>
  </p:cSld>
  <p:clrMapOvr>
    <a:masterClrMapping/>
  </p:clrMapOvr>
  <p:transition/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52269"/>
      </p:ext>
    </p:extLst>
  </p:cSld>
  <p:clrMapOvr>
    <a:masterClrMapping/>
  </p:clrMapOvr>
  <p:transition/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523494"/>
      </p:ext>
    </p:extLst>
  </p:cSld>
  <p:clrMapOvr>
    <a:masterClrMapping/>
  </p:clrMapOvr>
  <p:transition/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41436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573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042582"/>
      </p:ext>
    </p:extLst>
  </p:cSld>
  <p:clrMapOvr>
    <a:masterClrMapping/>
  </p:clrMapOvr>
  <p:transition/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607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032296"/>
      </p:ext>
    </p:extLst>
  </p:cSld>
  <p:clrMapOvr>
    <a:masterClrMapping/>
  </p:clrMapOvr>
  <p:transition/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992000"/>
      </p:ext>
    </p:extLst>
  </p:cSld>
  <p:clrMapOvr>
    <a:masterClrMapping/>
  </p:clrMapOvr>
  <p:transition/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51563"/>
      </p:ext>
    </p:extLst>
  </p:cSld>
  <p:clrMapOvr>
    <a:masterClrMapping/>
  </p:clrMapOvr>
  <p:transition/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23271"/>
      </p:ext>
    </p:extLst>
  </p:cSld>
  <p:clrMapOvr>
    <a:masterClrMapping/>
  </p:clrMapOvr>
  <p:transition/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36311"/>
      </p:ext>
    </p:extLst>
  </p:cSld>
  <p:clrMapOvr>
    <a:masterClrMapping/>
  </p:clrMapOvr>
  <p:transition/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050509"/>
      </p:ext>
    </p:extLst>
  </p:cSld>
  <p:clrMapOvr>
    <a:masterClrMapping/>
  </p:clrMapOvr>
  <p:transition/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067777"/>
      </p:ext>
    </p:extLst>
  </p:cSld>
  <p:clrMapOvr>
    <a:masterClrMapping/>
  </p:clrMapOvr>
  <p:transition/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3435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728057"/>
      </p:ext>
    </p:extLst>
  </p:cSld>
  <p:clrMapOvr>
    <a:masterClrMapping/>
  </p:clrMapOvr>
  <p:transition/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39200"/>
      </p:ext>
    </p:extLst>
  </p:cSld>
  <p:clrMapOvr>
    <a:masterClrMapping/>
  </p:clrMapOvr>
  <p:transition/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00821"/>
      </p:ext>
    </p:extLst>
  </p:cSld>
  <p:clrMapOvr>
    <a:masterClrMapping/>
  </p:clrMapOvr>
  <p:transition/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277024"/>
      </p:ext>
    </p:extLst>
  </p:cSld>
  <p:clrMapOvr>
    <a:masterClrMapping/>
  </p:clrMapOvr>
  <p:transition/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393483"/>
      </p:ext>
    </p:extLst>
  </p:cSld>
  <p:clrMapOvr>
    <a:masterClrMapping/>
  </p:clrMapOvr>
  <p:transition/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70725"/>
      </p:ext>
    </p:extLst>
  </p:cSld>
  <p:clrMapOvr>
    <a:masterClrMapping/>
  </p:clrMapOvr>
  <p:transition/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659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409506"/>
      </p:ext>
    </p:extLst>
  </p:cSld>
  <p:clrMapOvr>
    <a:masterClrMapping/>
  </p:clrMapOvr>
  <p:transition/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854669"/>
      </p:ext>
    </p:extLst>
  </p:cSld>
  <p:clrMapOvr>
    <a:masterClrMapping/>
  </p:clrMapOvr>
  <p:transition/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677491"/>
      </p:ext>
    </p:extLst>
  </p:cSld>
  <p:clrMapOvr>
    <a:masterClrMapping/>
  </p:clrMapOvr>
  <p:transition/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99762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940728"/>
      </p:ext>
    </p:extLst>
  </p:cSld>
  <p:clrMapOvr>
    <a:masterClrMapping/>
  </p:clrMapOvr>
  <p:transition/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128107"/>
      </p:ext>
    </p:extLst>
  </p:cSld>
  <p:clrMapOvr>
    <a:masterClrMapping/>
  </p:clrMapOvr>
  <p:transition/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917287"/>
      </p:ext>
    </p:extLst>
  </p:cSld>
  <p:clrMapOvr>
    <a:masterClrMapping/>
  </p:clrMapOvr>
  <p:transition/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453740"/>
      </p:ext>
    </p:extLst>
  </p:cSld>
  <p:clrMapOvr>
    <a:masterClrMapping/>
  </p:clrMapOvr>
  <p:transition/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295354"/>
      </p:ext>
    </p:extLst>
  </p:cSld>
  <p:clrMapOvr>
    <a:masterClrMapping/>
  </p:clrMapOvr>
  <p:transition/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212836"/>
      </p:ext>
    </p:extLst>
  </p:cSld>
  <p:clrMapOvr>
    <a:masterClrMapping/>
  </p:clrMapOvr>
  <p:transition/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43342"/>
      </p:ext>
    </p:extLst>
  </p:cSld>
  <p:clrMapOvr>
    <a:masterClrMapping/>
  </p:clrMapOvr>
  <p:transition/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6496"/>
      </p:ext>
    </p:extLst>
  </p:cSld>
  <p:clrMapOvr>
    <a:masterClrMapping/>
  </p:clrMapOvr>
  <p:transition/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929415"/>
      </p:ext>
    </p:extLst>
  </p:cSld>
  <p:clrMapOvr>
    <a:masterClrMapping/>
  </p:clrMapOvr>
  <p:transition/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714623"/>
      </p:ext>
    </p:extLst>
  </p:cSld>
  <p:clrMapOvr>
    <a:masterClrMapping/>
  </p:clrMapOvr>
  <p:transition/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0062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448323"/>
      </p:ext>
    </p:extLst>
  </p:cSld>
  <p:clrMapOvr>
    <a:masterClrMapping/>
  </p:clrMapOvr>
  <p:transition/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407282"/>
      </p:ext>
    </p:extLst>
  </p:cSld>
  <p:clrMapOvr>
    <a:masterClrMapping/>
  </p:clrMapOvr>
  <p:transition/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89009"/>
      </p:ext>
    </p:extLst>
  </p:cSld>
  <p:clrMapOvr>
    <a:masterClrMapping/>
  </p:clrMapOvr>
  <p:transition/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811978"/>
      </p:ext>
    </p:extLst>
  </p:cSld>
  <p:clrMapOvr>
    <a:masterClrMapping/>
  </p:clrMapOvr>
  <p:transition/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008472"/>
      </p:ext>
    </p:extLst>
  </p:cSld>
  <p:clrMapOvr>
    <a:masterClrMapping/>
  </p:clrMapOvr>
  <p:transition/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436731"/>
      </p:ext>
    </p:extLst>
  </p:cSld>
  <p:clrMapOvr>
    <a:masterClrMapping/>
  </p:clrMapOvr>
  <p:transition/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542687"/>
      </p:ext>
    </p:extLst>
  </p:cSld>
  <p:clrMapOvr>
    <a:masterClrMapping/>
  </p:clrMapOvr>
  <p:transition/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25683"/>
      </p:ext>
    </p:extLst>
  </p:cSld>
  <p:clrMapOvr>
    <a:masterClrMapping/>
  </p:clrMapOvr>
  <p:transition/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384824"/>
      </p:ext>
    </p:extLst>
  </p:cSld>
  <p:clrMapOvr>
    <a:masterClrMapping/>
  </p:clrMapOvr>
  <p:transition/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839234"/>
      </p:ext>
    </p:extLst>
  </p:cSld>
  <p:clrMapOvr>
    <a:masterClrMapping/>
  </p:clrMapOvr>
  <p:transition/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80844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056548"/>
      </p:ext>
    </p:extLst>
  </p:cSld>
  <p:clrMapOvr>
    <a:masterClrMapping/>
  </p:clrMapOvr>
  <p:transition/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41723"/>
      </p:ext>
    </p:extLst>
  </p:cSld>
  <p:clrMapOvr>
    <a:masterClrMapping/>
  </p:clrMapOvr>
  <p:transition/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416062"/>
      </p:ext>
    </p:extLst>
  </p:cSld>
  <p:clrMapOvr>
    <a:masterClrMapping/>
  </p:clrMapOvr>
  <p:transition/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192345"/>
      </p:ext>
    </p:extLst>
  </p:cSld>
  <p:clrMapOvr>
    <a:masterClrMapping/>
  </p:clrMapOvr>
  <p:transition/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3267"/>
      </p:ext>
    </p:extLst>
  </p:cSld>
  <p:clrMapOvr>
    <a:masterClrMapping/>
  </p:clrMapOvr>
  <p:transition/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086810"/>
      </p:ext>
    </p:extLst>
  </p:cSld>
  <p:clrMapOvr>
    <a:masterClrMapping/>
  </p:clrMapOvr>
  <p:transition/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183003"/>
      </p:ext>
    </p:extLst>
  </p:cSld>
  <p:clrMapOvr>
    <a:masterClrMapping/>
  </p:clrMapOvr>
  <p:transition/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815719"/>
      </p:ext>
    </p:extLst>
  </p:cSld>
  <p:clrMapOvr>
    <a:masterClrMapping/>
  </p:clrMapOvr>
  <p:transition/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781751"/>
      </p:ext>
    </p:extLst>
  </p:cSld>
  <p:clrMapOvr>
    <a:masterClrMapping/>
  </p:clrMapOvr>
  <p:transition/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72634"/>
      </p:ext>
    </p:extLst>
  </p:cSld>
  <p:clrMapOvr>
    <a:masterClrMapping/>
  </p:clrMapOvr>
  <p:transition/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165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828092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432000" algn="just">
              <a:lnSpc>
                <a:spcPct val="150000"/>
              </a:lnSpc>
              <a:spcBef>
                <a:spcPts val="0"/>
              </a:spcBef>
            </a:pPr>
            <a:r>
              <a:rPr lang="ru-RU" u="sng" dirty="0">
                <a:solidFill>
                  <a:srgbClr val="C00000"/>
                </a:solidFill>
              </a:rPr>
              <a:t>Универсальной и перспективной </a:t>
            </a:r>
            <a:r>
              <a:rPr lang="ru-RU" u="sng" dirty="0" smtClean="0">
                <a:solidFill>
                  <a:srgbClr val="C00000"/>
                </a:solidFill>
              </a:rPr>
              <a:t>из действующих </a:t>
            </a:r>
            <a:r>
              <a:rPr lang="ru-RU" u="sng" dirty="0">
                <a:solidFill>
                  <a:srgbClr val="C00000"/>
                </a:solidFill>
              </a:rPr>
              <a:t>в настоящее время </a:t>
            </a:r>
            <a:r>
              <a:rPr lang="ru-RU" u="sng" dirty="0" smtClean="0">
                <a:solidFill>
                  <a:srgbClr val="C00000"/>
                </a:solidFill>
              </a:rPr>
              <a:t> технологий </a:t>
            </a:r>
            <a:r>
              <a:rPr lang="ru-RU" u="sng" dirty="0">
                <a:solidFill>
                  <a:srgbClr val="C00000"/>
                </a:solidFill>
              </a:rPr>
              <a:t>переработки доменных шлаков является </a:t>
            </a:r>
            <a:r>
              <a:rPr lang="ru-RU" u="sng" dirty="0" smtClean="0">
                <a:solidFill>
                  <a:srgbClr val="C00000"/>
                </a:solidFill>
              </a:rPr>
              <a:t> водная  </a:t>
            </a:r>
            <a:r>
              <a:rPr lang="ru-RU" u="sng" dirty="0" err="1">
                <a:solidFill>
                  <a:srgbClr val="C00000"/>
                </a:solidFill>
              </a:rPr>
              <a:t>припечная</a:t>
            </a:r>
            <a:r>
              <a:rPr lang="ru-RU" u="sng" dirty="0">
                <a:solidFill>
                  <a:srgbClr val="C00000"/>
                </a:solidFill>
              </a:rPr>
              <a:t> </a:t>
            </a:r>
            <a:r>
              <a:rPr lang="ru-RU" u="sng" dirty="0" smtClean="0">
                <a:solidFill>
                  <a:srgbClr val="C00000"/>
                </a:solidFill>
              </a:rPr>
              <a:t>грануляция (разработка ВНИИМТ</a:t>
            </a:r>
            <a:r>
              <a:rPr lang="ru-RU" dirty="0" smtClean="0">
                <a:solidFill>
                  <a:srgbClr val="C00000"/>
                </a:solidFill>
              </a:rPr>
              <a:t>) позволяющая </a:t>
            </a:r>
            <a:r>
              <a:rPr lang="ru-RU" dirty="0">
                <a:solidFill>
                  <a:srgbClr val="C00000"/>
                </a:solidFill>
              </a:rPr>
              <a:t>получать гранулированный шлак заданной структуры и фракционного состава для использования в производстве цемента и максимально локализовать парогазовые </a:t>
            </a:r>
            <a:r>
              <a:rPr lang="ru-RU" dirty="0" smtClean="0">
                <a:solidFill>
                  <a:srgbClr val="C00000"/>
                </a:solidFill>
              </a:rPr>
              <a:t>выбросы.</a:t>
            </a:r>
            <a:endParaRPr lang="ru-RU" dirty="0">
              <a:solidFill>
                <a:srgbClr val="C00000"/>
              </a:solidFill>
            </a:endParaRPr>
          </a:p>
          <a:p>
            <a:pPr marL="0" indent="432000"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rgbClr val="C00000"/>
                </a:solidFill>
              </a:rPr>
              <a:t>Установки внедрены на Криворожстали, Северстали, </a:t>
            </a:r>
            <a:r>
              <a:rPr lang="ru-RU" dirty="0" err="1">
                <a:solidFill>
                  <a:srgbClr val="C00000"/>
                </a:solidFill>
              </a:rPr>
              <a:t>Бхилайском</a:t>
            </a:r>
            <a:r>
              <a:rPr lang="ru-RU" dirty="0">
                <a:solidFill>
                  <a:srgbClr val="C00000"/>
                </a:solidFill>
              </a:rPr>
              <a:t> металлургическом комбинате (Индия), </a:t>
            </a:r>
            <a:r>
              <a:rPr lang="ru-RU" dirty="0" err="1">
                <a:solidFill>
                  <a:srgbClr val="C00000"/>
                </a:solidFill>
              </a:rPr>
              <a:t>Надеждинском</a:t>
            </a:r>
            <a:r>
              <a:rPr lang="ru-RU" dirty="0">
                <a:solidFill>
                  <a:srgbClr val="C00000"/>
                </a:solidFill>
              </a:rPr>
              <a:t> металлургическом заводе и в КНР. </a:t>
            </a:r>
            <a:r>
              <a:rPr lang="ru-RU" u="sng" dirty="0" err="1">
                <a:solidFill>
                  <a:srgbClr val="C00000"/>
                </a:solidFill>
              </a:rPr>
              <a:t>ВНИИМТом</a:t>
            </a:r>
            <a:r>
              <a:rPr lang="ru-RU" u="sng" dirty="0">
                <a:solidFill>
                  <a:srgbClr val="C00000"/>
                </a:solidFill>
              </a:rPr>
              <a:t> разработана установка для переработки расплава сухим способом с утилизацией физического тепла шлака. Получаемый газообразный теплоноситель имеет температуру 600-700 </a:t>
            </a:r>
            <a:r>
              <a:rPr lang="ru-RU" u="sng" baseline="30000" dirty="0">
                <a:solidFill>
                  <a:srgbClr val="C00000"/>
                </a:solidFill>
              </a:rPr>
              <a:t>0</a:t>
            </a:r>
            <a:r>
              <a:rPr lang="ru-RU" u="sng" dirty="0">
                <a:solidFill>
                  <a:srgbClr val="C00000"/>
                </a:solidFill>
              </a:rPr>
              <a:t>С, что позволяет использовать его для получения энергетического тепла. </a:t>
            </a:r>
          </a:p>
          <a:p>
            <a:pPr algn="just">
              <a:lnSpc>
                <a:spcPct val="150000"/>
              </a:lnSpc>
            </a:pP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99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542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896311"/>
      </p:ext>
    </p:extLst>
  </p:cSld>
  <p:clrMapOvr>
    <a:masterClrMapping/>
  </p:clrMapOvr>
  <p:transition/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236825"/>
      </p:ext>
    </p:extLst>
  </p:cSld>
  <p:clrMapOvr>
    <a:masterClrMapping/>
  </p:clrMapOvr>
  <p:transition/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750749"/>
      </p:ext>
    </p:extLst>
  </p:cSld>
  <p:clrMapOvr>
    <a:masterClrMapping/>
  </p:clrMapOvr>
  <p:transition/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19603"/>
      </p:ext>
    </p:extLst>
  </p:cSld>
  <p:clrMapOvr>
    <a:masterClrMapping/>
  </p:clrMapOvr>
  <p:transition/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582508"/>
      </p:ext>
    </p:extLst>
  </p:cSld>
  <p:clrMapOvr>
    <a:masterClrMapping/>
  </p:clrMapOvr>
  <p:transition/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05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516732"/>
      </p:ext>
    </p:extLst>
  </p:cSld>
  <p:clrMapOvr>
    <a:masterClrMapping/>
  </p:clrMapOvr>
  <p:transition/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898064"/>
      </p:ext>
    </p:extLst>
  </p:cSld>
  <p:clrMapOvr>
    <a:masterClrMapping/>
  </p:clrMapOvr>
  <p:transition/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746299"/>
      </p:ext>
    </p:extLst>
  </p:cSld>
  <p:clrMapOvr>
    <a:masterClrMapping/>
  </p:clrMapOvr>
  <p:transition/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7787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91004"/>
      </p:ext>
    </p:extLst>
  </p:cSld>
  <p:clrMapOvr>
    <a:masterClrMapping/>
  </p:clrMapOvr>
  <p:transition/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816937"/>
      </p:ext>
    </p:extLst>
  </p:cSld>
  <p:clrMapOvr>
    <a:masterClrMapping/>
  </p:clrMapOvr>
  <p:transition/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068051"/>
      </p:ext>
    </p:extLst>
  </p:cSld>
  <p:clrMapOvr>
    <a:masterClrMapping/>
  </p:clrMapOvr>
  <p:transition/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417889"/>
      </p:ext>
    </p:extLst>
  </p:cSld>
  <p:clrMapOvr>
    <a:masterClrMapping/>
  </p:clrMapOvr>
  <p:transition/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999737"/>
      </p:ext>
    </p:extLst>
  </p:cSld>
  <p:clrMapOvr>
    <a:masterClrMapping/>
  </p:clrMapOvr>
  <p:transition/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836188"/>
      </p:ext>
    </p:extLst>
  </p:cSld>
  <p:clrMapOvr>
    <a:masterClrMapping/>
  </p:clrMapOvr>
  <p:transition/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06361"/>
      </p:ext>
    </p:extLst>
  </p:cSld>
  <p:clrMapOvr>
    <a:masterClrMapping/>
  </p:clrMapOvr>
  <p:transition/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534508"/>
      </p:ext>
    </p:extLst>
  </p:cSld>
  <p:clrMapOvr>
    <a:masterClrMapping/>
  </p:clrMapOvr>
  <p:transition/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696208"/>
      </p:ext>
    </p:extLst>
  </p:cSld>
  <p:clrMapOvr>
    <a:masterClrMapping/>
  </p:clrMapOvr>
  <p:transition/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710596"/>
      </p:ext>
    </p:extLst>
  </p:cSld>
  <p:clrMapOvr>
    <a:masterClrMapping/>
  </p:clrMapOvr>
  <p:transition/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37588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980906"/>
      </p:ext>
    </p:extLst>
  </p:cSld>
  <p:clrMapOvr>
    <a:masterClrMapping/>
  </p:clrMapOvr>
  <p:transition/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738557"/>
      </p:ext>
    </p:extLst>
  </p:cSld>
  <p:clrMapOvr>
    <a:masterClrMapping/>
  </p:clrMapOvr>
  <p:transition/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104712"/>
      </p:ext>
    </p:extLst>
  </p:cSld>
  <p:clrMapOvr>
    <a:masterClrMapping/>
  </p:clrMapOvr>
  <p:transition/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187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269439"/>
      </p:ext>
    </p:extLst>
  </p:cSld>
  <p:clrMapOvr>
    <a:masterClrMapping/>
  </p:clrMapOvr>
  <p:transition/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448"/>
      </p:ext>
    </p:extLst>
  </p:cSld>
  <p:clrMapOvr>
    <a:masterClrMapping/>
  </p:clrMapOvr>
  <p:transition/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757329"/>
      </p:ext>
    </p:extLst>
  </p:cSld>
  <p:clrMapOvr>
    <a:masterClrMapping/>
  </p:clrMapOvr>
  <p:transition/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319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03024"/>
      </p:ext>
    </p:extLst>
  </p:cSld>
  <p:clrMapOvr>
    <a:masterClrMapping/>
  </p:clrMapOvr>
  <p:transition/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52163"/>
      </p:ext>
    </p:extLst>
  </p:cSld>
  <p:clrMapOvr>
    <a:masterClrMapping/>
  </p:clrMapOvr>
  <p:transition/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5057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249519"/>
      </p:ext>
    </p:extLst>
  </p:cSld>
  <p:clrMapOvr>
    <a:masterClrMapping/>
  </p:clrMapOvr>
  <p:transition/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51805"/>
      </p:ext>
    </p:extLst>
  </p:cSld>
  <p:clrMapOvr>
    <a:masterClrMapping/>
  </p:clrMapOvr>
  <p:transition/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662496"/>
      </p:ext>
    </p:extLst>
  </p:cSld>
  <p:clrMapOvr>
    <a:masterClrMapping/>
  </p:clrMapOvr>
  <p:transition/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163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755674"/>
      </p:ext>
    </p:extLst>
  </p:cSld>
  <p:clrMapOvr>
    <a:masterClrMapping/>
  </p:clrMapOvr>
  <p:transition/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738814"/>
      </p:ext>
    </p:extLst>
  </p:cSld>
  <p:clrMapOvr>
    <a:masterClrMapping/>
  </p:clrMapOvr>
  <p:transition/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2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664304"/>
      </p:ext>
    </p:extLst>
  </p:cSld>
  <p:clrMapOvr>
    <a:masterClrMapping/>
  </p:clrMapOvr>
  <p:transition/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02396"/>
      </p:ext>
    </p:extLst>
  </p:cSld>
  <p:clrMapOvr>
    <a:masterClrMapping/>
  </p:clrMapOvr>
  <p:transition/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135139"/>
      </p:ext>
    </p:extLst>
  </p:cSld>
  <p:clrMapOvr>
    <a:masterClrMapping/>
  </p:clrMapOvr>
  <p:transition/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74777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553568"/>
      </p:ext>
    </p:extLst>
  </p:cSld>
  <p:clrMapOvr>
    <a:masterClrMapping/>
  </p:clrMapOvr>
  <p:transition/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62410"/>
      </p:ext>
    </p:extLst>
  </p:cSld>
  <p:clrMapOvr>
    <a:masterClrMapping/>
  </p:clrMapOvr>
  <p:transition/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46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27584"/>
      </p:ext>
    </p:extLst>
  </p:cSld>
  <p:clrMapOvr>
    <a:masterClrMapping/>
  </p:clrMapOvr>
  <p:transition/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89895"/>
      </p:ext>
    </p:extLst>
  </p:cSld>
  <p:clrMapOvr>
    <a:masterClrMapping/>
  </p:clrMapOvr>
  <p:transition/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69038"/>
      </p:ext>
    </p:extLst>
  </p:cSld>
  <p:clrMapOvr>
    <a:masterClrMapping/>
  </p:clrMapOvr>
  <p:transition/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94465"/>
      </p:ext>
    </p:extLst>
  </p:cSld>
  <p:clrMapOvr>
    <a:masterClrMapping/>
  </p:clrMapOvr>
  <p:transition/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923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263984"/>
      </p:ext>
    </p:extLst>
  </p:cSld>
  <p:clrMapOvr>
    <a:masterClrMapping/>
  </p:clrMapOvr>
  <p:transition/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458877"/>
      </p:ext>
    </p:extLst>
  </p:cSld>
  <p:clrMapOvr>
    <a:masterClrMapping/>
  </p:clrMapOvr>
  <p:transition/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35052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406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26992"/>
      </p:ext>
    </p:extLst>
  </p:cSld>
  <p:clrMapOvr>
    <a:masterClrMapping/>
  </p:clrMapOvr>
  <p:transition/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909771"/>
      </p:ext>
    </p:extLst>
  </p:cSld>
  <p:clrMapOvr>
    <a:masterClrMapping/>
  </p:clrMapOvr>
  <p:transition/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868753"/>
      </p:ext>
    </p:extLst>
  </p:cSld>
  <p:clrMapOvr>
    <a:masterClrMapping/>
  </p:clrMapOvr>
  <p:transition/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083875"/>
      </p:ext>
    </p:extLst>
  </p:cSld>
  <p:clrMapOvr>
    <a:masterClrMapping/>
  </p:clrMapOvr>
  <p:transition/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344050"/>
      </p:ext>
    </p:extLst>
  </p:cSld>
  <p:clrMapOvr>
    <a:masterClrMapping/>
  </p:clrMapOvr>
  <p:transition/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467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787471"/>
      </p:ext>
    </p:extLst>
  </p:cSld>
  <p:clrMapOvr>
    <a:masterClrMapping/>
  </p:clrMapOvr>
  <p:transition/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721609"/>
      </p:ext>
    </p:extLst>
  </p:cSld>
  <p:clrMapOvr>
    <a:masterClrMapping/>
  </p:clrMapOvr>
  <p:transition/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40952"/>
      </p:ext>
    </p:extLst>
  </p:cSld>
  <p:clrMapOvr>
    <a:masterClrMapping/>
  </p:clrMapOvr>
  <p:transition/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21026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765600"/>
      </p:ext>
    </p:extLst>
  </p:cSld>
  <p:clrMapOvr>
    <a:masterClrMapping/>
  </p:clrMapOvr>
  <p:transition/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64150"/>
      </p:ext>
    </p:extLst>
  </p:cSld>
  <p:clrMapOvr>
    <a:masterClrMapping/>
  </p:clrMapOvr>
  <p:transition/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72754"/>
      </p:ext>
    </p:extLst>
  </p:cSld>
  <p:clrMapOvr>
    <a:masterClrMapping/>
  </p:clrMapOvr>
  <p:transition/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70203"/>
      </p:ext>
    </p:extLst>
  </p:cSld>
  <p:clrMapOvr>
    <a:masterClrMapping/>
  </p:clrMapOvr>
  <p:transition/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964382"/>
      </p:ext>
    </p:extLst>
  </p:cSld>
  <p:clrMapOvr>
    <a:masterClrMapping/>
  </p:clrMapOvr>
  <p:transition/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11763"/>
      </p:ext>
    </p:extLst>
  </p:cSld>
  <p:clrMapOvr>
    <a:masterClrMapping/>
  </p:clrMapOvr>
  <p:transition/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816699"/>
      </p:ext>
    </p:extLst>
  </p:cSld>
  <p:clrMapOvr>
    <a:masterClrMapping/>
  </p:clrMapOvr>
  <p:transition/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796154"/>
      </p:ext>
    </p:extLst>
  </p:cSld>
  <p:clrMapOvr>
    <a:masterClrMapping/>
  </p:clrMapOvr>
  <p:transition/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593105"/>
      </p:ext>
    </p:extLst>
  </p:cSld>
  <p:clrMapOvr>
    <a:masterClrMapping/>
  </p:clrMapOvr>
  <p:transition/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32870"/>
      </p:ext>
    </p:extLst>
  </p:cSld>
  <p:clrMapOvr>
    <a:masterClrMapping/>
  </p:clrMapOvr>
  <p:transition/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6576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419566"/>
      </p:ext>
    </p:extLst>
  </p:cSld>
  <p:clrMapOvr>
    <a:masterClrMapping/>
  </p:clrMapOvr>
  <p:transition/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28178"/>
      </p:ext>
    </p:extLst>
  </p:cSld>
  <p:clrMapOvr>
    <a:masterClrMapping/>
  </p:clrMapOvr>
  <p:transition/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111420"/>
      </p:ext>
    </p:extLst>
  </p:cSld>
  <p:clrMapOvr>
    <a:masterClrMapping/>
  </p:clrMapOvr>
  <p:transition/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26463"/>
      </p:ext>
    </p:extLst>
  </p:cSld>
  <p:clrMapOvr>
    <a:masterClrMapping/>
  </p:clrMapOvr>
  <p:transition/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157153"/>
      </p:ext>
    </p:extLst>
  </p:cSld>
  <p:clrMapOvr>
    <a:masterClrMapping/>
  </p:clrMapOvr>
  <p:transition/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934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16083"/>
      </p:ext>
    </p:extLst>
  </p:cSld>
  <p:clrMapOvr>
    <a:masterClrMapping/>
  </p:clrMapOvr>
  <p:transition/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510612"/>
      </p:ext>
    </p:extLst>
  </p:cSld>
  <p:clrMapOvr>
    <a:masterClrMapping/>
  </p:clrMapOvr>
  <p:transition/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48296"/>
      </p:ext>
    </p:extLst>
  </p:cSld>
  <p:clrMapOvr>
    <a:masterClrMapping/>
  </p:clrMapOvr>
  <p:transition/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54896"/>
      </p:ext>
    </p:extLst>
  </p:cSld>
  <p:clrMapOvr>
    <a:masterClrMapping/>
  </p:clrMapOvr>
  <p:transition/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45689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774802"/>
      </p:ext>
    </p:extLst>
  </p:cSld>
  <p:clrMapOvr>
    <a:masterClrMapping/>
  </p:clrMapOvr>
  <p:transition/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68216"/>
      </p:ext>
    </p:extLst>
  </p:cSld>
  <p:clrMapOvr>
    <a:masterClrMapping/>
  </p:clrMapOvr>
  <p:transition/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90518"/>
      </p:ext>
    </p:extLst>
  </p:cSld>
  <p:clrMapOvr>
    <a:masterClrMapping/>
  </p:clrMapOvr>
  <p:transition/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12070"/>
      </p:ext>
    </p:extLst>
  </p:cSld>
  <p:clrMapOvr>
    <a:masterClrMapping/>
  </p:clrMapOvr>
  <p:transition/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461213"/>
      </p:ext>
    </p:extLst>
  </p:cSld>
  <p:clrMapOvr>
    <a:masterClrMapping/>
  </p:clrMapOvr>
  <p:transition/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586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66303"/>
      </p:ext>
    </p:extLst>
  </p:cSld>
  <p:clrMapOvr>
    <a:masterClrMapping/>
  </p:clrMapOvr>
  <p:transition/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414896"/>
      </p:ext>
    </p:extLst>
  </p:cSld>
  <p:clrMapOvr>
    <a:masterClrMapping/>
  </p:clrMapOvr>
  <p:transition/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5198"/>
      </p:ext>
    </p:extLst>
  </p:cSld>
  <p:clrMapOvr>
    <a:masterClrMapping/>
  </p:clrMapOvr>
  <p:transition/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887379"/>
      </p:ext>
    </p:extLst>
  </p:cSld>
  <p:clrMapOvr>
    <a:masterClrMapping/>
  </p:clrMapOvr>
  <p:transition/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37572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852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97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37177"/>
      </p:ext>
    </p:extLst>
  </p:cSld>
  <p:clrMapOvr>
    <a:masterClrMapping/>
  </p:clrMapOvr>
  <p:transition/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223407"/>
      </p:ext>
    </p:extLst>
  </p:cSld>
  <p:clrMapOvr>
    <a:masterClrMapping/>
  </p:clrMapOvr>
  <p:transition/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252849"/>
      </p:ext>
    </p:extLst>
  </p:cSld>
  <p:clrMapOvr>
    <a:masterClrMapping/>
  </p:clrMapOvr>
  <p:transition/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576147"/>
      </p:ext>
    </p:extLst>
  </p:cSld>
  <p:clrMapOvr>
    <a:masterClrMapping/>
  </p:clrMapOvr>
  <p:transition/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374423"/>
      </p:ext>
    </p:extLst>
  </p:cSld>
  <p:clrMapOvr>
    <a:masterClrMapping/>
  </p:clrMapOvr>
  <p:transition/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85529"/>
      </p:ext>
    </p:extLst>
  </p:cSld>
  <p:clrMapOvr>
    <a:masterClrMapping/>
  </p:clrMapOvr>
  <p:transition/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510486"/>
      </p:ext>
    </p:extLst>
  </p:cSld>
  <p:clrMapOvr>
    <a:masterClrMapping/>
  </p:clrMapOvr>
  <p:transition/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731578"/>
      </p:ext>
    </p:extLst>
  </p:cSld>
  <p:clrMapOvr>
    <a:masterClrMapping/>
  </p:clrMapOvr>
  <p:transition/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90524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23220"/>
            <a:ext cx="727280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5691157"/>
            <a:ext cx="4014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>
                <a:solidFill>
                  <a:srgbClr val="C00000"/>
                </a:solidFill>
                <a:latin typeface="Arial"/>
              </a:rPr>
              <a:t>Установка </a:t>
            </a:r>
            <a:r>
              <a:rPr lang="ru-RU" dirty="0" err="1">
                <a:solidFill>
                  <a:srgbClr val="C00000"/>
                </a:solidFill>
                <a:latin typeface="Arial"/>
              </a:rPr>
              <a:t>припечной</a:t>
            </a:r>
            <a:r>
              <a:rPr lang="ru-RU" dirty="0">
                <a:solidFill>
                  <a:srgbClr val="C00000"/>
                </a:solidFill>
                <a:latin typeface="Arial"/>
              </a:rPr>
              <a:t> грануляции доменного шлака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97942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55558"/>
      </p:ext>
    </p:extLst>
  </p:cSld>
  <p:clrMapOvr>
    <a:masterClrMapping/>
  </p:clrMapOvr>
  <p:transition/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135655"/>
      </p:ext>
    </p:extLst>
  </p:cSld>
  <p:clrMapOvr>
    <a:masterClrMapping/>
  </p:clrMapOvr>
  <p:transition/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54216"/>
      </p:ext>
    </p:extLst>
  </p:cSld>
  <p:clrMapOvr>
    <a:masterClrMapping/>
  </p:clrMapOvr>
  <p:transition/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815296"/>
      </p:ext>
    </p:extLst>
  </p:cSld>
  <p:clrMapOvr>
    <a:masterClrMapping/>
  </p:clrMapOvr>
  <p:transition/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742113"/>
      </p:ext>
    </p:extLst>
  </p:cSld>
  <p:clrMapOvr>
    <a:masterClrMapping/>
  </p:clrMapOvr>
  <p:transition/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501359"/>
      </p:ext>
    </p:extLst>
  </p:cSld>
  <p:clrMapOvr>
    <a:masterClrMapping/>
  </p:clrMapOvr>
  <p:transition/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391174"/>
      </p:ext>
    </p:extLst>
  </p:cSld>
  <p:clrMapOvr>
    <a:masterClrMapping/>
  </p:clrMapOvr>
  <p:transition/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620139"/>
      </p:ext>
    </p:extLst>
  </p:cSld>
  <p:clrMapOvr>
    <a:masterClrMapping/>
  </p:clrMapOvr>
  <p:transition/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564964"/>
      </p:ext>
    </p:extLst>
  </p:cSld>
  <p:clrMapOvr>
    <a:masterClrMapping/>
  </p:clrMapOvr>
  <p:transition/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564004"/>
      </p:ext>
    </p:extLst>
  </p:cSld>
  <p:clrMapOvr>
    <a:masterClrMapping/>
  </p:clrMapOvr>
  <p:transition/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13273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885900"/>
      </p:ext>
    </p:extLst>
  </p:cSld>
  <p:clrMapOvr>
    <a:masterClrMapping/>
  </p:clrMapOvr>
  <p:transition/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859426"/>
      </p:ext>
    </p:extLst>
  </p:cSld>
  <p:clrMapOvr>
    <a:masterClrMapping/>
  </p:clrMapOvr>
  <p:transition/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313638"/>
      </p:ext>
    </p:extLst>
  </p:cSld>
  <p:clrMapOvr>
    <a:masterClrMapping/>
  </p:clrMapOvr>
  <p:transition/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198155"/>
      </p:ext>
    </p:extLst>
  </p:cSld>
  <p:clrMapOvr>
    <a:masterClrMapping/>
  </p:clrMapOvr>
  <p:transition/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703940"/>
      </p:ext>
    </p:extLst>
  </p:cSld>
  <p:clrMapOvr>
    <a:masterClrMapping/>
  </p:clrMapOvr>
  <p:transition/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897328"/>
      </p:ext>
    </p:extLst>
  </p:cSld>
  <p:clrMapOvr>
    <a:masterClrMapping/>
  </p:clrMapOvr>
  <p:transition/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998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006736"/>
      </p:ext>
    </p:extLst>
  </p:cSld>
  <p:clrMapOvr>
    <a:masterClrMapping/>
  </p:clrMapOvr>
  <p:transition/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39470"/>
      </p:ext>
    </p:extLst>
  </p:cSld>
  <p:clrMapOvr>
    <a:masterClrMapping/>
  </p:clrMapOvr>
  <p:transition/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220060"/>
      </p:ext>
    </p:extLst>
  </p:cSld>
  <p:clrMapOvr>
    <a:masterClrMapping/>
  </p:clrMapOvr>
  <p:transition/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82226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104609"/>
      </p:ext>
    </p:extLst>
  </p:cSld>
  <p:clrMapOvr>
    <a:masterClrMapping/>
  </p:clrMapOvr>
  <p:transition/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246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046640"/>
      </p:ext>
    </p:extLst>
  </p:cSld>
  <p:clrMapOvr>
    <a:masterClrMapping/>
  </p:clrMapOvr>
  <p:transition/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074174"/>
      </p:ext>
    </p:extLst>
  </p:cSld>
  <p:clrMapOvr>
    <a:masterClrMapping/>
  </p:clrMapOvr>
  <p:transition/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205502"/>
      </p:ext>
    </p:extLst>
  </p:cSld>
  <p:clrMapOvr>
    <a:masterClrMapping/>
  </p:clrMapOvr>
  <p:transition/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349622"/>
      </p:ext>
    </p:extLst>
  </p:cSld>
  <p:clrMapOvr>
    <a:masterClrMapping/>
  </p:clrMapOvr>
  <p:transition/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451443"/>
      </p:ext>
    </p:extLst>
  </p:cSld>
  <p:clrMapOvr>
    <a:masterClrMapping/>
  </p:clrMapOvr>
  <p:transition/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070261"/>
      </p:ext>
    </p:extLst>
  </p:cSld>
  <p:clrMapOvr>
    <a:masterClrMapping/>
  </p:clrMapOvr>
  <p:transition/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54156"/>
      </p:ext>
    </p:extLst>
  </p:cSld>
  <p:clrMapOvr>
    <a:masterClrMapping/>
  </p:clrMapOvr>
  <p:transition/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188973"/>
      </p:ext>
    </p:extLst>
  </p:cSld>
  <p:clrMapOvr>
    <a:masterClrMapping/>
  </p:clrMapOvr>
  <p:transition/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7111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829091"/>
      </p:ext>
    </p:extLst>
  </p:cSld>
  <p:clrMapOvr>
    <a:masterClrMapping/>
  </p:clrMapOvr>
  <p:transition/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2124"/>
      </p:ext>
    </p:extLst>
  </p:cSld>
  <p:clrMapOvr>
    <a:masterClrMapping/>
  </p:clrMapOvr>
  <p:transition/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281304"/>
      </p:ext>
    </p:extLst>
  </p:cSld>
  <p:clrMapOvr>
    <a:masterClrMapping/>
  </p:clrMapOvr>
  <p:transition/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691113"/>
      </p:ext>
    </p:extLst>
  </p:cSld>
  <p:clrMapOvr>
    <a:masterClrMapping/>
  </p:clrMapOvr>
  <p:transition/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617020"/>
      </p:ext>
    </p:extLst>
  </p:cSld>
  <p:clrMapOvr>
    <a:masterClrMapping/>
  </p:clrMapOvr>
  <p:transition/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92044"/>
      </p:ext>
    </p:extLst>
  </p:cSld>
  <p:clrMapOvr>
    <a:masterClrMapping/>
  </p:clrMapOvr>
  <p:transition/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089095"/>
      </p:ext>
    </p:extLst>
  </p:cSld>
  <p:clrMapOvr>
    <a:masterClrMapping/>
  </p:clrMapOvr>
  <p:transition/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935757"/>
      </p:ext>
    </p:extLst>
  </p:cSld>
  <p:clrMapOvr>
    <a:masterClrMapping/>
  </p:clrMapOvr>
  <p:transition/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563958"/>
      </p:ext>
    </p:extLst>
  </p:cSld>
  <p:clrMapOvr>
    <a:masterClrMapping/>
  </p:clrMapOvr>
  <p:transition/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655680"/>
      </p:ext>
    </p:extLst>
  </p:cSld>
  <p:clrMapOvr>
    <a:masterClrMapping/>
  </p:clrMapOvr>
  <p:transition/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747971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293240"/>
      </p:ext>
    </p:extLst>
  </p:cSld>
  <p:clrMapOvr>
    <a:masterClrMapping/>
  </p:clrMapOvr>
  <p:transition/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778779"/>
      </p:ext>
    </p:extLst>
  </p:cSld>
  <p:clrMapOvr>
    <a:masterClrMapping/>
  </p:clrMapOvr>
  <p:transition/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434746"/>
      </p:ext>
    </p:extLst>
  </p:cSld>
  <p:clrMapOvr>
    <a:masterClrMapping/>
  </p:clrMapOvr>
  <p:transition/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92238"/>
      </p:ext>
    </p:extLst>
  </p:cSld>
  <p:clrMapOvr>
    <a:masterClrMapping/>
  </p:clrMapOvr>
  <p:transition/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85704"/>
      </p:ext>
    </p:extLst>
  </p:cSld>
  <p:clrMapOvr>
    <a:masterClrMapping/>
  </p:clrMapOvr>
  <p:transition/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271498"/>
      </p:ext>
    </p:extLst>
  </p:cSld>
  <p:clrMapOvr>
    <a:masterClrMapping/>
  </p:clrMapOvr>
  <p:transition/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215573"/>
      </p:ext>
    </p:extLst>
  </p:cSld>
  <p:clrMapOvr>
    <a:masterClrMapping/>
  </p:clrMapOvr>
  <p:transition/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02912"/>
      </p:ext>
    </p:extLst>
  </p:cSld>
  <p:clrMapOvr>
    <a:masterClrMapping/>
  </p:clrMapOvr>
  <p:transition/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530340"/>
      </p:ext>
    </p:extLst>
  </p:cSld>
  <p:clrMapOvr>
    <a:masterClrMapping/>
  </p:clrMapOvr>
  <p:transition/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368704"/>
      </p:ext>
    </p:extLst>
  </p:cSld>
  <p:clrMapOvr>
    <a:masterClrMapping/>
  </p:clrMapOvr>
  <p:transition/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86069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627848"/>
      </p:ext>
    </p:extLst>
  </p:cSld>
  <p:clrMapOvr>
    <a:masterClrMapping/>
  </p:clrMapOvr>
  <p:transition/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451906"/>
      </p:ext>
    </p:extLst>
  </p:cSld>
  <p:clrMapOvr>
    <a:masterClrMapping/>
  </p:clrMapOvr>
  <p:transition/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30225"/>
      </p:ext>
    </p:extLst>
  </p:cSld>
  <p:clrMapOvr>
    <a:masterClrMapping/>
  </p:clrMapOvr>
  <p:transition/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858226"/>
      </p:ext>
    </p:extLst>
  </p:cSld>
  <p:clrMapOvr>
    <a:masterClrMapping/>
  </p:clrMapOvr>
  <p:transition/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759756"/>
      </p:ext>
    </p:extLst>
  </p:cSld>
  <p:clrMapOvr>
    <a:masterClrMapping/>
  </p:clrMapOvr>
  <p:transition/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673968"/>
      </p:ext>
    </p:extLst>
  </p:cSld>
  <p:clrMapOvr>
    <a:masterClrMapping/>
  </p:clrMapOvr>
  <p:transition/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475501"/>
      </p:ext>
    </p:extLst>
  </p:cSld>
  <p:clrMapOvr>
    <a:masterClrMapping/>
  </p:clrMapOvr>
  <p:transition/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735515"/>
      </p:ext>
    </p:extLst>
  </p:cSld>
  <p:clrMapOvr>
    <a:masterClrMapping/>
  </p:clrMapOvr>
  <p:transition/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751545"/>
      </p:ext>
    </p:extLst>
  </p:cSld>
  <p:clrMapOvr>
    <a:masterClrMapping/>
  </p:clrMapOvr>
  <p:transition/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645599"/>
      </p:ext>
    </p:extLst>
  </p:cSld>
  <p:clrMapOvr>
    <a:masterClrMapping/>
  </p:clrMapOvr>
  <p:transition/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39546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62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815480"/>
      </p:ext>
    </p:extLst>
  </p:cSld>
  <p:clrMapOvr>
    <a:masterClrMapping/>
  </p:clrMapOvr>
  <p:transition/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60423"/>
      </p:ext>
    </p:extLst>
  </p:cSld>
  <p:clrMapOvr>
    <a:masterClrMapping/>
  </p:clrMapOvr>
  <p:transition/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1073"/>
      </p:ext>
    </p:extLst>
  </p:cSld>
  <p:clrMapOvr>
    <a:masterClrMapping/>
  </p:clrMapOvr>
  <p:transition/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504077"/>
      </p:ext>
    </p:extLst>
  </p:cSld>
  <p:clrMapOvr>
    <a:masterClrMapping/>
  </p:clrMapOvr>
  <p:transition/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810996"/>
      </p:ext>
    </p:extLst>
  </p:cSld>
  <p:clrMapOvr>
    <a:masterClrMapping/>
  </p:clrMapOvr>
  <p:transition/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56181"/>
      </p:ext>
    </p:extLst>
  </p:cSld>
  <p:clrMapOvr>
    <a:masterClrMapping/>
  </p:clrMapOvr>
  <p:transition/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546766"/>
      </p:ext>
    </p:extLst>
  </p:cSld>
  <p:clrMapOvr>
    <a:masterClrMapping/>
  </p:clrMapOvr>
  <p:transition/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817648"/>
      </p:ext>
    </p:extLst>
  </p:cSld>
  <p:clrMapOvr>
    <a:masterClrMapping/>
  </p:clrMapOvr>
  <p:transition/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602676"/>
      </p:ext>
    </p:extLst>
  </p:cSld>
  <p:clrMapOvr>
    <a:masterClrMapping/>
  </p:clrMapOvr>
  <p:transition/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005677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122475"/>
      </p:ext>
    </p:extLst>
  </p:cSld>
  <p:clrMapOvr>
    <a:masterClrMapping/>
  </p:clrMapOvr>
  <p:transition/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50"/>
      </p:ext>
    </p:extLst>
  </p:cSld>
  <p:clrMapOvr>
    <a:masterClrMapping/>
  </p:clrMapOvr>
  <p:transition/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590397"/>
      </p:ext>
    </p:extLst>
  </p:cSld>
  <p:clrMapOvr>
    <a:masterClrMapping/>
  </p:clrMapOvr>
  <p:transition/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237470"/>
      </p:ext>
    </p:extLst>
  </p:cSld>
  <p:clrMapOvr>
    <a:masterClrMapping/>
  </p:clrMapOvr>
  <p:transition/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444155"/>
      </p:ext>
    </p:extLst>
  </p:cSld>
  <p:clrMapOvr>
    <a:masterClrMapping/>
  </p:clrMapOvr>
  <p:transition/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476532"/>
      </p:ext>
    </p:extLst>
  </p:cSld>
  <p:clrMapOvr>
    <a:masterClrMapping/>
  </p:clrMapOvr>
  <p:transition/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102558"/>
      </p:ext>
    </p:extLst>
  </p:cSld>
  <p:clrMapOvr>
    <a:masterClrMapping/>
  </p:clrMapOvr>
  <p:transition/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154276"/>
      </p:ext>
    </p:extLst>
  </p:cSld>
  <p:clrMapOvr>
    <a:masterClrMapping/>
  </p:clrMapOvr>
  <p:transition/>
</p:sld>
</file>

<file path=ppt/slides/slide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572936"/>
      </p:ext>
    </p:extLst>
  </p:cSld>
  <p:clrMapOvr>
    <a:masterClrMapping/>
  </p:clrMapOvr>
  <p:transition/>
</p:sld>
</file>

<file path=ppt/slides/slide5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474022"/>
      </p:ext>
    </p:extLst>
  </p:cSld>
  <p:clrMapOvr>
    <a:masterClrMapping/>
  </p:clrMapOvr>
  <p:transition/>
</p:sld>
</file>

<file path=ppt/slides/slide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081688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522172"/>
      </p:ext>
    </p:extLst>
  </p:cSld>
  <p:clrMapOvr>
    <a:masterClrMapping/>
  </p:clrMapOvr>
  <p:transition/>
</p:sld>
</file>

<file path=ppt/slides/slide5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0795"/>
      </p:ext>
    </p:extLst>
  </p:cSld>
  <p:clrMapOvr>
    <a:masterClrMapping/>
  </p:clrMapOvr>
  <p:transition/>
</p:sld>
</file>

<file path=ppt/slides/slide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804160"/>
      </p:ext>
    </p:extLst>
  </p:cSld>
  <p:clrMapOvr>
    <a:masterClrMapping/>
  </p:clrMapOvr>
  <p:transition/>
</p:sld>
</file>

<file path=ppt/slides/slide5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219981"/>
      </p:ext>
    </p:extLst>
  </p:cSld>
  <p:clrMapOvr>
    <a:masterClrMapping/>
  </p:clrMapOvr>
  <p:transition/>
</p:sld>
</file>

<file path=ppt/slides/slide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82519"/>
      </p:ext>
    </p:extLst>
  </p:cSld>
  <p:clrMapOvr>
    <a:masterClrMapping/>
  </p:clrMapOvr>
  <p:transition/>
</p:sld>
</file>

<file path=ppt/slides/slide5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475928"/>
      </p:ext>
    </p:extLst>
  </p:cSld>
  <p:clrMapOvr>
    <a:masterClrMapping/>
  </p:clrMapOvr>
  <p:transition/>
</p:sld>
</file>

<file path=ppt/slides/slide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6289"/>
      </p:ext>
    </p:extLst>
  </p:cSld>
  <p:clrMapOvr>
    <a:masterClrMapping/>
  </p:clrMapOvr>
  <p:transition/>
</p:sld>
</file>

<file path=ppt/slides/slide5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68369"/>
      </p:ext>
    </p:extLst>
  </p:cSld>
  <p:clrMapOvr>
    <a:masterClrMapping/>
  </p:clrMapOvr>
  <p:transition/>
</p:sld>
</file>

<file path=ppt/slides/slide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488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089142"/>
      </p:ext>
    </p:extLst>
  </p:cSld>
  <p:clrMapOvr>
    <a:masterClrMapping/>
  </p:clrMapOvr>
  <p:transition/>
</p:sld>
</file>

<file path=ppt/slides/slide5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59692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973662"/>
      </p:ext>
    </p:extLst>
  </p:cSld>
  <p:clrMapOvr>
    <a:masterClrMapping/>
  </p:clrMapOvr>
  <p:transition/>
</p:sld>
</file>

<file path=ppt/slides/slide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528663"/>
      </p:ext>
    </p:extLst>
  </p:cSld>
  <p:clrMapOvr>
    <a:masterClrMapping/>
  </p:clrMapOvr>
  <p:transition/>
</p:sld>
</file>

<file path=ppt/slides/slide5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492356"/>
      </p:ext>
    </p:extLst>
  </p:cSld>
  <p:clrMapOvr>
    <a:masterClrMapping/>
  </p:clrMapOvr>
  <p:transition/>
</p:sld>
</file>

<file path=ppt/slides/slide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71449"/>
      </p:ext>
    </p:extLst>
  </p:cSld>
  <p:clrMapOvr>
    <a:masterClrMapping/>
  </p:clrMapOvr>
  <p:transition/>
</p:sld>
</file>

<file path=ppt/slides/slide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458511"/>
      </p:ext>
    </p:extLst>
  </p:cSld>
  <p:clrMapOvr>
    <a:masterClrMapping/>
  </p:clrMapOvr>
  <p:transition/>
</p:sld>
</file>

<file path=ppt/slides/slide5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277100"/>
      </p:ext>
    </p:extLst>
  </p:cSld>
  <p:clrMapOvr>
    <a:masterClrMapping/>
  </p:clrMapOvr>
  <p:transition/>
</p:sld>
</file>

<file path=ppt/slides/slide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497905"/>
      </p:ext>
    </p:extLst>
  </p:cSld>
  <p:clrMapOvr>
    <a:masterClrMapping/>
  </p:clrMapOvr>
  <p:transition/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900484"/>
      </p:ext>
    </p:extLst>
  </p:cSld>
  <p:clrMapOvr>
    <a:masterClrMapping/>
  </p:clrMapOvr>
  <p:transition/>
</p:sld>
</file>

<file path=ppt/slides/slide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70890"/>
      </p:ext>
    </p:extLst>
  </p:cSld>
  <p:clrMapOvr>
    <a:masterClrMapping/>
  </p:clrMapOvr>
  <p:transition/>
</p:sld>
</file>

<file path=ppt/slides/slide5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357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58216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80728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432000" algn="just">
              <a:lnSpc>
                <a:spcPct val="15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C00000"/>
                </a:solidFill>
              </a:rPr>
              <a:t>Уральским институтом металлов разработаны </a:t>
            </a:r>
            <a:r>
              <a:rPr lang="ru-RU" sz="1600" dirty="0">
                <a:solidFill>
                  <a:srgbClr val="C00000"/>
                </a:solidFill>
              </a:rPr>
              <a:t>типовые ТЛЗ переработки </a:t>
            </a:r>
            <a:r>
              <a:rPr lang="ru-RU" sz="1600" dirty="0" smtClean="0">
                <a:solidFill>
                  <a:srgbClr val="C00000"/>
                </a:solidFill>
              </a:rPr>
              <a:t>твердых металлургических, в т. ч. сталеплавильных шлаков, на стационарных ДСУ и на </a:t>
            </a:r>
            <a:r>
              <a:rPr lang="ru-RU" sz="1600" u="sng" dirty="0" smtClean="0">
                <a:solidFill>
                  <a:srgbClr val="C00000"/>
                </a:solidFill>
              </a:rPr>
              <a:t>металлургических</a:t>
            </a:r>
            <a:r>
              <a:rPr lang="ru-RU" sz="1600" dirty="0" smtClean="0">
                <a:solidFill>
                  <a:srgbClr val="C00000"/>
                </a:solidFill>
              </a:rPr>
              <a:t> предприятиях реализованы различные технологические схемы с использованием  отечественного и зарубежного оборудования. </a:t>
            </a:r>
            <a:r>
              <a:rPr lang="ru-RU" sz="1600" u="sng" dirty="0" smtClean="0">
                <a:solidFill>
                  <a:srgbClr val="C00000"/>
                </a:solidFill>
              </a:rPr>
              <a:t>Производительность </a:t>
            </a:r>
            <a:r>
              <a:rPr lang="ru-RU" sz="1600" u="sng" dirty="0">
                <a:solidFill>
                  <a:srgbClr val="C00000"/>
                </a:solidFill>
              </a:rPr>
              <a:t>действующих ДСУ от 50 тысяч до 3 млн. тонн в год.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C00000"/>
                </a:solidFill>
              </a:rPr>
              <a:t>     В последние годы для переработки отвальных шлаков стали широко использовать передвижные </a:t>
            </a:r>
            <a:r>
              <a:rPr lang="ru-RU" sz="1600" dirty="0" smtClean="0">
                <a:solidFill>
                  <a:srgbClr val="C00000"/>
                </a:solidFill>
              </a:rPr>
              <a:t>ДСУ и практиковать  передачу  предприятиями объектов переработки твердых шлаков в аутсорсинг.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C00000"/>
                </a:solidFill>
              </a:rPr>
              <a:t>     На предприятиях  осуществляется постоянная модернизация оборудования.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C00000"/>
                </a:solidFill>
              </a:rPr>
              <a:t>Современные  мобильные дробильно – сортировочные установки для переработки металлургических шлаков производят отечественные заводы «</a:t>
            </a:r>
            <a:r>
              <a:rPr lang="ru-RU" sz="1600" dirty="0" err="1" smtClean="0">
                <a:solidFill>
                  <a:srgbClr val="C00000"/>
                </a:solidFill>
              </a:rPr>
              <a:t>Дробмаш</a:t>
            </a:r>
            <a:r>
              <a:rPr lang="ru-RU" sz="1600" dirty="0" smtClean="0">
                <a:solidFill>
                  <a:srgbClr val="C00000"/>
                </a:solidFill>
              </a:rPr>
              <a:t>», г. Выкса, Костромской завод дробильного оборудования, Чебоксарский  «</a:t>
            </a:r>
            <a:r>
              <a:rPr lang="ru-RU" sz="1600" dirty="0" err="1" smtClean="0">
                <a:solidFill>
                  <a:srgbClr val="C00000"/>
                </a:solidFill>
              </a:rPr>
              <a:t>Канмаш</a:t>
            </a:r>
            <a:r>
              <a:rPr lang="ru-RU" sz="1600" dirty="0" smtClean="0">
                <a:solidFill>
                  <a:srgbClr val="C00000"/>
                </a:solidFill>
              </a:rPr>
              <a:t> ДСО».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C00000"/>
                </a:solidFill>
              </a:rPr>
              <a:t>    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78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278060"/>
      </p:ext>
    </p:extLst>
  </p:cSld>
  <p:clrMapOvr>
    <a:masterClrMapping/>
  </p:clrMapOvr>
  <p:transition/>
</p:sld>
</file>

<file path=ppt/slides/slide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45658"/>
      </p:ext>
    </p:extLst>
  </p:cSld>
  <p:clrMapOvr>
    <a:masterClrMapping/>
  </p:clrMapOvr>
  <p:transition/>
</p:sld>
</file>

<file path=ppt/slides/slide6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608273"/>
      </p:ext>
    </p:extLst>
  </p:cSld>
  <p:clrMapOvr>
    <a:masterClrMapping/>
  </p:clrMapOvr>
  <p:transition/>
</p:sld>
</file>

<file path=ppt/slides/slide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953638"/>
      </p:ext>
    </p:extLst>
  </p:cSld>
  <p:clrMapOvr>
    <a:masterClrMapping/>
  </p:clrMapOvr>
  <p:transition/>
</p:sld>
</file>

<file path=ppt/slides/slide6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535051"/>
      </p:ext>
    </p:extLst>
  </p:cSld>
  <p:clrMapOvr>
    <a:masterClrMapping/>
  </p:clrMapOvr>
  <p:transition/>
</p:sld>
</file>

<file path=ppt/slides/slide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104259"/>
      </p:ext>
    </p:extLst>
  </p:cSld>
  <p:clrMapOvr>
    <a:masterClrMapping/>
  </p:clrMapOvr>
  <p:transition/>
</p:sld>
</file>

<file path=ppt/slides/slide6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452758"/>
      </p:ext>
    </p:extLst>
  </p:cSld>
  <p:clrMapOvr>
    <a:masterClrMapping/>
  </p:clrMapOvr>
  <p:transition/>
</p:sld>
</file>

<file path=ppt/slides/slide6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011123"/>
      </p:ext>
    </p:extLst>
  </p:cSld>
  <p:clrMapOvr>
    <a:masterClrMapping/>
  </p:clrMapOvr>
  <p:transition/>
</p:sld>
</file>

<file path=ppt/slides/slide6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554487"/>
      </p:ext>
    </p:extLst>
  </p:cSld>
  <p:clrMapOvr>
    <a:masterClrMapping/>
  </p:clrMapOvr>
  <p:transition/>
</p:sld>
</file>

<file path=ppt/slides/slide6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653070"/>
      </p:ext>
    </p:extLst>
  </p:cSld>
  <p:clrMapOvr>
    <a:masterClrMapping/>
  </p:clrMapOvr>
  <p:transition/>
</p:sld>
</file>

<file path=ppt/slides/slide6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968719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914126"/>
      </p:ext>
    </p:extLst>
  </p:cSld>
  <p:clrMapOvr>
    <a:masterClrMapping/>
  </p:clrMapOvr>
  <p:transition/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620852"/>
      </p:ext>
    </p:extLst>
  </p:cSld>
  <p:clrMapOvr>
    <a:masterClrMapping/>
  </p:clrMapOvr>
  <p:transition/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568747"/>
      </p:ext>
    </p:extLst>
  </p:cSld>
  <p:clrMapOvr>
    <a:masterClrMapping/>
  </p:clrMapOvr>
  <p:transition/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761243"/>
      </p:ext>
    </p:extLst>
  </p:cSld>
  <p:clrMapOvr>
    <a:masterClrMapping/>
  </p:clrMapOvr>
  <p:transition/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335209"/>
      </p:ext>
    </p:extLst>
  </p:cSld>
  <p:clrMapOvr>
    <a:masterClrMapping/>
  </p:clrMapOvr>
  <p:transition/>
</p:sld>
</file>

<file path=ppt/slides/slide6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05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748463"/>
      </p:ext>
    </p:extLst>
  </p:cSld>
  <p:clrMapOvr>
    <a:masterClrMapping/>
  </p:clrMapOvr>
  <p:transition/>
</p:sld>
</file>

<file path=ppt/slides/slide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503034"/>
      </p:ext>
    </p:extLst>
  </p:cSld>
  <p:clrMapOvr>
    <a:masterClrMapping/>
  </p:clrMapOvr>
  <p:transition/>
</p:sld>
</file>

<file path=ppt/slides/slide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603454"/>
      </p:ext>
    </p:extLst>
  </p:cSld>
  <p:clrMapOvr>
    <a:masterClrMapping/>
  </p:clrMapOvr>
  <p:transition/>
</p:sld>
</file>

<file path=ppt/slides/slide6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57817"/>
      </p:ext>
    </p:extLst>
  </p:cSld>
  <p:clrMapOvr>
    <a:masterClrMapping/>
  </p:clrMapOvr>
  <p:transition/>
</p:sld>
</file>

<file path=ppt/slides/slide6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411803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044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78087"/>
      </p:ext>
    </p:extLst>
  </p:cSld>
  <p:clrMapOvr>
    <a:masterClrMapping/>
  </p:clrMapOvr>
  <p:transition/>
</p:sld>
</file>

<file path=ppt/slides/slide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778853"/>
      </p:ext>
    </p:extLst>
  </p:cSld>
  <p:clrMapOvr>
    <a:masterClrMapping/>
  </p:clrMapOvr>
  <p:transition/>
</p:sld>
</file>

<file path=ppt/slides/slide6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661224"/>
      </p:ext>
    </p:extLst>
  </p:cSld>
  <p:clrMapOvr>
    <a:masterClrMapping/>
  </p:clrMapOvr>
  <p:transition/>
</p:sld>
</file>

<file path=ppt/slides/slide6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802725"/>
      </p:ext>
    </p:extLst>
  </p:cSld>
  <p:clrMapOvr>
    <a:masterClrMapping/>
  </p:clrMapOvr>
  <p:transition/>
</p:sld>
</file>

<file path=ppt/slides/slide6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375378"/>
      </p:ext>
    </p:extLst>
  </p:cSld>
  <p:clrMapOvr>
    <a:masterClrMapping/>
  </p:clrMapOvr>
  <p:transition/>
</p:sld>
</file>

<file path=ppt/slides/slide6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567535"/>
      </p:ext>
    </p:extLst>
  </p:cSld>
  <p:clrMapOvr>
    <a:masterClrMapping/>
  </p:clrMapOvr>
  <p:transition/>
</p:sld>
</file>

<file path=ppt/slides/slide6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458723"/>
      </p:ext>
    </p:extLst>
  </p:cSld>
  <p:clrMapOvr>
    <a:masterClrMapping/>
  </p:clrMapOvr>
  <p:transition/>
</p:sld>
</file>

<file path=ppt/slides/slide6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72106"/>
      </p:ext>
    </p:extLst>
  </p:cSld>
  <p:clrMapOvr>
    <a:masterClrMapping/>
  </p:clrMapOvr>
  <p:transition/>
</p:sld>
</file>

<file path=ppt/slides/slide6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367739"/>
      </p:ext>
    </p:extLst>
  </p:cSld>
  <p:clrMapOvr>
    <a:masterClrMapping/>
  </p:clrMapOvr>
  <p:transition/>
</p:sld>
</file>

<file path=ppt/slides/slide6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84916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965447"/>
      </p:ext>
    </p:extLst>
  </p:cSld>
  <p:clrMapOvr>
    <a:masterClrMapping/>
  </p:clrMapOvr>
  <p:transition/>
</p:sld>
</file>

<file path=ppt/slides/slide6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32008"/>
      </p:ext>
    </p:extLst>
  </p:cSld>
  <p:clrMapOvr>
    <a:masterClrMapping/>
  </p:clrMapOvr>
  <p:transition/>
</p:sld>
</file>

<file path=ppt/slides/slide6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248053"/>
      </p:ext>
    </p:extLst>
  </p:cSld>
  <p:clrMapOvr>
    <a:masterClrMapping/>
  </p:clrMapOvr>
  <p:transition/>
</p:sld>
</file>

<file path=ppt/slides/slide6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379876"/>
      </p:ext>
    </p:extLst>
  </p:cSld>
  <p:clrMapOvr>
    <a:masterClrMapping/>
  </p:clrMapOvr>
  <p:transition/>
</p:sld>
</file>

<file path=ppt/slides/slide6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82302"/>
      </p:ext>
    </p:extLst>
  </p:cSld>
  <p:clrMapOvr>
    <a:masterClrMapping/>
  </p:clrMapOvr>
  <p:transition/>
</p:sld>
</file>

<file path=ppt/slides/slide6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16801"/>
      </p:ext>
    </p:extLst>
  </p:cSld>
  <p:clrMapOvr>
    <a:masterClrMapping/>
  </p:clrMapOvr>
  <p:transition/>
</p:sld>
</file>

<file path=ppt/slides/slide6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947093"/>
      </p:ext>
    </p:extLst>
  </p:cSld>
  <p:clrMapOvr>
    <a:masterClrMapping/>
  </p:clrMapOvr>
  <p:transition/>
</p:sld>
</file>

<file path=ppt/slides/slide6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506428"/>
      </p:ext>
    </p:extLst>
  </p:cSld>
  <p:clrMapOvr>
    <a:masterClrMapping/>
  </p:clrMapOvr>
  <p:transition/>
</p:sld>
</file>

<file path=ppt/slides/slide6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162552"/>
      </p:ext>
    </p:extLst>
  </p:cSld>
  <p:clrMapOvr>
    <a:masterClrMapping/>
  </p:clrMapOvr>
  <p:transition/>
</p:sld>
</file>

<file path=ppt/slides/slide6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67654"/>
      </p:ext>
    </p:extLst>
  </p:cSld>
  <p:clrMapOvr>
    <a:masterClrMapping/>
  </p:clrMapOvr>
  <p:transition/>
</p:sld>
</file>

<file path=ppt/slides/slide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555098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488291"/>
      </p:ext>
    </p:extLst>
  </p:cSld>
  <p:clrMapOvr>
    <a:masterClrMapping/>
  </p:clrMapOvr>
  <p:transition/>
</p:sld>
</file>

<file path=ppt/slides/slide6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284222"/>
      </p:ext>
    </p:extLst>
  </p:cSld>
  <p:clrMapOvr>
    <a:masterClrMapping/>
  </p:clrMapOvr>
  <p:transition/>
</p:sld>
</file>

<file path=ppt/slides/slide6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63309"/>
      </p:ext>
    </p:extLst>
  </p:cSld>
  <p:clrMapOvr>
    <a:masterClrMapping/>
  </p:clrMapOvr>
  <p:transition/>
</p:sld>
</file>

<file path=ppt/slides/slide6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21718"/>
      </p:ext>
    </p:extLst>
  </p:cSld>
  <p:clrMapOvr>
    <a:masterClrMapping/>
  </p:clrMapOvr>
  <p:transition/>
</p:sld>
</file>

<file path=ppt/slides/slide6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32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587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80687"/>
      </p:ext>
    </p:extLst>
  </p:cSld>
  <p:clrMapOvr>
    <a:masterClrMapping/>
  </p:clrMapOvr>
  <p:transition/>
</p:sld>
</file>

<file path=ppt/slides/slide6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48208"/>
      </p:ext>
    </p:extLst>
  </p:cSld>
  <p:clrMapOvr>
    <a:masterClrMapping/>
  </p:clrMapOvr>
  <p:transition/>
</p:sld>
</file>

<file path=ppt/slides/slide6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864248"/>
      </p:ext>
    </p:extLst>
  </p:cSld>
  <p:clrMapOvr>
    <a:masterClrMapping/>
  </p:clrMapOvr>
  <p:transition/>
</p:sld>
</file>

<file path=ppt/slides/slide6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78489"/>
      </p:ext>
    </p:extLst>
  </p:cSld>
  <p:clrMapOvr>
    <a:masterClrMapping/>
  </p:clrMapOvr>
  <p:transition/>
</p:sld>
</file>

<file path=ppt/slides/slide6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882185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70180"/>
      </p:ext>
    </p:extLst>
  </p:cSld>
  <p:clrMapOvr>
    <a:masterClrMapping/>
  </p:clrMapOvr>
  <p:transition/>
</p:sld>
</file>

<file path=ppt/slides/slide6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8887"/>
      </p:ext>
    </p:extLst>
  </p:cSld>
  <p:clrMapOvr>
    <a:masterClrMapping/>
  </p:clrMapOvr>
  <p:transition/>
</p:sld>
</file>

<file path=ppt/slides/slide6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648089"/>
      </p:ext>
    </p:extLst>
  </p:cSld>
  <p:clrMapOvr>
    <a:masterClrMapping/>
  </p:clrMapOvr>
  <p:transition/>
</p:sld>
</file>

<file path=ppt/slides/slide6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88339"/>
      </p:ext>
    </p:extLst>
  </p:cSld>
  <p:clrMapOvr>
    <a:masterClrMapping/>
  </p:clrMapOvr>
  <p:transition/>
</p:sld>
</file>

<file path=ppt/slides/slide6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41604"/>
      </p:ext>
    </p:extLst>
  </p:cSld>
  <p:clrMapOvr>
    <a:masterClrMapping/>
  </p:clrMapOvr>
  <p:transition/>
</p:sld>
</file>

<file path=ppt/slides/slide6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167317"/>
      </p:ext>
    </p:extLst>
  </p:cSld>
  <p:clrMapOvr>
    <a:masterClrMapping/>
  </p:clrMapOvr>
  <p:transition/>
</p:sld>
</file>

<file path=ppt/slides/slide6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769787"/>
      </p:ext>
    </p:extLst>
  </p:cSld>
  <p:clrMapOvr>
    <a:masterClrMapping/>
  </p:clrMapOvr>
  <p:transition/>
</p:sld>
</file>

<file path=ppt/slides/slide6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52100"/>
      </p:ext>
    </p:extLst>
  </p:cSld>
  <p:clrMapOvr>
    <a:masterClrMapping/>
  </p:clrMapOvr>
  <p:transition/>
</p:sld>
</file>

<file path=ppt/slides/slide6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454558"/>
      </p:ext>
    </p:extLst>
  </p:cSld>
  <p:clrMapOvr>
    <a:masterClrMapping/>
  </p:clrMapOvr>
  <p:transition/>
</p:sld>
</file>

<file path=ppt/slides/slide6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450597"/>
      </p:ext>
    </p:extLst>
  </p:cSld>
  <p:clrMapOvr>
    <a:masterClrMapping/>
  </p:clrMapOvr>
  <p:transition/>
</p:sld>
</file>

<file path=ppt/slides/slide6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800579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900031"/>
      </p:ext>
    </p:extLst>
  </p:cSld>
  <p:clrMapOvr>
    <a:masterClrMapping/>
  </p:clrMapOvr>
  <p:transition/>
</p:sld>
</file>

<file path=ppt/slides/slide6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419722"/>
      </p:ext>
    </p:extLst>
  </p:cSld>
  <p:clrMapOvr>
    <a:masterClrMapping/>
  </p:clrMapOvr>
  <p:transition/>
</p:sld>
</file>

<file path=ppt/slides/slide6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068622"/>
      </p:ext>
    </p:extLst>
  </p:cSld>
  <p:clrMapOvr>
    <a:masterClrMapping/>
  </p:clrMapOvr>
  <p:transition/>
</p:sld>
</file>

<file path=ppt/slides/slide6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44981"/>
      </p:ext>
    </p:extLst>
  </p:cSld>
  <p:clrMapOvr>
    <a:masterClrMapping/>
  </p:clrMapOvr>
  <p:transition/>
</p:sld>
</file>

<file path=ppt/slides/slide6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08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894468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506883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90108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07879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78469"/>
            <a:ext cx="820891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      Мощные </a:t>
            </a:r>
            <a:r>
              <a:rPr lang="ru-RU" dirty="0">
                <a:solidFill>
                  <a:srgbClr val="C00000"/>
                </a:solidFill>
              </a:rPr>
              <a:t>сортировочные комплексы по переработке отвальных шлаков совместного  Российско – </a:t>
            </a:r>
            <a:r>
              <a:rPr lang="ru-RU" dirty="0" smtClean="0">
                <a:solidFill>
                  <a:srgbClr val="C00000"/>
                </a:solidFill>
              </a:rPr>
              <a:t>Американского  </a:t>
            </a:r>
            <a:r>
              <a:rPr lang="ru-RU" dirty="0">
                <a:solidFill>
                  <a:srgbClr val="C00000"/>
                </a:solidFill>
              </a:rPr>
              <a:t>(США) предприятия  «</a:t>
            </a:r>
            <a:r>
              <a:rPr lang="en-US" dirty="0">
                <a:solidFill>
                  <a:srgbClr val="C00000"/>
                </a:solidFill>
              </a:rPr>
              <a:t>AMKOM</a:t>
            </a:r>
            <a:r>
              <a:rPr lang="ru-RU" dirty="0">
                <a:solidFill>
                  <a:srgbClr val="C00000"/>
                </a:solidFill>
              </a:rPr>
              <a:t>»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находится в эксплуатации на отвалах </a:t>
            </a:r>
            <a:r>
              <a:rPr lang="ru-RU" dirty="0" smtClean="0">
                <a:solidFill>
                  <a:srgbClr val="C00000"/>
                </a:solidFill>
              </a:rPr>
              <a:t> крупных металлургических  заводов (ПАО «ММК», ПАО «НЛМК», ПАО «ЧМК»).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rgbClr val="C00000"/>
                </a:solidFill>
              </a:rPr>
              <a:t>    Разработанная Уральским институтом металлов и внедренная на ОАО «Ключевская обогатительная фабрика» технология сортировки ферросплавных шлаков позволяет разделять металл и шлак по видам производства и выделять до 20 и более видов продукции 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u="sng" dirty="0" smtClean="0">
                <a:solidFill>
                  <a:srgbClr val="C00000"/>
                </a:solidFill>
              </a:rPr>
              <a:t>     Организация </a:t>
            </a:r>
            <a:r>
              <a:rPr lang="ru-RU" u="sng" dirty="0">
                <a:solidFill>
                  <a:srgbClr val="C00000"/>
                </a:solidFill>
              </a:rPr>
              <a:t>переработки текущих  и отвальных шлаков позволила практически всем ведущим предприятиям с полным металлургическим циклом (ММК, НЛМК, Северсталь, НТМК, Северский трубный, НСММЗ и др.) работать без накопления отвалов и привела к их сокращению или </a:t>
            </a:r>
            <a:r>
              <a:rPr lang="ru-RU" u="sng" dirty="0" smtClean="0">
                <a:solidFill>
                  <a:srgbClr val="C00000"/>
                </a:solidFill>
              </a:rPr>
              <a:t>ликвидации. </a:t>
            </a:r>
            <a:endParaRPr lang="ru-RU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98668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661223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093934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804777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62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292825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24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170480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915355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054893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67843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35292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432000" algn="just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7" b="16072"/>
          <a:stretch/>
        </p:blipFill>
        <p:spPr bwMode="auto">
          <a:xfrm>
            <a:off x="539552" y="908720"/>
            <a:ext cx="820891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5949280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>
                <a:solidFill>
                  <a:srgbClr val="C00000"/>
                </a:solidFill>
                <a:latin typeface="Arial"/>
              </a:rPr>
              <a:t>ОАО «Ключевская обогатительная фабрика»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537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836728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189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36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462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033384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403276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598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510764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766322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63927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88" y="908720"/>
            <a:ext cx="8424936" cy="5479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ru-RU" dirty="0">
                <a:solidFill>
                  <a:srgbClr val="C00000"/>
                </a:solidFill>
              </a:rPr>
              <a:t>Кроме крупнокусковых фракций шлака, которые перерабатывают на ДСУ, на предприятиях образуется значительнее количество мелкозернистых и пылевидных отходов. </a:t>
            </a:r>
            <a:endParaRPr lang="ru-RU" dirty="0" smtClean="0">
              <a:solidFill>
                <a:srgbClr val="C00000"/>
              </a:solidFill>
            </a:endParaRPr>
          </a:p>
          <a:p>
            <a:pPr indent="457200" algn="just">
              <a:lnSpc>
                <a:spcPct val="120000"/>
              </a:lnSpc>
            </a:pPr>
            <a:r>
              <a:rPr lang="ru-RU" u="sng" dirty="0" smtClean="0">
                <a:solidFill>
                  <a:srgbClr val="C00000"/>
                </a:solidFill>
              </a:rPr>
              <a:t>Разработанная Уральским институтом металлов </a:t>
            </a:r>
            <a:r>
              <a:rPr lang="ru-RU" u="sng" dirty="0">
                <a:solidFill>
                  <a:srgbClr val="C00000"/>
                </a:solidFill>
              </a:rPr>
              <a:t>технология </a:t>
            </a:r>
            <a:r>
              <a:rPr lang="ru-RU" u="sng" dirty="0" smtClean="0">
                <a:solidFill>
                  <a:srgbClr val="C00000"/>
                </a:solidFill>
              </a:rPr>
              <a:t>получения</a:t>
            </a:r>
          </a:p>
          <a:p>
            <a:pPr indent="457200" algn="just">
              <a:lnSpc>
                <a:spcPct val="120000"/>
              </a:lnSpc>
            </a:pPr>
            <a:r>
              <a:rPr lang="ru-RU" u="sng" dirty="0">
                <a:solidFill>
                  <a:srgbClr val="C00000"/>
                </a:solidFill>
              </a:rPr>
              <a:t>из пыли газоочисток плавильных агрегатов и ДСУ, мелкого магнитного продукта, замасленной окалины, отсевов извести и кокса, продуктов распада рафинировочного шлака позволяет  получать брикетированные </a:t>
            </a:r>
            <a:r>
              <a:rPr lang="ru-RU" u="sng" dirty="0" err="1">
                <a:solidFill>
                  <a:srgbClr val="C00000"/>
                </a:solidFill>
              </a:rPr>
              <a:t>железофлюсы</a:t>
            </a:r>
            <a:r>
              <a:rPr lang="ru-RU" u="sng" dirty="0">
                <a:solidFill>
                  <a:srgbClr val="C00000"/>
                </a:solidFill>
              </a:rPr>
              <a:t> без связующих материалов. </a:t>
            </a:r>
          </a:p>
          <a:p>
            <a:pPr indent="457200" algn="just">
              <a:lnSpc>
                <a:spcPct val="120000"/>
              </a:lnSpc>
            </a:pPr>
            <a:r>
              <a:rPr lang="ru-RU" dirty="0">
                <a:solidFill>
                  <a:srgbClr val="C00000"/>
                </a:solidFill>
              </a:rPr>
              <a:t>Применение брикетов в мартеновской и электропечной плавке ОАО «Северский трубный завод» показали увеличение выхода годного металла, сокращение периодов плавления, экономию электроэнергии. </a:t>
            </a:r>
            <a:endParaRPr lang="ru-RU" dirty="0"/>
          </a:p>
          <a:p>
            <a:pPr indent="457200" algn="just">
              <a:lnSpc>
                <a:spcPct val="120000"/>
              </a:lnSpc>
            </a:pPr>
            <a:r>
              <a:rPr lang="ru-RU" u="sng" dirty="0">
                <a:solidFill>
                  <a:srgbClr val="C00000"/>
                </a:solidFill>
              </a:rPr>
              <a:t>Таким образом, разработанные технологии и  оборудование по переработке кусковых, мелкозернистых и пылевидных отходов  позволяют перейти на полную переработку и использование всех твердых отходов производства металла</a:t>
            </a:r>
            <a:r>
              <a:rPr lang="ru-RU" sz="2000" dirty="0">
                <a:solidFill>
                  <a:srgbClr val="C00000"/>
                </a:solidFill>
              </a:rPr>
              <a:t>. </a:t>
            </a:r>
            <a:endParaRPr lang="ru-RU" dirty="0"/>
          </a:p>
          <a:p>
            <a:pPr indent="457200" algn="just">
              <a:lnSpc>
                <a:spcPct val="150000"/>
              </a:lnSpc>
            </a:pPr>
            <a:endParaRPr lang="ru-RU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5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050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450016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365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035495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149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854116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966159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5958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24106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31891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"/>
</p:tagLst>
</file>

<file path=ppt/theme/theme1.xml><?xml version="1.0" encoding="utf-8"?>
<a:theme xmlns:a="http://schemas.openxmlformats.org/drawingml/2006/main" name="Конференция в Имете июнь 2015">
  <a:themeElements>
    <a:clrScheme name="Капсулы 6">
      <a:dk1>
        <a:srgbClr val="808000"/>
      </a:dk1>
      <a:lt1>
        <a:srgbClr val="FFFFFF"/>
      </a:lt1>
      <a:dk2>
        <a:srgbClr val="006666"/>
      </a:dk2>
      <a:lt2>
        <a:srgbClr val="FFFFFF"/>
      </a:lt2>
      <a:accent1>
        <a:srgbClr val="FFCC66"/>
      </a:accent1>
      <a:accent2>
        <a:srgbClr val="00ACA8"/>
      </a:accent2>
      <a:accent3>
        <a:srgbClr val="AAB8B8"/>
      </a:accent3>
      <a:accent4>
        <a:srgbClr val="DADADA"/>
      </a:accent4>
      <a:accent5>
        <a:srgbClr val="FFE2B8"/>
      </a:accent5>
      <a:accent6>
        <a:srgbClr val="009B98"/>
      </a:accent6>
      <a:hlink>
        <a:srgbClr val="CCCC00"/>
      </a:hlink>
      <a:folHlink>
        <a:srgbClr val="33CCCC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1400</TotalTime>
  <Words>1898</Words>
  <Application>Microsoft Office PowerPoint</Application>
  <PresentationFormat>Экран (4:3)</PresentationFormat>
  <Paragraphs>92</Paragraphs>
  <Slides>663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663</vt:i4>
      </vt:variant>
    </vt:vector>
  </HeadingPairs>
  <TitlesOfParts>
    <vt:vector size="664" baseType="lpstr">
      <vt:lpstr>Конференция в Имете июнь 2015</vt:lpstr>
      <vt:lpstr> « От стратегии к реализации: дорожная карта промышленной переработки отходов »  (панельная дискуссия) </vt:lpstr>
      <vt:lpstr>Металлургия 1978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Термическая стабилизация рафинировочных самораспадающихся шлаков УКП в установках роторного типа</dc:title>
  <dc:creator>Борис</dc:creator>
  <cp:lastModifiedBy>Валерия Р. Янгирова</cp:lastModifiedBy>
  <cp:revision>90</cp:revision>
  <cp:lastPrinted>2018-07-11T12:43:29Z</cp:lastPrinted>
  <dcterms:created xsi:type="dcterms:W3CDTF">2017-05-15T06:34:32Z</dcterms:created>
  <dcterms:modified xsi:type="dcterms:W3CDTF">2018-07-11T12:53:37Z</dcterms:modified>
</cp:coreProperties>
</file>