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36"/>
  </p:notesMasterIdLst>
  <p:handoutMasterIdLst>
    <p:handoutMasterId r:id="rId37"/>
  </p:handoutMasterIdLst>
  <p:sldIdLst>
    <p:sldId id="319" r:id="rId2"/>
    <p:sldId id="318" r:id="rId3"/>
    <p:sldId id="276" r:id="rId4"/>
    <p:sldId id="321" r:id="rId5"/>
    <p:sldId id="301" r:id="rId6"/>
    <p:sldId id="296" r:id="rId7"/>
    <p:sldId id="277" r:id="rId8"/>
    <p:sldId id="298" r:id="rId9"/>
    <p:sldId id="300" r:id="rId10"/>
    <p:sldId id="299" r:id="rId11"/>
    <p:sldId id="270" r:id="rId12"/>
    <p:sldId id="271" r:id="rId13"/>
    <p:sldId id="325" r:id="rId14"/>
    <p:sldId id="267" r:id="rId15"/>
    <p:sldId id="324" r:id="rId16"/>
    <p:sldId id="294" r:id="rId17"/>
    <p:sldId id="284" r:id="rId18"/>
    <p:sldId id="285" r:id="rId19"/>
    <p:sldId id="322" r:id="rId20"/>
    <p:sldId id="323" r:id="rId21"/>
    <p:sldId id="289" r:id="rId22"/>
    <p:sldId id="290" r:id="rId23"/>
    <p:sldId id="292" r:id="rId24"/>
    <p:sldId id="304" r:id="rId25"/>
    <p:sldId id="308" r:id="rId26"/>
    <p:sldId id="281" r:id="rId27"/>
    <p:sldId id="314" r:id="rId28"/>
    <p:sldId id="307" r:id="rId29"/>
    <p:sldId id="315" r:id="rId30"/>
    <p:sldId id="316" r:id="rId31"/>
    <p:sldId id="317" r:id="rId32"/>
    <p:sldId id="312" r:id="rId33"/>
    <p:sldId id="313" r:id="rId34"/>
    <p:sldId id="275" r:id="rId35"/>
  </p:sldIdLst>
  <p:sldSz cx="6858000" cy="5143500"/>
  <p:notesSz cx="6794500" cy="9906000"/>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3BE5A0"/>
    <a:srgbClr val="00D25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88" autoAdjust="0"/>
    <p:restoredTop sz="94660"/>
  </p:normalViewPr>
  <p:slideViewPr>
    <p:cSldViewPr>
      <p:cViewPr varScale="1">
        <p:scale>
          <a:sx n="149" d="100"/>
          <a:sy n="149" d="100"/>
        </p:scale>
        <p:origin x="324" y="120"/>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uri\Downloads\oxr_otxod1-okved2.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30"/>
      <c:depthPercent val="9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0148457443988488E-2"/>
          <c:y val="7.3909043119643816E-2"/>
          <c:w val="0.59146289889062231"/>
          <c:h val="0.8105738470624263"/>
        </c:manualLayout>
      </c:layout>
      <c:pie3DChart>
        <c:varyColors val="1"/>
        <c:ser>
          <c:idx val="0"/>
          <c:order val="0"/>
          <c:explosion val="19"/>
          <c:dPt>
            <c:idx val="0"/>
            <c:bubble3D val="0"/>
            <c:spPr>
              <a:solidFill>
                <a:srgbClr val="00B0F0"/>
              </a:solidFill>
              <a:ln w="25400">
                <a:solidFill>
                  <a:srgbClr val="00B0F0"/>
                </a:solidFill>
              </a:ln>
              <a:effectLst/>
              <a:sp3d contourW="25400">
                <a:contourClr>
                  <a:srgbClr val="00B0F0"/>
                </a:contourClr>
              </a:sp3d>
            </c:spPr>
          </c:dPt>
          <c:dPt>
            <c:idx val="1"/>
            <c:bubble3D val="0"/>
            <c:spPr>
              <a:solidFill>
                <a:srgbClr val="C00000"/>
              </a:solidFill>
              <a:ln w="25400">
                <a:solidFill>
                  <a:srgbClr val="C00000"/>
                </a:solidFill>
              </a:ln>
              <a:effectLst/>
              <a:sp3d contourW="25400">
                <a:contourClr>
                  <a:srgbClr val="C00000"/>
                </a:contourClr>
              </a:sp3d>
            </c:spPr>
          </c:dPt>
          <c:dPt>
            <c:idx val="2"/>
            <c:bubble3D val="0"/>
            <c:spPr>
              <a:solidFill>
                <a:schemeClr val="accent3"/>
              </a:solidFill>
              <a:ln w="25400">
                <a:solidFill>
                  <a:schemeClr val="accent3"/>
                </a:solidFill>
              </a:ln>
              <a:effectLst/>
              <a:sp3d contourW="25400">
                <a:contourClr>
                  <a:schemeClr val="accent3"/>
                </a:contourClr>
              </a:sp3d>
            </c:spPr>
          </c:dPt>
          <c:dPt>
            <c:idx val="3"/>
            <c:bubble3D val="0"/>
            <c:spPr>
              <a:solidFill>
                <a:srgbClr val="7030A0"/>
              </a:solidFill>
              <a:ln w="25400">
                <a:solidFill>
                  <a:srgbClr val="7030A0"/>
                </a:solidFill>
              </a:ln>
              <a:effectLst/>
              <a:sp3d contourW="25400">
                <a:contourClr>
                  <a:srgbClr val="7030A0"/>
                </a:contourClr>
              </a:sp3d>
            </c:spPr>
          </c:dPt>
          <c:dPt>
            <c:idx val="4"/>
            <c:bubble3D val="0"/>
            <c:spPr>
              <a:solidFill>
                <a:schemeClr val="accent5"/>
              </a:solidFill>
              <a:ln w="25400">
                <a:solidFill>
                  <a:srgbClr val="00B050"/>
                </a:solidFill>
              </a:ln>
              <a:effectLst/>
              <a:sp3d contourW="25400">
                <a:contourClr>
                  <a:srgbClr val="00B050"/>
                </a:contourClr>
              </a:sp3d>
            </c:spPr>
          </c:dPt>
          <c:dPt>
            <c:idx val="5"/>
            <c:bubble3D val="0"/>
            <c:spPr>
              <a:solidFill>
                <a:schemeClr val="accent6"/>
              </a:solidFill>
              <a:ln w="25400">
                <a:solidFill>
                  <a:schemeClr val="accent6"/>
                </a:solidFill>
              </a:ln>
              <a:effectLst/>
              <a:sp3d contourW="25400">
                <a:contourClr>
                  <a:schemeClr val="accent6"/>
                </a:contourClr>
              </a:sp3d>
            </c:spPr>
          </c:dPt>
          <c:dPt>
            <c:idx val="6"/>
            <c:bubble3D val="0"/>
            <c:spPr>
              <a:solidFill>
                <a:srgbClr val="C00000"/>
              </a:solidFill>
              <a:ln w="25400">
                <a:solidFill>
                  <a:srgbClr val="C00000"/>
                </a:solidFill>
              </a:ln>
              <a:effectLst/>
              <a:sp3d contourW="25400">
                <a:contourClr>
                  <a:srgbClr val="C00000"/>
                </a:contourClr>
              </a:sp3d>
            </c:spPr>
          </c:dPt>
          <c:dPt>
            <c:idx val="7"/>
            <c:bubble3D val="0"/>
            <c:spPr>
              <a:solidFill>
                <a:srgbClr val="97790B"/>
              </a:solidFill>
              <a:ln w="25400">
                <a:solidFill>
                  <a:srgbClr val="97790B"/>
                </a:solidFill>
              </a:ln>
              <a:effectLst/>
              <a:sp3d contourW="25400">
                <a:contourClr>
                  <a:srgbClr val="97790B"/>
                </a:contourClr>
              </a:sp3d>
            </c:spPr>
          </c:dPt>
          <c:dLbls>
            <c:dLbl>
              <c:idx val="0"/>
              <c:layout>
                <c:manualLayout>
                  <c:x val="-0.11211943098602872"/>
                  <c:y val="-0.19351082677991355"/>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1538266018685191"/>
                  <c:y val="5.20313366211915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925175858931135E-2"/>
                  <c:y val="8.538481599972884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'[oxr_otxod1-okved2.xls]Лист1'!$A$3:$A$10</c:f>
              <c:strCache>
                <c:ptCount val="8"/>
                <c:pt idx="0">
                  <c:v>Добыча угля</c:v>
                </c:pt>
                <c:pt idx="1">
                  <c:v>Добыча металлических руд</c:v>
                </c:pt>
                <c:pt idx="2">
                  <c:v>Добыча прочих полезных ископаемых</c:v>
                </c:pt>
                <c:pt idx="3">
                  <c:v>Производство металлургическое</c:v>
                </c:pt>
                <c:pt idx="4">
                  <c:v>Производство прочей продукции</c:v>
                </c:pt>
                <c:pt idx="5">
                  <c:v>Обеспечение электрической энергией, газом и паром</c:v>
                </c:pt>
                <c:pt idx="6">
                  <c:v>Водоснабжение; водоотведение, организация сбора и утилизации отходов</c:v>
                </c:pt>
                <c:pt idx="7">
                  <c:v>Прочие</c:v>
                </c:pt>
              </c:strCache>
            </c:strRef>
          </c:cat>
          <c:val>
            <c:numRef>
              <c:f>'[oxr_otxod1-okved2.xls]Лист1'!$C$3:$C$10</c:f>
              <c:numCache>
                <c:formatCode>0.00</c:formatCode>
                <c:ptCount val="8"/>
                <c:pt idx="0">
                  <c:v>62.285103820611219</c:v>
                </c:pt>
                <c:pt idx="1">
                  <c:v>24.472413898536605</c:v>
                </c:pt>
                <c:pt idx="2">
                  <c:v>6.258407289509635</c:v>
                </c:pt>
                <c:pt idx="3">
                  <c:v>2.4242219060491399</c:v>
                </c:pt>
                <c:pt idx="4">
                  <c:v>1.9935976397553985</c:v>
                </c:pt>
                <c:pt idx="5">
                  <c:v>0.33032595953016697</c:v>
                </c:pt>
                <c:pt idx="6">
                  <c:v>0.15975196392064525</c:v>
                </c:pt>
                <c:pt idx="7">
                  <c:v>2.0761775220871788</c:v>
                </c:pt>
              </c:numCache>
            </c:numRef>
          </c:val>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65008478522526147"/>
          <c:y val="1.4520051667839377E-3"/>
          <c:w val="0.33532339108730091"/>
          <c:h val="0.9916582262480653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1C2A840E-A850-4105-9E49-39CA9CC11E28}" type="datetimeFigureOut">
              <a:rPr lang="ru-RU" smtClean="0"/>
              <a:t>13.07.2018</a:t>
            </a:fld>
            <a:endParaRPr lang="ru-RU"/>
          </a:p>
        </p:txBody>
      </p:sp>
      <p:sp>
        <p:nvSpPr>
          <p:cNvPr id="4" name="Нижний колонтитул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0E461591-9235-4C43-904D-8A541F15C231}" type="slidenum">
              <a:rPr lang="ru-RU" smtClean="0"/>
              <a:t>‹#›</a:t>
            </a:fld>
            <a:endParaRPr lang="ru-RU"/>
          </a:p>
        </p:txBody>
      </p:sp>
    </p:spTree>
    <p:extLst>
      <p:ext uri="{BB962C8B-B14F-4D97-AF65-F5344CB8AC3E}">
        <p14:creationId xmlns:p14="http://schemas.microsoft.com/office/powerpoint/2010/main" val="33564978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3E5FB39B-61DB-4726-99C3-54FC06B35C15}" type="datetimeFigureOut">
              <a:rPr lang="ru-RU" smtClean="0"/>
              <a:t>13.07.2018</a:t>
            </a:fld>
            <a:endParaRPr lang="ru-RU"/>
          </a:p>
        </p:txBody>
      </p:sp>
      <p:sp>
        <p:nvSpPr>
          <p:cNvPr id="4" name="Образ слайда 3"/>
          <p:cNvSpPr>
            <a:spLocks noGrp="1" noRot="1" noChangeAspect="1"/>
          </p:cNvSpPr>
          <p:nvPr>
            <p:ph type="sldImg" idx="2"/>
          </p:nvPr>
        </p:nvSpPr>
        <p:spPr>
          <a:xfrm>
            <a:off x="1168400" y="1238250"/>
            <a:ext cx="4457700" cy="33432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19165AF5-2449-4AA1-80B1-BE5925484C6B}" type="slidenum">
              <a:rPr lang="ru-RU" smtClean="0"/>
              <a:t>‹#›</a:t>
            </a:fld>
            <a:endParaRPr lang="ru-RU"/>
          </a:p>
        </p:txBody>
      </p:sp>
    </p:spTree>
    <p:extLst>
      <p:ext uri="{BB962C8B-B14F-4D97-AF65-F5344CB8AC3E}">
        <p14:creationId xmlns:p14="http://schemas.microsoft.com/office/powerpoint/2010/main" val="355779960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9165AF5-2449-4AA1-80B1-BE5925484C6B}" type="slidenum">
              <a:rPr lang="ru-RU" smtClean="0"/>
              <a:t>1</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62695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68400" y="1238250"/>
            <a:ext cx="4457700" cy="3343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9165AF5-2449-4AA1-80B1-BE5925484C6B}" type="slidenum">
              <a:rPr lang="ru-RU" smtClean="0"/>
              <a:t>18</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1104516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9165AF5-2449-4AA1-80B1-BE5925484C6B}" type="slidenum">
              <a:rPr lang="ru-RU" smtClean="0"/>
              <a:t>19</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477817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9165AF5-2449-4AA1-80B1-BE5925484C6B}" type="slidenum">
              <a:rPr lang="ru-RU" smtClean="0"/>
              <a:t>20</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1916789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68400" y="1238250"/>
            <a:ext cx="4457700" cy="3343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9165AF5-2449-4AA1-80B1-BE5925484C6B}" type="slidenum">
              <a:rPr lang="ru-RU" smtClean="0"/>
              <a:t>21</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942498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68400" y="1238250"/>
            <a:ext cx="4457700" cy="3343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9165AF5-2449-4AA1-80B1-BE5925484C6B}" type="slidenum">
              <a:rPr lang="ru-RU" smtClean="0"/>
              <a:t>22</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717037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68400" y="1238250"/>
            <a:ext cx="4457700" cy="3343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9165AF5-2449-4AA1-80B1-BE5925484C6B}" type="slidenum">
              <a:rPr lang="ru-RU" smtClean="0"/>
              <a:t>23</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150583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68400" y="1238250"/>
            <a:ext cx="4457700" cy="3343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9165AF5-2449-4AA1-80B1-BE5925484C6B}" type="slidenum">
              <a:rPr lang="ru-RU" smtClean="0"/>
              <a:t>26</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527504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68400" y="1238250"/>
            <a:ext cx="4457700" cy="3343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9165AF5-2449-4AA1-80B1-BE5925484C6B}" type="slidenum">
              <a:rPr lang="ru-RU" smtClean="0"/>
              <a:t>34</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469098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9165AF5-2449-4AA1-80B1-BE5925484C6B}" type="slidenum">
              <a:rPr lang="ru-RU" smtClean="0"/>
              <a:t>2</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70407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68400" y="1238250"/>
            <a:ext cx="4457700" cy="3343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9165AF5-2449-4AA1-80B1-BE5925484C6B}" type="slidenum">
              <a:rPr lang="ru-RU" smtClean="0"/>
              <a:t>3</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64934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9165AF5-2449-4AA1-80B1-BE5925484C6B}" type="slidenum">
              <a:rPr lang="ru-RU" smtClean="0"/>
              <a:t>4</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23551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68400" y="1238250"/>
            <a:ext cx="4457700" cy="3343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9165AF5-2449-4AA1-80B1-BE5925484C6B}" type="slidenum">
              <a:rPr lang="ru-RU" smtClean="0"/>
              <a:t>7</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190628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68400" y="1238250"/>
            <a:ext cx="4457700" cy="3343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9165AF5-2449-4AA1-80B1-BE5925484C6B}" type="slidenum">
              <a:rPr lang="ru-RU" smtClean="0"/>
              <a:t>11</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859899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68400" y="1238250"/>
            <a:ext cx="4457700" cy="3343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9165AF5-2449-4AA1-80B1-BE5925484C6B}" type="slidenum">
              <a:rPr lang="ru-RU" smtClean="0"/>
              <a:t>12</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1563204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68400" y="1238250"/>
            <a:ext cx="4457700" cy="3343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9165AF5-2449-4AA1-80B1-BE5925484C6B}" type="slidenum">
              <a:rPr lang="ru-RU" smtClean="0"/>
              <a:t>14</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886911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68400" y="1238250"/>
            <a:ext cx="4457700" cy="3343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9165AF5-2449-4AA1-80B1-BE5925484C6B}" type="slidenum">
              <a:rPr lang="ru-RU" smtClean="0"/>
              <a:t>17</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1862087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456813" y="1885951"/>
            <a:ext cx="4950338" cy="1697086"/>
          </a:xfrm>
        </p:spPr>
        <p:txBody>
          <a:bodyPr anchor="b">
            <a:normAutofit/>
          </a:bodyPr>
          <a:lstStyle>
            <a:lvl1pPr>
              <a:defRPr sz="4050"/>
            </a:lvl1pPr>
          </a:lstStyle>
          <a:p>
            <a:r>
              <a:rPr lang="ru-RU" smtClean="0"/>
              <a:t>Образец заголовка</a:t>
            </a:r>
            <a:endParaRPr lang="en-US" dirty="0"/>
          </a:p>
        </p:txBody>
      </p:sp>
      <p:sp>
        <p:nvSpPr>
          <p:cNvPr id="3" name="Subtitle 2"/>
          <p:cNvSpPr>
            <a:spLocks noGrp="1"/>
          </p:cNvSpPr>
          <p:nvPr>
            <p:ph type="subTitle" idx="1"/>
          </p:nvPr>
        </p:nvSpPr>
        <p:spPr>
          <a:xfrm>
            <a:off x="1456813" y="3583036"/>
            <a:ext cx="4950338"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r>
              <a:rPr lang="ru-RU" smtClean="0"/>
              <a:t>13.07.2018</a:t>
            </a:r>
            <a:endParaRPr lang="ru-RU"/>
          </a:p>
        </p:txBody>
      </p:sp>
      <p:sp>
        <p:nvSpPr>
          <p:cNvPr id="5" name="Footer Placeholder 4"/>
          <p:cNvSpPr>
            <a:spLocks noGrp="1"/>
          </p:cNvSpPr>
          <p:nvPr>
            <p:ph type="ftr" sz="quarter" idx="11"/>
          </p:nvPr>
        </p:nvSpPr>
        <p:spPr/>
        <p:txBody>
          <a:bodyPr/>
          <a:lstStyle/>
          <a:p>
            <a:pPr>
              <a:defRPr/>
            </a:pPr>
            <a:r>
              <a:rPr lang="ru-RU" dirty="0" smtClean="0"/>
              <a:t>VI Форум “ЛОМ. Техноген. Полигон”</a:t>
            </a:r>
            <a:endParaRPr lang="ru-RU" dirty="0"/>
          </a:p>
        </p:txBody>
      </p:sp>
      <p:sp>
        <p:nvSpPr>
          <p:cNvPr id="9" name="Freeform 8"/>
          <p:cNvSpPr/>
          <p:nvPr/>
        </p:nvSpPr>
        <p:spPr bwMode="auto">
          <a:xfrm>
            <a:off x="-23789" y="3240869"/>
            <a:ext cx="1046605" cy="586336"/>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317500" y="3397156"/>
            <a:ext cx="438734" cy="273844"/>
          </a:xfrm>
        </p:spPr>
        <p:txBody>
          <a:bodyPr/>
          <a:lstStyle/>
          <a:p>
            <a:fld id="{7724473D-2A6E-4096-BC3F-D8D2244C6B80}" type="slidenum">
              <a:rPr lang="ru-RU" altLang="ru-RU" smtClean="0"/>
              <a:pPr/>
              <a:t>‹#›</a:t>
            </a:fld>
            <a:endParaRPr lang="ru-RU" altLang="ru-RU"/>
          </a:p>
        </p:txBody>
      </p:sp>
    </p:spTree>
    <p:extLst>
      <p:ext uri="{BB962C8B-B14F-4D97-AF65-F5344CB8AC3E}">
        <p14:creationId xmlns:p14="http://schemas.microsoft.com/office/powerpoint/2010/main" val="357959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56812" y="457200"/>
            <a:ext cx="4943989" cy="2337780"/>
          </a:xfrm>
        </p:spPr>
        <p:txBody>
          <a:bodyPr anchor="ctr">
            <a:normAutofit/>
          </a:bodyPr>
          <a:lstStyle>
            <a:lvl1pPr algn="l">
              <a:defRPr sz="36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56812" y="3265535"/>
            <a:ext cx="494398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r>
              <a:rPr lang="ru-RU" smtClean="0"/>
              <a:t>13.07.2018</a:t>
            </a:r>
            <a:endParaRPr lang="ru-RU"/>
          </a:p>
        </p:txBody>
      </p:sp>
      <p:sp>
        <p:nvSpPr>
          <p:cNvPr id="5" name="Footer Placeholder 4"/>
          <p:cNvSpPr>
            <a:spLocks noGrp="1"/>
          </p:cNvSpPr>
          <p:nvPr>
            <p:ph type="ftr" sz="quarter" idx="11"/>
          </p:nvPr>
        </p:nvSpPr>
        <p:spPr/>
        <p:txBody>
          <a:bodyPr/>
          <a:lstStyle/>
          <a:p>
            <a:pPr>
              <a:defRPr/>
            </a:pPr>
            <a:r>
              <a:rPr lang="ru-RU" dirty="0" smtClean="0"/>
              <a:t>VI Форум “ЛОМ. Техноген. Полигон”</a:t>
            </a:r>
            <a:endParaRPr lang="ru-RU" dirty="0"/>
          </a:p>
        </p:txBody>
      </p:sp>
      <p:sp>
        <p:nvSpPr>
          <p:cNvPr id="10" name="Freeform 11"/>
          <p:cNvSpPr/>
          <p:nvPr/>
        </p:nvSpPr>
        <p:spPr bwMode="auto">
          <a:xfrm flipV="1">
            <a:off x="44" y="2374896"/>
            <a:ext cx="1018767"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2433105"/>
            <a:ext cx="438734" cy="273844"/>
          </a:xfrm>
        </p:spPr>
        <p:txBody>
          <a:bodyPr/>
          <a:lstStyle/>
          <a:p>
            <a:fld id="{883F34DB-882E-4938-A9DD-1B2637DDF243}" type="slidenum">
              <a:rPr lang="ru-RU" altLang="ru-RU" smtClean="0"/>
              <a:pPr/>
              <a:t>‹#›</a:t>
            </a:fld>
            <a:endParaRPr lang="ru-RU" altLang="ru-RU"/>
          </a:p>
        </p:txBody>
      </p:sp>
    </p:spTree>
    <p:extLst>
      <p:ext uri="{BB962C8B-B14F-4D97-AF65-F5344CB8AC3E}">
        <p14:creationId xmlns:p14="http://schemas.microsoft.com/office/powerpoint/2010/main" val="387270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41093" y="457200"/>
            <a:ext cx="4582190" cy="2171700"/>
          </a:xfrm>
        </p:spPr>
        <p:txBody>
          <a:bodyPr anchor="ctr">
            <a:normAutofit/>
          </a:bodyPr>
          <a:lstStyle>
            <a:lvl1pPr algn="l">
              <a:defRPr sz="36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1811979" y="2628900"/>
            <a:ext cx="4240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56812" y="3265535"/>
            <a:ext cx="494398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r>
              <a:rPr lang="ru-RU" smtClean="0"/>
              <a:t>13.07.2018</a:t>
            </a:r>
            <a:endParaRPr lang="ru-RU"/>
          </a:p>
        </p:txBody>
      </p:sp>
      <p:sp>
        <p:nvSpPr>
          <p:cNvPr id="5" name="Footer Placeholder 4"/>
          <p:cNvSpPr>
            <a:spLocks noGrp="1"/>
          </p:cNvSpPr>
          <p:nvPr>
            <p:ph type="ftr" sz="quarter" idx="11"/>
          </p:nvPr>
        </p:nvSpPr>
        <p:spPr/>
        <p:txBody>
          <a:bodyPr/>
          <a:lstStyle/>
          <a:p>
            <a:pPr>
              <a:defRPr/>
            </a:pPr>
            <a:r>
              <a:rPr lang="ru-RU" dirty="0" smtClean="0"/>
              <a:t>VI Форум “ЛОМ. Техноген. Полигон”</a:t>
            </a:r>
            <a:endParaRPr lang="ru-RU" dirty="0"/>
          </a:p>
        </p:txBody>
      </p:sp>
      <p:sp>
        <p:nvSpPr>
          <p:cNvPr id="19" name="Freeform 11"/>
          <p:cNvSpPr/>
          <p:nvPr/>
        </p:nvSpPr>
        <p:spPr bwMode="auto">
          <a:xfrm flipV="1">
            <a:off x="44" y="2374896"/>
            <a:ext cx="1018767"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2433105"/>
            <a:ext cx="438734" cy="273844"/>
          </a:xfrm>
        </p:spPr>
        <p:txBody>
          <a:bodyPr/>
          <a:lstStyle/>
          <a:p>
            <a:fld id="{FF51BD56-C164-4345-BCB6-97B5B336FD13}" type="slidenum">
              <a:rPr lang="ru-RU" altLang="ru-RU" smtClean="0"/>
              <a:pPr/>
              <a:t>‹#›</a:t>
            </a:fld>
            <a:endParaRPr lang="ru-RU" altLang="ru-RU"/>
          </a:p>
        </p:txBody>
      </p:sp>
      <p:sp>
        <p:nvSpPr>
          <p:cNvPr id="14" name="TextBox 13"/>
          <p:cNvSpPr txBox="1"/>
          <p:nvPr/>
        </p:nvSpPr>
        <p:spPr>
          <a:xfrm>
            <a:off x="1356238" y="486004"/>
            <a:ext cx="342989"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6127150" y="2178980"/>
            <a:ext cx="342989"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7326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56812" y="1828801"/>
            <a:ext cx="4943989" cy="2043634"/>
          </a:xfrm>
        </p:spPr>
        <p:txBody>
          <a:bodyPr anchor="b">
            <a:normAutofit/>
          </a:bodyPr>
          <a:lstStyle>
            <a:lvl1pPr algn="l">
              <a:defRPr sz="36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456812" y="3886200"/>
            <a:ext cx="4943989"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a:defRPr/>
            </a:pPr>
            <a:r>
              <a:rPr lang="ru-RU" smtClean="0"/>
              <a:t>13.07.2018</a:t>
            </a:r>
            <a:endParaRPr lang="ru-RU"/>
          </a:p>
        </p:txBody>
      </p:sp>
      <p:sp>
        <p:nvSpPr>
          <p:cNvPr id="6" name="Footer Placeholder 5"/>
          <p:cNvSpPr>
            <a:spLocks noGrp="1"/>
          </p:cNvSpPr>
          <p:nvPr>
            <p:ph type="ftr" sz="quarter" idx="11"/>
          </p:nvPr>
        </p:nvSpPr>
        <p:spPr/>
        <p:txBody>
          <a:bodyPr/>
          <a:lstStyle/>
          <a:p>
            <a:pPr>
              <a:defRPr/>
            </a:pPr>
            <a:r>
              <a:rPr lang="ru-RU" dirty="0" smtClean="0"/>
              <a:t>VI Форум “ЛОМ. Техноген. Полигон”</a:t>
            </a:r>
            <a:endParaRPr lang="ru-RU" dirty="0"/>
          </a:p>
        </p:txBody>
      </p:sp>
      <p:sp>
        <p:nvSpPr>
          <p:cNvPr id="11" name="Freeform 11"/>
          <p:cNvSpPr/>
          <p:nvPr/>
        </p:nvSpPr>
        <p:spPr bwMode="auto">
          <a:xfrm flipV="1">
            <a:off x="44" y="3682995"/>
            <a:ext cx="1018767"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3737316"/>
            <a:ext cx="438734" cy="273844"/>
          </a:xfrm>
        </p:spPr>
        <p:txBody>
          <a:bodyPr/>
          <a:lstStyle/>
          <a:p>
            <a:fld id="{ADF25E7C-3DDF-4B8C-8394-14C9E0D02C3F}" type="slidenum">
              <a:rPr lang="ru-RU" altLang="ru-RU" smtClean="0"/>
              <a:pPr/>
              <a:t>‹#›</a:t>
            </a:fld>
            <a:endParaRPr lang="ru-RU" altLang="ru-RU"/>
          </a:p>
        </p:txBody>
      </p:sp>
    </p:spTree>
    <p:extLst>
      <p:ext uri="{BB962C8B-B14F-4D97-AF65-F5344CB8AC3E}">
        <p14:creationId xmlns:p14="http://schemas.microsoft.com/office/powerpoint/2010/main" val="153881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1641093" y="457200"/>
            <a:ext cx="4582190" cy="2171700"/>
          </a:xfrm>
        </p:spPr>
        <p:txBody>
          <a:bodyPr anchor="ctr">
            <a:normAutofit/>
          </a:bodyPr>
          <a:lstStyle>
            <a:lvl1pPr algn="l">
              <a:defRPr sz="36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456811" y="3257550"/>
            <a:ext cx="5016219"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456811" y="3886200"/>
            <a:ext cx="5016219"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a:defRPr/>
            </a:pPr>
            <a:r>
              <a:rPr lang="ru-RU" smtClean="0"/>
              <a:t>13.07.2018</a:t>
            </a:r>
            <a:endParaRPr lang="ru-RU"/>
          </a:p>
        </p:txBody>
      </p:sp>
      <p:sp>
        <p:nvSpPr>
          <p:cNvPr id="6" name="Footer Placeholder 5"/>
          <p:cNvSpPr>
            <a:spLocks noGrp="1"/>
          </p:cNvSpPr>
          <p:nvPr>
            <p:ph type="ftr" sz="quarter" idx="11"/>
          </p:nvPr>
        </p:nvSpPr>
        <p:spPr/>
        <p:txBody>
          <a:bodyPr/>
          <a:lstStyle/>
          <a:p>
            <a:pPr>
              <a:defRPr/>
            </a:pPr>
            <a:r>
              <a:rPr lang="ru-RU" dirty="0" smtClean="0"/>
              <a:t>VI Форум “ЛОМ. Техноген. Полигон”</a:t>
            </a:r>
            <a:endParaRPr lang="ru-RU" dirty="0"/>
          </a:p>
        </p:txBody>
      </p:sp>
      <p:sp>
        <p:nvSpPr>
          <p:cNvPr id="20" name="Freeform 11"/>
          <p:cNvSpPr/>
          <p:nvPr/>
        </p:nvSpPr>
        <p:spPr bwMode="auto">
          <a:xfrm flipV="1">
            <a:off x="44" y="3682995"/>
            <a:ext cx="1018767"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3737316"/>
            <a:ext cx="438734" cy="273844"/>
          </a:xfrm>
        </p:spPr>
        <p:txBody>
          <a:bodyPr/>
          <a:lstStyle/>
          <a:p>
            <a:fld id="{365FD838-7803-40FD-8299-8D9862564AFE}" type="slidenum">
              <a:rPr lang="ru-RU" altLang="ru-RU" smtClean="0"/>
              <a:pPr/>
              <a:t>‹#›</a:t>
            </a:fld>
            <a:endParaRPr lang="ru-RU" altLang="ru-RU"/>
          </a:p>
        </p:txBody>
      </p:sp>
      <p:sp>
        <p:nvSpPr>
          <p:cNvPr id="11" name="TextBox 10"/>
          <p:cNvSpPr txBox="1"/>
          <p:nvPr/>
        </p:nvSpPr>
        <p:spPr>
          <a:xfrm>
            <a:off x="1356238" y="486004"/>
            <a:ext cx="342989"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2" name="TextBox 11"/>
          <p:cNvSpPr txBox="1"/>
          <p:nvPr/>
        </p:nvSpPr>
        <p:spPr>
          <a:xfrm>
            <a:off x="6127150" y="2178980"/>
            <a:ext cx="342989"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10754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56812" y="470555"/>
            <a:ext cx="4943988" cy="2160015"/>
          </a:xfrm>
        </p:spPr>
        <p:txBody>
          <a:bodyPr anchor="ctr">
            <a:normAutofit/>
          </a:bodyPr>
          <a:lstStyle>
            <a:lvl1pPr algn="l">
              <a:defRPr sz="36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456812" y="3257550"/>
            <a:ext cx="4943989"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456812" y="3886200"/>
            <a:ext cx="4943989"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a:defRPr/>
            </a:pPr>
            <a:r>
              <a:rPr lang="ru-RU" smtClean="0"/>
              <a:t>13.07.2018</a:t>
            </a:r>
            <a:endParaRPr lang="ru-RU"/>
          </a:p>
        </p:txBody>
      </p:sp>
      <p:sp>
        <p:nvSpPr>
          <p:cNvPr id="6" name="Footer Placeholder 5"/>
          <p:cNvSpPr>
            <a:spLocks noGrp="1"/>
          </p:cNvSpPr>
          <p:nvPr>
            <p:ph type="ftr" sz="quarter" idx="11"/>
          </p:nvPr>
        </p:nvSpPr>
        <p:spPr/>
        <p:txBody>
          <a:bodyPr/>
          <a:lstStyle/>
          <a:p>
            <a:pPr>
              <a:defRPr/>
            </a:pPr>
            <a:r>
              <a:rPr lang="ru-RU" dirty="0" smtClean="0"/>
              <a:t>VI Форум “ЛОМ. Техноген. Полигон”</a:t>
            </a:r>
            <a:endParaRPr lang="ru-RU" dirty="0"/>
          </a:p>
        </p:txBody>
      </p:sp>
      <p:sp>
        <p:nvSpPr>
          <p:cNvPr id="10" name="Freeform 11"/>
          <p:cNvSpPr/>
          <p:nvPr/>
        </p:nvSpPr>
        <p:spPr bwMode="auto">
          <a:xfrm flipV="1">
            <a:off x="44" y="3682995"/>
            <a:ext cx="1018767"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3737316"/>
            <a:ext cx="438734" cy="273844"/>
          </a:xfrm>
        </p:spPr>
        <p:txBody>
          <a:bodyPr/>
          <a:lstStyle/>
          <a:p>
            <a:fld id="{33F9E4B2-218C-480F-8002-6881BEE66260}" type="slidenum">
              <a:rPr lang="ru-RU" altLang="ru-RU" smtClean="0"/>
              <a:pPr/>
              <a:t>‹#›</a:t>
            </a:fld>
            <a:endParaRPr lang="ru-RU" altLang="ru-RU"/>
          </a:p>
        </p:txBody>
      </p:sp>
    </p:spTree>
    <p:extLst>
      <p:ext uri="{BB962C8B-B14F-4D97-AF65-F5344CB8AC3E}">
        <p14:creationId xmlns:p14="http://schemas.microsoft.com/office/powerpoint/2010/main" val="2110534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r>
              <a:rPr lang="ru-RU" smtClean="0"/>
              <a:t>13.07.2018</a:t>
            </a:r>
            <a:endParaRPr lang="ru-RU"/>
          </a:p>
        </p:txBody>
      </p:sp>
      <p:sp>
        <p:nvSpPr>
          <p:cNvPr id="5" name="Footer Placeholder 4"/>
          <p:cNvSpPr>
            <a:spLocks noGrp="1"/>
          </p:cNvSpPr>
          <p:nvPr>
            <p:ph type="ftr" sz="quarter" idx="11"/>
          </p:nvPr>
        </p:nvSpPr>
        <p:spPr/>
        <p:txBody>
          <a:bodyPr/>
          <a:lstStyle/>
          <a:p>
            <a:pPr>
              <a:defRPr/>
            </a:pPr>
            <a:r>
              <a:rPr lang="ru-RU" dirty="0" smtClean="0"/>
              <a:t>VI Форум “ЛОМ. Техноген. Полигон”</a:t>
            </a:r>
            <a:endParaRPr lang="ru-RU" dirty="0"/>
          </a:p>
        </p:txBody>
      </p:sp>
      <p:sp>
        <p:nvSpPr>
          <p:cNvPr id="10" name="Freeform 11"/>
          <p:cNvSpPr/>
          <p:nvPr/>
        </p:nvSpPr>
        <p:spPr bwMode="auto">
          <a:xfrm flipV="1">
            <a:off x="44" y="533396"/>
            <a:ext cx="1018767"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A22491-2E97-472A-B6D3-2B3FA7EA6B0E}" type="slidenum">
              <a:rPr lang="ru-RU" altLang="ru-RU" smtClean="0"/>
              <a:pPr/>
              <a:t>‹#›</a:t>
            </a:fld>
            <a:endParaRPr lang="ru-RU" altLang="ru-RU"/>
          </a:p>
        </p:txBody>
      </p:sp>
    </p:spTree>
    <p:extLst>
      <p:ext uri="{BB962C8B-B14F-4D97-AF65-F5344CB8AC3E}">
        <p14:creationId xmlns:p14="http://schemas.microsoft.com/office/powerpoint/2010/main" val="655628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8901" y="470555"/>
            <a:ext cx="1242099" cy="3962863"/>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56812" y="470555"/>
            <a:ext cx="3537261" cy="39628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r>
              <a:rPr lang="ru-RU" smtClean="0"/>
              <a:t>13.07.2018</a:t>
            </a:r>
            <a:endParaRPr lang="ru-RU"/>
          </a:p>
        </p:txBody>
      </p:sp>
      <p:sp>
        <p:nvSpPr>
          <p:cNvPr id="5" name="Footer Placeholder 4"/>
          <p:cNvSpPr>
            <a:spLocks noGrp="1"/>
          </p:cNvSpPr>
          <p:nvPr>
            <p:ph type="ftr" sz="quarter" idx="11"/>
          </p:nvPr>
        </p:nvSpPr>
        <p:spPr/>
        <p:txBody>
          <a:bodyPr/>
          <a:lstStyle/>
          <a:p>
            <a:pPr>
              <a:defRPr/>
            </a:pPr>
            <a:r>
              <a:rPr lang="ru-RU" dirty="0" smtClean="0"/>
              <a:t>VI Форум “ЛОМ. Техноген. Полигон”</a:t>
            </a:r>
            <a:endParaRPr lang="ru-RU" dirty="0"/>
          </a:p>
        </p:txBody>
      </p:sp>
      <p:sp>
        <p:nvSpPr>
          <p:cNvPr id="10" name="Freeform 11"/>
          <p:cNvSpPr/>
          <p:nvPr/>
        </p:nvSpPr>
        <p:spPr bwMode="auto">
          <a:xfrm flipV="1">
            <a:off x="44" y="533396"/>
            <a:ext cx="1018767"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B3B33B9-8143-4F3A-BB55-A81DD47972C5}" type="slidenum">
              <a:rPr lang="ru-RU" altLang="ru-RU" smtClean="0"/>
              <a:pPr/>
              <a:t>‹#›</a:t>
            </a:fld>
            <a:endParaRPr lang="ru-RU" altLang="ru-RU"/>
          </a:p>
        </p:txBody>
      </p:sp>
    </p:spTree>
    <p:extLst>
      <p:ext uri="{BB962C8B-B14F-4D97-AF65-F5344CB8AC3E}">
        <p14:creationId xmlns:p14="http://schemas.microsoft.com/office/powerpoint/2010/main" val="391984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458901" y="468082"/>
            <a:ext cx="4941899" cy="960668"/>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456812" y="1600200"/>
            <a:ext cx="4943989" cy="28332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r>
              <a:rPr lang="ru-RU" smtClean="0"/>
              <a:t>13.07.2018</a:t>
            </a:r>
            <a:endParaRPr lang="ru-RU"/>
          </a:p>
        </p:txBody>
      </p:sp>
      <p:sp>
        <p:nvSpPr>
          <p:cNvPr id="5" name="Footer Placeholder 4"/>
          <p:cNvSpPr>
            <a:spLocks noGrp="1"/>
          </p:cNvSpPr>
          <p:nvPr>
            <p:ph type="ftr" sz="quarter" idx="11"/>
          </p:nvPr>
        </p:nvSpPr>
        <p:spPr/>
        <p:txBody>
          <a:bodyPr/>
          <a:lstStyle/>
          <a:p>
            <a:pPr>
              <a:defRPr/>
            </a:pPr>
            <a:r>
              <a:rPr lang="ru-RU" dirty="0" smtClean="0"/>
              <a:t>VI Форум “ЛОМ. Техноген. Полигон”</a:t>
            </a:r>
            <a:endParaRPr lang="ru-RU" dirty="0"/>
          </a:p>
        </p:txBody>
      </p:sp>
      <p:sp>
        <p:nvSpPr>
          <p:cNvPr id="10" name="Freeform 11"/>
          <p:cNvSpPr/>
          <p:nvPr/>
        </p:nvSpPr>
        <p:spPr bwMode="auto">
          <a:xfrm flipV="1">
            <a:off x="44" y="533396"/>
            <a:ext cx="1018767"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9B1460-2BEF-4048-8CB7-DF0916ADC5D1}" type="slidenum">
              <a:rPr lang="ru-RU" altLang="ru-RU" smtClean="0"/>
              <a:pPr/>
              <a:t>‹#›</a:t>
            </a:fld>
            <a:endParaRPr lang="ru-RU" altLang="ru-RU"/>
          </a:p>
        </p:txBody>
      </p:sp>
    </p:spTree>
    <p:extLst>
      <p:ext uri="{BB962C8B-B14F-4D97-AF65-F5344CB8AC3E}">
        <p14:creationId xmlns:p14="http://schemas.microsoft.com/office/powerpoint/2010/main" val="37187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6812" y="1555922"/>
            <a:ext cx="4943989" cy="1101600"/>
          </a:xfrm>
        </p:spPr>
        <p:txBody>
          <a:bodyPr anchor="b"/>
          <a:lstStyle>
            <a:lvl1pPr algn="l">
              <a:defRPr sz="3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56812" y="2686050"/>
            <a:ext cx="494398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r>
              <a:rPr lang="ru-RU" smtClean="0"/>
              <a:t>13.07.2018</a:t>
            </a:r>
            <a:endParaRPr lang="ru-RU"/>
          </a:p>
        </p:txBody>
      </p:sp>
      <p:sp>
        <p:nvSpPr>
          <p:cNvPr id="5" name="Footer Placeholder 4"/>
          <p:cNvSpPr>
            <a:spLocks noGrp="1"/>
          </p:cNvSpPr>
          <p:nvPr>
            <p:ph type="ftr" sz="quarter" idx="11"/>
          </p:nvPr>
        </p:nvSpPr>
        <p:spPr/>
        <p:txBody>
          <a:bodyPr/>
          <a:lstStyle/>
          <a:p>
            <a:pPr>
              <a:defRPr/>
            </a:pPr>
            <a:r>
              <a:rPr lang="ru-RU" dirty="0" smtClean="0"/>
              <a:t>VI Форум “ЛОМ. Техноген. Полигон”</a:t>
            </a:r>
            <a:endParaRPr lang="ru-RU" dirty="0"/>
          </a:p>
        </p:txBody>
      </p:sp>
      <p:sp>
        <p:nvSpPr>
          <p:cNvPr id="11" name="Freeform 11"/>
          <p:cNvSpPr/>
          <p:nvPr/>
        </p:nvSpPr>
        <p:spPr bwMode="auto">
          <a:xfrm flipV="1">
            <a:off x="44" y="2374896"/>
            <a:ext cx="1018767"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2433105"/>
            <a:ext cx="438734" cy="273844"/>
          </a:xfrm>
        </p:spPr>
        <p:txBody>
          <a:bodyPr/>
          <a:lstStyle/>
          <a:p>
            <a:fld id="{FD9FBEFC-0C8F-45C3-83EE-A2338E362E4C}" type="slidenum">
              <a:rPr lang="ru-RU" altLang="ru-RU" smtClean="0"/>
              <a:pPr/>
              <a:t>‹#›</a:t>
            </a:fld>
            <a:endParaRPr lang="ru-RU" altLang="ru-RU"/>
          </a:p>
        </p:txBody>
      </p:sp>
    </p:spTree>
    <p:extLst>
      <p:ext uri="{BB962C8B-B14F-4D97-AF65-F5344CB8AC3E}">
        <p14:creationId xmlns:p14="http://schemas.microsoft.com/office/powerpoint/2010/main" val="166128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56813" y="1602530"/>
            <a:ext cx="2398148" cy="282554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002981" y="1602530"/>
            <a:ext cx="2397820" cy="282554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r>
              <a:rPr lang="ru-RU" smtClean="0"/>
              <a:t>13.07.2018</a:t>
            </a:r>
            <a:endParaRPr lang="ru-RU"/>
          </a:p>
        </p:txBody>
      </p:sp>
      <p:sp>
        <p:nvSpPr>
          <p:cNvPr id="6" name="Footer Placeholder 5"/>
          <p:cNvSpPr>
            <a:spLocks noGrp="1"/>
          </p:cNvSpPr>
          <p:nvPr>
            <p:ph type="ftr" sz="quarter" idx="11"/>
          </p:nvPr>
        </p:nvSpPr>
        <p:spPr/>
        <p:txBody>
          <a:bodyPr/>
          <a:lstStyle/>
          <a:p>
            <a:pPr>
              <a:defRPr/>
            </a:pPr>
            <a:r>
              <a:rPr lang="ru-RU" dirty="0" smtClean="0"/>
              <a:t>VI Форум “ЛОМ. Техноген. Полигон”</a:t>
            </a:r>
            <a:endParaRPr lang="ru-RU" dirty="0"/>
          </a:p>
        </p:txBody>
      </p:sp>
      <p:sp>
        <p:nvSpPr>
          <p:cNvPr id="9" name="Freeform 11"/>
          <p:cNvSpPr/>
          <p:nvPr/>
        </p:nvSpPr>
        <p:spPr bwMode="auto">
          <a:xfrm flipV="1">
            <a:off x="44" y="533396"/>
            <a:ext cx="1018767"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383421" y="590838"/>
            <a:ext cx="438734" cy="273844"/>
          </a:xfrm>
        </p:spPr>
        <p:txBody>
          <a:bodyPr/>
          <a:lstStyle/>
          <a:p>
            <a:fld id="{347FB2F7-AD03-4AFF-B939-71183DEB85C2}" type="slidenum">
              <a:rPr lang="ru-RU" altLang="ru-RU" smtClean="0"/>
              <a:pPr/>
              <a:t>‹#›</a:t>
            </a:fld>
            <a:endParaRPr lang="ru-RU" altLang="ru-RU"/>
          </a:p>
        </p:txBody>
      </p:sp>
    </p:spTree>
    <p:extLst>
      <p:ext uri="{BB962C8B-B14F-4D97-AF65-F5344CB8AC3E}">
        <p14:creationId xmlns:p14="http://schemas.microsoft.com/office/powerpoint/2010/main" val="397724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699014" y="1669969"/>
            <a:ext cx="215594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1456811" y="2102167"/>
            <a:ext cx="2398149" cy="232927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2116" y="1667548"/>
            <a:ext cx="215492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000286" y="2099746"/>
            <a:ext cx="2396760" cy="232927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r>
              <a:rPr lang="ru-RU" smtClean="0"/>
              <a:t>13.07.2018</a:t>
            </a:r>
            <a:endParaRPr lang="ru-RU"/>
          </a:p>
        </p:txBody>
      </p:sp>
      <p:sp>
        <p:nvSpPr>
          <p:cNvPr id="8" name="Footer Placeholder 7"/>
          <p:cNvSpPr>
            <a:spLocks noGrp="1"/>
          </p:cNvSpPr>
          <p:nvPr>
            <p:ph type="ftr" sz="quarter" idx="11"/>
          </p:nvPr>
        </p:nvSpPr>
        <p:spPr/>
        <p:txBody>
          <a:bodyPr/>
          <a:lstStyle/>
          <a:p>
            <a:pPr>
              <a:defRPr/>
            </a:pPr>
            <a:r>
              <a:rPr lang="ru-RU" dirty="0" smtClean="0"/>
              <a:t>VI Форум “ЛОМ. Техноген. Полигон”</a:t>
            </a:r>
            <a:endParaRPr lang="ru-RU" dirty="0"/>
          </a:p>
        </p:txBody>
      </p:sp>
      <p:sp>
        <p:nvSpPr>
          <p:cNvPr id="11" name="Freeform 11"/>
          <p:cNvSpPr/>
          <p:nvPr/>
        </p:nvSpPr>
        <p:spPr bwMode="auto">
          <a:xfrm flipV="1">
            <a:off x="44" y="533396"/>
            <a:ext cx="1018767"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383421" y="590838"/>
            <a:ext cx="438734" cy="273844"/>
          </a:xfrm>
        </p:spPr>
        <p:txBody>
          <a:bodyPr/>
          <a:lstStyle/>
          <a:p>
            <a:fld id="{4D9BB6AE-08E4-469D-8D5C-FA839729BA76}" type="slidenum">
              <a:rPr lang="ru-RU" altLang="ru-RU" smtClean="0"/>
              <a:pPr/>
              <a:t>‹#›</a:t>
            </a:fld>
            <a:endParaRPr lang="ru-RU" altLang="ru-RU"/>
          </a:p>
        </p:txBody>
      </p:sp>
    </p:spTree>
    <p:extLst>
      <p:ext uri="{BB962C8B-B14F-4D97-AF65-F5344CB8AC3E}">
        <p14:creationId xmlns:p14="http://schemas.microsoft.com/office/powerpoint/2010/main" val="35792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458900" y="468082"/>
            <a:ext cx="4941900" cy="960668"/>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r>
              <a:rPr lang="ru-RU" smtClean="0"/>
              <a:t>13.07.2018</a:t>
            </a:r>
            <a:endParaRPr lang="ru-RU"/>
          </a:p>
        </p:txBody>
      </p:sp>
      <p:sp>
        <p:nvSpPr>
          <p:cNvPr id="4" name="Footer Placeholder 3"/>
          <p:cNvSpPr>
            <a:spLocks noGrp="1"/>
          </p:cNvSpPr>
          <p:nvPr>
            <p:ph type="ftr" sz="quarter" idx="11"/>
          </p:nvPr>
        </p:nvSpPr>
        <p:spPr/>
        <p:txBody>
          <a:bodyPr/>
          <a:lstStyle/>
          <a:p>
            <a:pPr>
              <a:defRPr/>
            </a:pPr>
            <a:r>
              <a:rPr lang="ru-RU" dirty="0" smtClean="0"/>
              <a:t>VI Форум “ЛОМ. Техноген. Полигон”</a:t>
            </a:r>
            <a:endParaRPr lang="ru-RU" dirty="0"/>
          </a:p>
        </p:txBody>
      </p:sp>
      <p:sp>
        <p:nvSpPr>
          <p:cNvPr id="8" name="Freeform 11"/>
          <p:cNvSpPr/>
          <p:nvPr/>
        </p:nvSpPr>
        <p:spPr bwMode="auto">
          <a:xfrm flipV="1">
            <a:off x="44" y="533396"/>
            <a:ext cx="1018767"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65A8046-B759-4DDB-9AE2-0441188EAF1A}" type="slidenum">
              <a:rPr lang="ru-RU" altLang="ru-RU" smtClean="0"/>
              <a:pPr/>
              <a:t>‹#›</a:t>
            </a:fld>
            <a:endParaRPr lang="ru-RU" altLang="ru-RU"/>
          </a:p>
        </p:txBody>
      </p:sp>
    </p:spTree>
    <p:extLst>
      <p:ext uri="{BB962C8B-B14F-4D97-AF65-F5344CB8AC3E}">
        <p14:creationId xmlns:p14="http://schemas.microsoft.com/office/powerpoint/2010/main" val="150640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ru-RU" smtClean="0"/>
              <a:t>13.07.2018</a:t>
            </a:r>
            <a:endParaRPr lang="ru-RU"/>
          </a:p>
        </p:txBody>
      </p:sp>
      <p:sp>
        <p:nvSpPr>
          <p:cNvPr id="3" name="Footer Placeholder 2"/>
          <p:cNvSpPr>
            <a:spLocks noGrp="1"/>
          </p:cNvSpPr>
          <p:nvPr>
            <p:ph type="ftr" sz="quarter" idx="11"/>
          </p:nvPr>
        </p:nvSpPr>
        <p:spPr/>
        <p:txBody>
          <a:bodyPr/>
          <a:lstStyle/>
          <a:p>
            <a:pPr>
              <a:defRPr/>
            </a:pPr>
            <a:r>
              <a:rPr lang="ru-RU" dirty="0" smtClean="0"/>
              <a:t>VI Форум “ЛОМ. Техноген. Полигон”</a:t>
            </a:r>
            <a:endParaRPr lang="ru-RU" dirty="0"/>
          </a:p>
        </p:txBody>
      </p:sp>
      <p:sp>
        <p:nvSpPr>
          <p:cNvPr id="6" name="Freeform 11"/>
          <p:cNvSpPr/>
          <p:nvPr/>
        </p:nvSpPr>
        <p:spPr bwMode="auto">
          <a:xfrm flipV="1">
            <a:off x="44" y="533396"/>
            <a:ext cx="1018767"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661B641-2333-4179-9827-6C54A3003815}" type="slidenum">
              <a:rPr lang="ru-RU" altLang="ru-RU" smtClean="0"/>
              <a:pPr/>
              <a:t>‹#›</a:t>
            </a:fld>
            <a:endParaRPr lang="ru-RU" altLang="ru-RU"/>
          </a:p>
        </p:txBody>
      </p:sp>
    </p:spTree>
    <p:extLst>
      <p:ext uri="{BB962C8B-B14F-4D97-AF65-F5344CB8AC3E}">
        <p14:creationId xmlns:p14="http://schemas.microsoft.com/office/powerpoint/2010/main" val="3970783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56811" y="334566"/>
            <a:ext cx="1972188" cy="732234"/>
          </a:xfrm>
        </p:spPr>
        <p:txBody>
          <a:bodyPr anchor="b"/>
          <a:lstStyle>
            <a:lvl1pPr algn="l">
              <a:defRPr sz="1500" b="0"/>
            </a:lvl1pPr>
          </a:lstStyle>
          <a:p>
            <a:r>
              <a:rPr lang="ru-RU" smtClean="0"/>
              <a:t>Образец заголовка</a:t>
            </a:r>
            <a:endParaRPr lang="en-US" dirty="0"/>
          </a:p>
        </p:txBody>
      </p:sp>
      <p:sp>
        <p:nvSpPr>
          <p:cNvPr id="3" name="Content Placeholder 2"/>
          <p:cNvSpPr>
            <a:spLocks noGrp="1"/>
          </p:cNvSpPr>
          <p:nvPr>
            <p:ph idx="1"/>
          </p:nvPr>
        </p:nvSpPr>
        <p:spPr>
          <a:xfrm>
            <a:off x="3557620" y="334567"/>
            <a:ext cx="2843180" cy="4061222"/>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56811" y="1198960"/>
            <a:ext cx="1972188"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r>
              <a:rPr lang="ru-RU" smtClean="0"/>
              <a:t>13.07.2018</a:t>
            </a:r>
            <a:endParaRPr lang="ru-RU"/>
          </a:p>
        </p:txBody>
      </p:sp>
      <p:sp>
        <p:nvSpPr>
          <p:cNvPr id="6" name="Footer Placeholder 5"/>
          <p:cNvSpPr>
            <a:spLocks noGrp="1"/>
          </p:cNvSpPr>
          <p:nvPr>
            <p:ph type="ftr" sz="quarter" idx="11"/>
          </p:nvPr>
        </p:nvSpPr>
        <p:spPr/>
        <p:txBody>
          <a:bodyPr/>
          <a:lstStyle/>
          <a:p>
            <a:pPr>
              <a:defRPr/>
            </a:pPr>
            <a:r>
              <a:rPr lang="ru-RU" dirty="0" smtClean="0"/>
              <a:t>VI Форум “ЛОМ. Техноген. Полигон”</a:t>
            </a:r>
            <a:endParaRPr lang="ru-RU" dirty="0"/>
          </a:p>
        </p:txBody>
      </p:sp>
      <p:sp>
        <p:nvSpPr>
          <p:cNvPr id="10" name="Freeform 11"/>
          <p:cNvSpPr/>
          <p:nvPr/>
        </p:nvSpPr>
        <p:spPr bwMode="auto">
          <a:xfrm flipV="1">
            <a:off x="44" y="533396"/>
            <a:ext cx="1018767"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835F392-8204-4F11-9664-BFBEAC6381F1}" type="slidenum">
              <a:rPr lang="ru-RU" altLang="ru-RU" smtClean="0"/>
              <a:pPr/>
              <a:t>‹#›</a:t>
            </a:fld>
            <a:endParaRPr lang="ru-RU" altLang="ru-RU"/>
          </a:p>
        </p:txBody>
      </p:sp>
    </p:spTree>
    <p:extLst>
      <p:ext uri="{BB962C8B-B14F-4D97-AF65-F5344CB8AC3E}">
        <p14:creationId xmlns:p14="http://schemas.microsoft.com/office/powerpoint/2010/main" val="2759627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56812" y="3600450"/>
            <a:ext cx="4943989" cy="425054"/>
          </a:xfrm>
        </p:spPr>
        <p:txBody>
          <a:bodyPr anchor="b">
            <a:normAutofit/>
          </a:bodyPr>
          <a:lstStyle>
            <a:lvl1pPr algn="l">
              <a:defRPr sz="18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456812" y="476224"/>
            <a:ext cx="4943989"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4" name="Text Placeholder 3"/>
          <p:cNvSpPr>
            <a:spLocks noGrp="1"/>
          </p:cNvSpPr>
          <p:nvPr>
            <p:ph type="body" sz="half" idx="2"/>
          </p:nvPr>
        </p:nvSpPr>
        <p:spPr>
          <a:xfrm>
            <a:off x="1456812" y="4025504"/>
            <a:ext cx="4943989"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r>
              <a:rPr lang="ru-RU" smtClean="0"/>
              <a:t>13.07.2018</a:t>
            </a:r>
            <a:endParaRPr lang="ru-RU"/>
          </a:p>
        </p:txBody>
      </p:sp>
      <p:sp>
        <p:nvSpPr>
          <p:cNvPr id="6" name="Footer Placeholder 5"/>
          <p:cNvSpPr>
            <a:spLocks noGrp="1"/>
          </p:cNvSpPr>
          <p:nvPr>
            <p:ph type="ftr" sz="quarter" idx="11"/>
          </p:nvPr>
        </p:nvSpPr>
        <p:spPr/>
        <p:txBody>
          <a:bodyPr/>
          <a:lstStyle/>
          <a:p>
            <a:pPr>
              <a:defRPr/>
            </a:pPr>
            <a:r>
              <a:rPr lang="ru-RU" dirty="0" smtClean="0"/>
              <a:t>VI Форум “ЛОМ. Техноген. Полигон”</a:t>
            </a:r>
            <a:endParaRPr lang="ru-RU" dirty="0"/>
          </a:p>
        </p:txBody>
      </p:sp>
      <p:sp>
        <p:nvSpPr>
          <p:cNvPr id="10" name="Freeform 11"/>
          <p:cNvSpPr/>
          <p:nvPr/>
        </p:nvSpPr>
        <p:spPr bwMode="auto">
          <a:xfrm flipV="1">
            <a:off x="44" y="3682995"/>
            <a:ext cx="1018767"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3737316"/>
            <a:ext cx="438734" cy="273844"/>
          </a:xfrm>
        </p:spPr>
        <p:txBody>
          <a:bodyPr/>
          <a:lstStyle/>
          <a:p>
            <a:fld id="{F6F4AA85-F440-48B1-BAE2-653A11084049}" type="slidenum">
              <a:rPr lang="ru-RU" altLang="ru-RU" smtClean="0"/>
              <a:pPr/>
              <a:t>‹#›</a:t>
            </a:fld>
            <a:endParaRPr lang="ru-RU" altLang="ru-RU"/>
          </a:p>
        </p:txBody>
      </p:sp>
    </p:spTree>
    <p:extLst>
      <p:ext uri="{BB962C8B-B14F-4D97-AF65-F5344CB8AC3E}">
        <p14:creationId xmlns:p14="http://schemas.microsoft.com/office/powerpoint/2010/main" val="78924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171450"/>
            <a:ext cx="1485900" cy="4978971"/>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15316" y="214"/>
            <a:ext cx="1464204" cy="5139726"/>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458900" y="468082"/>
            <a:ext cx="4941900" cy="960668"/>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56812" y="1600200"/>
            <a:ext cx="4943989" cy="291465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829300" y="4601317"/>
            <a:ext cx="574785" cy="277628"/>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r>
              <a:rPr lang="ru-RU" smtClean="0"/>
              <a:t>13.07.2018</a:t>
            </a:r>
            <a:endParaRPr lang="ru-RU"/>
          </a:p>
        </p:txBody>
      </p:sp>
      <p:sp>
        <p:nvSpPr>
          <p:cNvPr id="5" name="Footer Placeholder 4"/>
          <p:cNvSpPr>
            <a:spLocks noGrp="1"/>
          </p:cNvSpPr>
          <p:nvPr>
            <p:ph type="ftr" sz="quarter" idx="3"/>
          </p:nvPr>
        </p:nvSpPr>
        <p:spPr>
          <a:xfrm>
            <a:off x="1456811" y="4601857"/>
            <a:ext cx="4287366"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r>
              <a:rPr lang="ru-RU" dirty="0" smtClean="0"/>
              <a:t>VI Форум “ЛОМ. Техноген. Полигон”</a:t>
            </a:r>
            <a:endParaRPr lang="ru-RU" dirty="0"/>
          </a:p>
        </p:txBody>
      </p:sp>
      <p:sp>
        <p:nvSpPr>
          <p:cNvPr id="6" name="Slide Number Placeholder 5"/>
          <p:cNvSpPr>
            <a:spLocks noGrp="1"/>
          </p:cNvSpPr>
          <p:nvPr>
            <p:ph type="sldNum" sz="quarter" idx="4"/>
          </p:nvPr>
        </p:nvSpPr>
        <p:spPr bwMode="gray">
          <a:xfrm>
            <a:off x="383421" y="590838"/>
            <a:ext cx="438734" cy="273844"/>
          </a:xfrm>
          <a:prstGeom prst="rect">
            <a:avLst/>
          </a:prstGeom>
        </p:spPr>
        <p:txBody>
          <a:bodyPr vert="horz" lIns="91440" tIns="45720" rIns="91440" bIns="45720" rtlCol="0" anchor="ctr"/>
          <a:lstStyle>
            <a:lvl1pPr algn="r">
              <a:defRPr sz="1500">
                <a:solidFill>
                  <a:srgbClr val="FEFFFF"/>
                </a:solidFill>
              </a:defRPr>
            </a:lvl1pPr>
          </a:lstStyle>
          <a:p>
            <a:fld id="{A12FDE14-E041-4F0B-AF62-5F1A812945BD}" type="slidenum">
              <a:rPr lang="ru-RU" altLang="ru-RU" smtClean="0"/>
              <a:pPr/>
              <a:t>‹#›</a:t>
            </a:fld>
            <a:endParaRPr lang="ru-RU" altLang="ru-RU"/>
          </a:p>
        </p:txBody>
      </p:sp>
    </p:spTree>
    <p:extLst>
      <p:ext uri="{BB962C8B-B14F-4D97-AF65-F5344CB8AC3E}">
        <p14:creationId xmlns:p14="http://schemas.microsoft.com/office/powerpoint/2010/main" val="404385358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hf sldNum="0" hd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nr.gov.r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11"/>
          <p:cNvSpPr>
            <a:spLocks noChangeArrowheads="1"/>
          </p:cNvSpPr>
          <p:nvPr/>
        </p:nvSpPr>
        <p:spPr bwMode="auto">
          <a:xfrm>
            <a:off x="1052736" y="3579862"/>
            <a:ext cx="52227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ru-RU" altLang="ru-RU" b="1" dirty="0" smtClean="0">
                <a:latin typeface="Arial" charset="0"/>
              </a:rPr>
              <a:t>Институт </a:t>
            </a:r>
            <a:r>
              <a:rPr lang="ru-RU" altLang="ru-RU" b="1" dirty="0">
                <a:latin typeface="Arial" charset="0"/>
              </a:rPr>
              <a:t>металлургии УрО </a:t>
            </a:r>
            <a:r>
              <a:rPr lang="ru-RU" altLang="ru-RU" b="1" dirty="0" smtClean="0">
                <a:latin typeface="Arial" charset="0"/>
              </a:rPr>
              <a:t>РАН</a:t>
            </a:r>
          </a:p>
          <a:p>
            <a:pPr algn="ctr" eaLnBrk="1" hangingPunct="1">
              <a:defRPr/>
            </a:pPr>
            <a:endParaRPr lang="ru-RU" altLang="ru-RU" b="1" dirty="0">
              <a:latin typeface="Arial" charset="0"/>
            </a:endParaRPr>
          </a:p>
          <a:p>
            <a:pPr algn="ctr" eaLnBrk="1" hangingPunct="1">
              <a:defRPr/>
            </a:pPr>
            <a:endParaRPr lang="ru-RU" altLang="ru-RU" b="1" dirty="0" smtClean="0">
              <a:latin typeface="Arial" charset="0"/>
            </a:endParaRPr>
          </a:p>
          <a:p>
            <a:pPr algn="ctr" eaLnBrk="1" hangingPunct="1">
              <a:defRPr/>
            </a:pPr>
            <a:r>
              <a:rPr lang="ru-RU" altLang="ru-RU" b="1" dirty="0" smtClean="0">
                <a:latin typeface="Arial" charset="0"/>
              </a:rPr>
              <a:t>2018</a:t>
            </a:r>
          </a:p>
        </p:txBody>
      </p:sp>
      <p:sp>
        <p:nvSpPr>
          <p:cNvPr id="2" name="TextBox 1"/>
          <p:cNvSpPr txBox="1"/>
          <p:nvPr/>
        </p:nvSpPr>
        <p:spPr>
          <a:xfrm>
            <a:off x="1340768" y="771550"/>
            <a:ext cx="4536504" cy="2369880"/>
          </a:xfrm>
          <a:prstGeom prst="rect">
            <a:avLst/>
          </a:prstGeom>
          <a:noFill/>
        </p:spPr>
        <p:txBody>
          <a:bodyPr wrap="square" rtlCol="0">
            <a:spAutoFit/>
          </a:bodyPr>
          <a:lstStyle/>
          <a:p>
            <a:pPr algn="ctr"/>
            <a:r>
              <a:rPr lang="ru-RU" sz="2800" dirty="0" smtClean="0">
                <a:solidFill>
                  <a:srgbClr val="0070C0"/>
                </a:solidFill>
                <a:latin typeface="Impact" panose="020B0806030902050204" pitchFamily="34" charset="0"/>
              </a:rPr>
              <a:t>ИМЕТ УрО РАН</a:t>
            </a:r>
          </a:p>
          <a:p>
            <a:pPr algn="ctr"/>
            <a:endParaRPr lang="ru-RU" sz="2400" dirty="0" smtClean="0">
              <a:solidFill>
                <a:srgbClr val="0070C0"/>
              </a:solidFill>
              <a:latin typeface="Impact" panose="020B0806030902050204" pitchFamily="34" charset="0"/>
            </a:endParaRPr>
          </a:p>
          <a:p>
            <a:pPr algn="ctr"/>
            <a:r>
              <a:rPr lang="ru-RU" sz="3200" dirty="0" smtClean="0">
                <a:solidFill>
                  <a:srgbClr val="C00000"/>
                </a:solidFill>
                <a:latin typeface="Impact" panose="020B0806030902050204" pitchFamily="34" charset="0"/>
              </a:rPr>
              <a:t>Технологии переработки техногенных отходов</a:t>
            </a:r>
            <a:endParaRPr lang="ru-RU" sz="3200" dirty="0">
              <a:solidFill>
                <a:srgbClr val="C00000"/>
              </a:solidFill>
              <a:latin typeface="Impact" panose="020B0806030902050204" pitchFamily="34" charset="0"/>
            </a:endParaRPr>
          </a:p>
        </p:txBody>
      </p:sp>
      <p:sp>
        <p:nvSpPr>
          <p:cNvPr id="4" name="Нижний колонтитул 3"/>
          <p:cNvSpPr>
            <a:spLocks noGrp="1"/>
          </p:cNvSpPr>
          <p:nvPr>
            <p:ph type="ftr" sz="quarter" idx="11"/>
          </p:nvPr>
        </p:nvSpPr>
        <p:spPr>
          <a:xfrm>
            <a:off x="1686821" y="63013"/>
            <a:ext cx="3844397" cy="273844"/>
          </a:xfrm>
        </p:spPr>
        <p:txBody>
          <a:bodyPr/>
          <a:lstStyle/>
          <a:p>
            <a:pPr algn="ctr">
              <a:defRPr/>
            </a:pPr>
            <a:r>
              <a:rPr lang="en-US" sz="1400" b="1" dirty="0" smtClean="0">
                <a:solidFill>
                  <a:srgbClr val="00B050"/>
                </a:solidFill>
              </a:rPr>
              <a:t>VI </a:t>
            </a:r>
            <a:r>
              <a:rPr lang="ru-RU" sz="1400" b="1" dirty="0" smtClean="0">
                <a:solidFill>
                  <a:srgbClr val="00B050"/>
                </a:solidFill>
              </a:rPr>
              <a:t>Форум </a:t>
            </a:r>
            <a:r>
              <a:rPr lang="en-US" sz="1400" b="1" dirty="0" smtClean="0">
                <a:solidFill>
                  <a:srgbClr val="00B050"/>
                </a:solidFill>
              </a:rPr>
              <a:t>“</a:t>
            </a:r>
            <a:r>
              <a:rPr lang="ru-RU" sz="1400" b="1" dirty="0" smtClean="0">
                <a:solidFill>
                  <a:srgbClr val="00B050"/>
                </a:solidFill>
              </a:rPr>
              <a:t>ЛОМ. Техноген. Полигон</a:t>
            </a:r>
            <a:r>
              <a:rPr lang="en-US" sz="1400" b="1" dirty="0" smtClean="0">
                <a:solidFill>
                  <a:srgbClr val="00B050"/>
                </a:solidFill>
              </a:rPr>
              <a:t>”</a:t>
            </a:r>
            <a:endParaRPr lang="ru-RU" sz="1400" b="1" dirty="0">
              <a:solidFill>
                <a:srgbClr val="00B050"/>
              </a:solidFill>
            </a:endParaRPr>
          </a:p>
        </p:txBody>
      </p:sp>
      <p:pic>
        <p:nvPicPr>
          <p:cNvPr id="7" name="Рисунок 6"/>
          <p:cNvPicPr>
            <a:picLocks noChangeAspect="1"/>
          </p:cNvPicPr>
          <p:nvPr/>
        </p:nvPicPr>
        <p:blipFill>
          <a:blip r:embed="rId3"/>
          <a:stretch>
            <a:fillRect/>
          </a:stretch>
        </p:blipFill>
        <p:spPr>
          <a:xfrm>
            <a:off x="5661248" y="96151"/>
            <a:ext cx="1073503" cy="1008112"/>
          </a:xfrm>
          <a:prstGeom prst="rect">
            <a:avLst/>
          </a:prstGeom>
        </p:spPr>
      </p:pic>
    </p:spTree>
    <p:extLst>
      <p:ext uri="{BB962C8B-B14F-4D97-AF65-F5344CB8AC3E}">
        <p14:creationId xmlns:p14="http://schemas.microsoft.com/office/powerpoint/2010/main" val="4096447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80728" y="51470"/>
            <a:ext cx="5601071" cy="954107"/>
          </a:xfrm>
          <a:prstGeom prst="rect">
            <a:avLst/>
          </a:prstGeom>
          <a:effectLst>
            <a:outerShdw blurRad="50800" dist="38100" dir="5400000" algn="t" rotWithShape="0">
              <a:prstClr val="black">
                <a:alpha val="40000"/>
              </a:prstClr>
            </a:outerShdw>
          </a:effectLst>
        </p:spPr>
        <p:txBody>
          <a:bodyPr wrap="square">
            <a:spAutoFit/>
          </a:bodyPr>
          <a:lstStyle/>
          <a:p>
            <a:pPr algn="ctr"/>
            <a:r>
              <a:rPr lang="ru-RU" sz="2800" dirty="0">
                <a:solidFill>
                  <a:srgbClr val="C00000"/>
                </a:solidFill>
                <a:latin typeface="Impact" panose="020B0806030902050204" pitchFamily="34" charset="0"/>
              </a:rPr>
              <a:t>Использование ТБО в качестве топлива</a:t>
            </a:r>
          </a:p>
        </p:txBody>
      </p:sp>
      <p:sp>
        <p:nvSpPr>
          <p:cNvPr id="5" name="Нижний колонтитул 4"/>
          <p:cNvSpPr>
            <a:spLocks noGrp="1"/>
          </p:cNvSpPr>
          <p:nvPr>
            <p:ph type="ftr" sz="quarter" idx="11"/>
          </p:nvPr>
        </p:nvSpPr>
        <p:spPr>
          <a:xfrm>
            <a:off x="980728" y="4803998"/>
            <a:ext cx="4287366" cy="273844"/>
          </a:xfrm>
        </p:spPr>
        <p:txBody>
          <a:bodyPr/>
          <a:lstStyle/>
          <a:p>
            <a:pPr>
              <a:defRPr/>
            </a:pPr>
            <a:r>
              <a:rPr lang="ru-RU" dirty="0" smtClean="0"/>
              <a:t>VI Форум “ЛОМ. Техноген. Полигон”</a:t>
            </a:r>
            <a:endParaRPr lang="ru-RU" dirty="0"/>
          </a:p>
        </p:txBody>
      </p:sp>
      <p:pic>
        <p:nvPicPr>
          <p:cNvPr id="6" name="Диаграмма 4"/>
          <p:cNvPicPr>
            <a:picLocks noChangeArrowheads="1"/>
          </p:cNvPicPr>
          <p:nvPr/>
        </p:nvPicPr>
        <p:blipFill>
          <a:blip r:embed="rId2">
            <a:extLst>
              <a:ext uri="{BEBA8EAE-BF5A-486C-A8C5-ECC9F3942E4B}">
                <a14:imgProps xmlns:a14="http://schemas.microsoft.com/office/drawing/2010/main">
                  <a14:imgLayer r:embed="rId3">
                    <a14:imgEffect>
                      <a14:colorTemperature colorTemp="8830"/>
                    </a14:imgEffect>
                    <a14:imgEffect>
                      <a14:saturation sat="312000"/>
                    </a14:imgEffect>
                    <a14:imgEffect>
                      <a14:brightnessContrast contrast="-33000"/>
                    </a14:imgEffect>
                  </a14:imgLayer>
                </a14:imgProps>
              </a:ext>
              <a:ext uri="{28A0092B-C50C-407E-A947-70E740481C1C}">
                <a14:useLocalDpi xmlns:a14="http://schemas.microsoft.com/office/drawing/2010/main" val="0"/>
              </a:ext>
            </a:extLst>
          </a:blip>
          <a:srcRect/>
          <a:stretch>
            <a:fillRect/>
          </a:stretch>
        </p:blipFill>
        <p:spPr bwMode="auto">
          <a:xfrm>
            <a:off x="188640" y="987574"/>
            <a:ext cx="6525344" cy="3816424"/>
          </a:xfrm>
          <a:prstGeom prst="rect">
            <a:avLst/>
          </a:prstGeom>
          <a:gradFill>
            <a:gsLst>
              <a:gs pos="13000">
                <a:srgbClr val="0F6FC6">
                  <a:lumMod val="5000"/>
                  <a:lumOff val="95000"/>
                  <a:alpha val="1000"/>
                </a:srgbClr>
              </a:gs>
              <a:gs pos="52000">
                <a:srgbClr val="0F6FC6">
                  <a:lumMod val="45000"/>
                  <a:lumOff val="55000"/>
                  <a:alpha val="49000"/>
                </a:srgbClr>
              </a:gs>
              <a:gs pos="83000">
                <a:srgbClr val="0F6FC6">
                  <a:lumMod val="45000"/>
                  <a:lumOff val="55000"/>
                </a:srgbClr>
              </a:gs>
              <a:gs pos="100000">
                <a:srgbClr val="0F6FC6">
                  <a:lumMod val="30000"/>
                  <a:lumOff val="70000"/>
                  <a:alpha val="7000"/>
                </a:srgbClr>
              </a:gs>
            </a:gsLst>
            <a:lin ang="5400000" scaled="1"/>
          </a:gradFill>
          <a:ln>
            <a:noFill/>
          </a:ln>
          <a:effectLst>
            <a:softEdge rad="0"/>
          </a:effectLst>
          <a:extLst/>
        </p:spPr>
      </p:pic>
    </p:spTree>
    <p:extLst>
      <p:ext uri="{BB962C8B-B14F-4D97-AF65-F5344CB8AC3E}">
        <p14:creationId xmlns:p14="http://schemas.microsoft.com/office/powerpoint/2010/main" val="587190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481" y="1229035"/>
            <a:ext cx="2850293" cy="25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Прямоугольник 4"/>
          <p:cNvSpPr>
            <a:spLocks noChangeArrowheads="1"/>
          </p:cNvSpPr>
          <p:nvPr/>
        </p:nvSpPr>
        <p:spPr bwMode="auto">
          <a:xfrm>
            <a:off x="801335" y="18706"/>
            <a:ext cx="5922243" cy="1015663"/>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2000" dirty="0">
                <a:solidFill>
                  <a:srgbClr val="C00000"/>
                </a:solidFill>
                <a:latin typeface="Impact" panose="020B0806030902050204" pitchFamily="34" charset="0"/>
              </a:rPr>
              <a:t>ФУНДАМЕНТАЛЬНЫЕ ИССЛЕДОВАНИЯ И ПРИКЛАДНЫЕ РАЗРАБОТКИ ПРОЦЕССОВ ПЕРЕРАБОТКИ И УТИЛИЗАЦИИ  ТЕХНОГЕННЫХ  ОБРАЗОВАНИЙ</a:t>
            </a:r>
            <a:endParaRPr lang="en-US" altLang="ru-RU" sz="2000" dirty="0">
              <a:solidFill>
                <a:srgbClr val="C00000"/>
              </a:solidFill>
              <a:latin typeface="Impact" panose="020B0806030902050204" pitchFamily="34" charset="0"/>
            </a:endParaRPr>
          </a:p>
        </p:txBody>
      </p:sp>
      <p:sp>
        <p:nvSpPr>
          <p:cNvPr id="22532" name="Прямоугольник 5"/>
          <p:cNvSpPr>
            <a:spLocks noChangeArrowheads="1"/>
          </p:cNvSpPr>
          <p:nvPr/>
        </p:nvSpPr>
        <p:spPr bwMode="auto">
          <a:xfrm>
            <a:off x="2005058" y="1446034"/>
            <a:ext cx="482867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600" dirty="0">
                <a:solidFill>
                  <a:srgbClr val="008000"/>
                </a:solidFill>
                <a:latin typeface="Impact" panose="020B0806030902050204" pitchFamily="34" charset="0"/>
              </a:rPr>
              <a:t>КОНГРЕСС «ТЕХНОГЕН» – «Фундаментальные исследования и прикладные разработки процессов переработки и утилизации  техногенных  образований</a:t>
            </a:r>
            <a:r>
              <a:rPr lang="ru-RU" altLang="ru-RU" sz="1600" dirty="0" smtClean="0">
                <a:solidFill>
                  <a:srgbClr val="008000"/>
                </a:solidFill>
                <a:latin typeface="Impact" panose="020B0806030902050204" pitchFamily="34" charset="0"/>
              </a:rPr>
              <a:t>» </a:t>
            </a:r>
            <a:endParaRPr lang="ru-RU" altLang="ru-RU" sz="1600" dirty="0">
              <a:solidFill>
                <a:srgbClr val="008000"/>
              </a:solidFill>
              <a:latin typeface="Impact" panose="020B0806030902050204" pitchFamily="34" charset="0"/>
            </a:endParaRPr>
          </a:p>
        </p:txBody>
      </p:sp>
      <p:sp>
        <p:nvSpPr>
          <p:cNvPr id="22534" name="Прямоугольник 7"/>
          <p:cNvSpPr>
            <a:spLocks noChangeArrowheads="1"/>
          </p:cNvSpPr>
          <p:nvPr/>
        </p:nvSpPr>
        <p:spPr bwMode="auto">
          <a:xfrm>
            <a:off x="801335" y="4002368"/>
            <a:ext cx="596736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dirty="0" smtClean="0">
                <a:solidFill>
                  <a:srgbClr val="008000"/>
                </a:solidFill>
                <a:latin typeface="Impact" panose="020B0806030902050204" pitchFamily="34" charset="0"/>
              </a:rPr>
              <a:t>Участники: сотрудники </a:t>
            </a:r>
            <a:r>
              <a:rPr lang="ru-RU" altLang="ru-RU" dirty="0">
                <a:solidFill>
                  <a:srgbClr val="008000"/>
                </a:solidFill>
                <a:latin typeface="Impact" panose="020B0806030902050204" pitchFamily="34" charset="0"/>
              </a:rPr>
              <a:t>академических институтов, НИИ, ВУЗов, предприятий и административных органов </a:t>
            </a:r>
            <a:r>
              <a:rPr lang="ru-RU" altLang="ru-RU" dirty="0" smtClean="0">
                <a:solidFill>
                  <a:srgbClr val="008000"/>
                </a:solidFill>
                <a:latin typeface="Impact" panose="020B0806030902050204" pitchFamily="34" charset="0"/>
              </a:rPr>
              <a:t>управления, в том числе</a:t>
            </a:r>
            <a:r>
              <a:rPr lang="en-US" altLang="ru-RU" dirty="0" smtClean="0">
                <a:solidFill>
                  <a:srgbClr val="008000"/>
                </a:solidFill>
                <a:latin typeface="Impact" panose="020B0806030902050204" pitchFamily="34" charset="0"/>
              </a:rPr>
              <a:t> </a:t>
            </a:r>
            <a:r>
              <a:rPr lang="ru-RU" altLang="ru-RU" dirty="0" smtClean="0">
                <a:solidFill>
                  <a:srgbClr val="008000"/>
                </a:solidFill>
                <a:latin typeface="Impact" panose="020B0806030902050204" pitchFamily="34" charset="0"/>
              </a:rPr>
              <a:t>иностранные гости. </a:t>
            </a:r>
            <a:endParaRPr lang="ru-RU" altLang="ru-RU" dirty="0">
              <a:solidFill>
                <a:srgbClr val="008000"/>
              </a:solidFill>
              <a:latin typeface="Impact" panose="020B0806030902050204" pitchFamily="34" charset="0"/>
            </a:endParaRPr>
          </a:p>
        </p:txBody>
      </p:sp>
      <p:sp>
        <p:nvSpPr>
          <p:cNvPr id="9" name="Прямоугольник 8"/>
          <p:cNvSpPr>
            <a:spLocks noChangeArrowheads="1"/>
          </p:cNvSpPr>
          <p:nvPr/>
        </p:nvSpPr>
        <p:spPr bwMode="auto">
          <a:xfrm>
            <a:off x="2060848" y="992095"/>
            <a:ext cx="36181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2800" dirty="0">
                <a:solidFill>
                  <a:srgbClr val="00B050"/>
                </a:solidFill>
                <a:latin typeface="Impact" panose="020B0806030902050204" pitchFamily="34" charset="0"/>
              </a:rPr>
              <a:t>2012 –2014 – 2017</a:t>
            </a:r>
          </a:p>
        </p:txBody>
      </p:sp>
      <p:sp>
        <p:nvSpPr>
          <p:cNvPr id="3" name="TextBox 2"/>
          <p:cNvSpPr txBox="1"/>
          <p:nvPr/>
        </p:nvSpPr>
        <p:spPr>
          <a:xfrm>
            <a:off x="3071774" y="2539650"/>
            <a:ext cx="3726626" cy="1231106"/>
          </a:xfrm>
          <a:prstGeom prst="rect">
            <a:avLst/>
          </a:prstGeom>
          <a:noFill/>
        </p:spPr>
        <p:txBody>
          <a:bodyPr wrap="square" rtlCol="0">
            <a:spAutoFit/>
          </a:bodyPr>
          <a:lstStyle/>
          <a:p>
            <a:pPr algn="ctr"/>
            <a:r>
              <a:rPr lang="ru-RU" altLang="ru-RU" sz="1400" dirty="0">
                <a:solidFill>
                  <a:srgbClr val="002060"/>
                </a:solidFill>
                <a:latin typeface="Impact" panose="020B0806030902050204" pitchFamily="34" charset="0"/>
              </a:rPr>
              <a:t>КОНФЕРЕНЦИЯ МОЛОДЫХ УЧЕНЫХ</a:t>
            </a:r>
          </a:p>
          <a:p>
            <a:pPr algn="ctr"/>
            <a:r>
              <a:rPr lang="ru-RU" altLang="ru-RU" sz="1400" dirty="0">
                <a:solidFill>
                  <a:srgbClr val="002060"/>
                </a:solidFill>
                <a:latin typeface="Impact" panose="020B0806030902050204" pitchFamily="34" charset="0"/>
              </a:rPr>
              <a:t>«Научные основы и технические решения утилизации техногенных отходов с максимальным извлечением компонентов и организацией безотходного производства</a:t>
            </a:r>
            <a:r>
              <a:rPr lang="ru-RU" altLang="ru-RU" dirty="0" smtClean="0">
                <a:solidFill>
                  <a:srgbClr val="002060"/>
                </a:solidFill>
                <a:latin typeface="Impact" panose="020B0806030902050204" pitchFamily="34" charset="0"/>
              </a:rPr>
              <a:t>»</a:t>
            </a:r>
            <a:endParaRPr lang="ru-RU" dirty="0">
              <a:solidFill>
                <a:srgbClr val="002060"/>
              </a:solidFill>
            </a:endParaRPr>
          </a:p>
        </p:txBody>
      </p:sp>
      <p:sp>
        <p:nvSpPr>
          <p:cNvPr id="4" name="Нижний колонтитул 3"/>
          <p:cNvSpPr>
            <a:spLocks noGrp="1"/>
          </p:cNvSpPr>
          <p:nvPr>
            <p:ph type="ftr" sz="quarter" idx="11"/>
          </p:nvPr>
        </p:nvSpPr>
        <p:spPr/>
        <p:txBody>
          <a:bodyPr/>
          <a:lstStyle/>
          <a:p>
            <a:pPr>
              <a:defRPr/>
            </a:pPr>
            <a:r>
              <a:rPr lang="ru-RU" dirty="0" smtClean="0"/>
              <a:t>VI Форум “ЛОМ. Техноген. Полигон”</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4000" fill="hold" grpId="0" nodeType="afterEffect">
                                  <p:stCondLst>
                                    <p:cond delay="250"/>
                                  </p:stCondLst>
                                  <p:childTnLst>
                                    <p:animEffect transition="out" filter="fade">
                                      <p:cBhvr>
                                        <p:cTn id="6" dur="2000" tmFilter="0, 0; .2, .5; .8, .5; 1, 0"/>
                                        <p:tgtEl>
                                          <p:spTgt spid="9"/>
                                        </p:tgtEl>
                                      </p:cBhvr>
                                    </p:animEffect>
                                    <p:animScale>
                                      <p:cBhvr>
                                        <p:cTn id="7" dur="10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554" name="Прямоугольник 3"/>
          <p:cNvSpPr>
            <a:spLocks noChangeArrowheads="1"/>
          </p:cNvSpPr>
          <p:nvPr/>
        </p:nvSpPr>
        <p:spPr bwMode="auto">
          <a:xfrm>
            <a:off x="0" y="0"/>
            <a:ext cx="6858000" cy="954107"/>
          </a:xfrm>
          <a:prstGeom prst="rect">
            <a:avLst/>
          </a:prstGeom>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dirty="0">
                <a:solidFill>
                  <a:srgbClr val="C00000"/>
                </a:solidFill>
                <a:latin typeface="Impact" panose="020B0806030902050204" pitchFamily="34" charset="0"/>
              </a:rPr>
              <a:t>ФУНДАМЕНТАЛЬНЫЕ ИССЛЕДОВАНИЯ И ПРИКЛАДНЫЕ РАЗРАБОТКИ ПРОЦЕССОВ ПЕРЕРАБОТКИ И УТИЛИЗАЦИИ  </a:t>
            </a:r>
            <a:r>
              <a:rPr lang="ru-RU" altLang="ru-RU" sz="2000" dirty="0">
                <a:solidFill>
                  <a:srgbClr val="C00000"/>
                </a:solidFill>
                <a:latin typeface="Impact" panose="020B0806030902050204" pitchFamily="34" charset="0"/>
              </a:rPr>
              <a:t>ТЕХНОГЕННЫХ</a:t>
            </a:r>
            <a:r>
              <a:rPr lang="ru-RU" altLang="ru-RU" dirty="0">
                <a:solidFill>
                  <a:srgbClr val="C00000"/>
                </a:solidFill>
                <a:latin typeface="Impact" panose="020B0806030902050204" pitchFamily="34" charset="0"/>
              </a:rPr>
              <a:t>  ОБРАЗОВАНИЙ</a:t>
            </a:r>
            <a:endParaRPr lang="en-US" altLang="ru-RU" dirty="0">
              <a:solidFill>
                <a:srgbClr val="C00000"/>
              </a:solidFill>
              <a:latin typeface="Impact" panose="020B0806030902050204" pitchFamily="34" charset="0"/>
            </a:endParaRPr>
          </a:p>
        </p:txBody>
      </p:sp>
      <p:sp useBgFill="1">
        <p:nvSpPr>
          <p:cNvPr id="23555" name="Прямоугольник 4"/>
          <p:cNvSpPr>
            <a:spLocks noChangeArrowheads="1"/>
          </p:cNvSpPr>
          <p:nvPr/>
        </p:nvSpPr>
        <p:spPr bwMode="auto">
          <a:xfrm>
            <a:off x="0" y="915566"/>
            <a:ext cx="6858000" cy="4131900"/>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400" b="1" dirty="0">
                <a:solidFill>
                  <a:srgbClr val="008000"/>
                </a:solidFill>
                <a:latin typeface="Times New Roman" panose="02020603050405020304" pitchFamily="18" charset="0"/>
                <a:cs typeface="Times New Roman" panose="02020603050405020304" pitchFamily="18" charset="0"/>
              </a:rPr>
              <a:t>Направления исследований и разработок:</a:t>
            </a:r>
          </a:p>
          <a:p>
            <a:pPr algn="ctr"/>
            <a:endParaRPr lang="ru-RU" altLang="ru-RU" sz="1400" dirty="0">
              <a:solidFill>
                <a:srgbClr val="008000"/>
              </a:solidFill>
              <a:latin typeface="Times New Roman" panose="02020603050405020304" pitchFamily="18" charset="0"/>
              <a:cs typeface="Times New Roman" panose="02020603050405020304" pitchFamily="18" charset="0"/>
            </a:endParaRPr>
          </a:p>
          <a:p>
            <a:pPr algn="just"/>
            <a:r>
              <a:rPr lang="ru-RU" altLang="ru-RU" sz="1400" dirty="0">
                <a:solidFill>
                  <a:srgbClr val="008000"/>
                </a:solidFill>
                <a:latin typeface="Times New Roman" panose="02020603050405020304" pitchFamily="18" charset="0"/>
                <a:cs typeface="Times New Roman" panose="02020603050405020304" pitchFamily="18" charset="0"/>
              </a:rPr>
              <a:t>1. Экологические вопросы хранения, переработки и утилизации металлсодержащего вторичного сырья. </a:t>
            </a:r>
          </a:p>
          <a:p>
            <a:pPr algn="just"/>
            <a:r>
              <a:rPr lang="ru-RU" altLang="ru-RU" sz="1400" dirty="0">
                <a:solidFill>
                  <a:srgbClr val="008000"/>
                </a:solidFill>
                <a:latin typeface="Times New Roman" panose="02020603050405020304" pitchFamily="18" charset="0"/>
                <a:cs typeface="Times New Roman" panose="02020603050405020304" pitchFamily="18" charset="0"/>
              </a:rPr>
              <a:t>2. Виды, объемы, составы техногенных образований (вскрышных пород, хвостов обогащения, шлаков, шламов, </a:t>
            </a:r>
            <a:r>
              <a:rPr lang="ru-RU" altLang="ru-RU" sz="1400" dirty="0" err="1">
                <a:solidFill>
                  <a:srgbClr val="008000"/>
                </a:solidFill>
                <a:latin typeface="Times New Roman" panose="02020603050405020304" pitchFamily="18" charset="0"/>
                <a:cs typeface="Times New Roman" panose="02020603050405020304" pitchFamily="18" charset="0"/>
              </a:rPr>
              <a:t>пылей</a:t>
            </a:r>
            <a:r>
              <a:rPr lang="ru-RU" altLang="ru-RU" sz="1400" dirty="0">
                <a:solidFill>
                  <a:srgbClr val="008000"/>
                </a:solidFill>
                <a:latin typeface="Times New Roman" panose="02020603050405020304" pitchFamily="18" charset="0"/>
                <a:cs typeface="Times New Roman" panose="02020603050405020304" pitchFamily="18" charset="0"/>
              </a:rPr>
              <a:t> химико-металлургической переработки) на предприятиях горно-металлургического комплекса.</a:t>
            </a:r>
          </a:p>
          <a:p>
            <a:pPr algn="just"/>
            <a:r>
              <a:rPr lang="ru-RU" altLang="ru-RU" sz="1400" dirty="0">
                <a:solidFill>
                  <a:srgbClr val="008000"/>
                </a:solidFill>
                <a:latin typeface="Times New Roman" panose="02020603050405020304" pitchFamily="18" charset="0"/>
                <a:cs typeface="Times New Roman" panose="02020603050405020304" pitchFamily="18" charset="0"/>
              </a:rPr>
              <a:t>3. Физико-химические основы и технологические аспекты процессов переработки техногенных отходов производства черных металлов.</a:t>
            </a:r>
          </a:p>
          <a:p>
            <a:pPr algn="just"/>
            <a:r>
              <a:rPr lang="ru-RU" altLang="ru-RU" sz="1400" dirty="0">
                <a:solidFill>
                  <a:srgbClr val="008000"/>
                </a:solidFill>
                <a:latin typeface="Times New Roman" panose="02020603050405020304" pitchFamily="18" charset="0"/>
                <a:cs typeface="Times New Roman" panose="02020603050405020304" pitchFamily="18" charset="0"/>
              </a:rPr>
              <a:t>4. Физико-химические основы и технологические аспекты процессов переработки техногенных отходов производства цветных металлов </a:t>
            </a:r>
          </a:p>
          <a:p>
            <a:pPr algn="just"/>
            <a:r>
              <a:rPr lang="ru-RU" altLang="ru-RU" sz="1400" dirty="0">
                <a:solidFill>
                  <a:srgbClr val="008000"/>
                </a:solidFill>
                <a:latin typeface="Times New Roman" panose="02020603050405020304" pitchFamily="18" charset="0"/>
                <a:cs typeface="Times New Roman" panose="02020603050405020304" pitchFamily="18" charset="0"/>
              </a:rPr>
              <a:t>5. Физико-химические основы и технологические аспекты процессов переработки техногенных отходов содержащих редкие и редкоземельные металлы.</a:t>
            </a:r>
          </a:p>
          <a:p>
            <a:pPr algn="just"/>
            <a:r>
              <a:rPr lang="ru-RU" altLang="ru-RU" sz="1400" dirty="0">
                <a:solidFill>
                  <a:srgbClr val="008000"/>
                </a:solidFill>
                <a:latin typeface="Times New Roman" panose="02020603050405020304" pitchFamily="18" charset="0"/>
                <a:cs typeface="Times New Roman" panose="02020603050405020304" pitchFamily="18" charset="0"/>
              </a:rPr>
              <a:t>6. Современные технические решения по очистке технологических газов, сточных вод, переработке радиоактивных, органических отходов, твердых бытовых отходов и отходов углеродсодержащих энергоресурсов.</a:t>
            </a:r>
          </a:p>
          <a:p>
            <a:pPr algn="just"/>
            <a:r>
              <a:rPr lang="ru-RU" altLang="ru-RU" sz="1400" dirty="0">
                <a:solidFill>
                  <a:srgbClr val="008000"/>
                </a:solidFill>
                <a:latin typeface="Times New Roman" panose="02020603050405020304" pitchFamily="18" charset="0"/>
                <a:cs typeface="Times New Roman" panose="02020603050405020304" pitchFamily="18" charset="0"/>
              </a:rPr>
              <a:t>7. Технико-экономическое обоснование целесообразности вовлечения в переработку техногенных отходов.</a:t>
            </a:r>
          </a:p>
          <a:p>
            <a:pPr algn="just"/>
            <a:r>
              <a:rPr lang="ru-RU" altLang="ru-RU" sz="1050" b="1" dirty="0">
                <a:solidFill>
                  <a:srgbClr val="008000"/>
                </a:solidFill>
              </a:rPr>
              <a:t> </a:t>
            </a:r>
          </a:p>
        </p:txBody>
      </p:sp>
      <p:sp>
        <p:nvSpPr>
          <p:cNvPr id="3" name="Нижний колонтитул 2"/>
          <p:cNvSpPr>
            <a:spLocks noGrp="1"/>
          </p:cNvSpPr>
          <p:nvPr>
            <p:ph type="ftr" sz="quarter" idx="11"/>
          </p:nvPr>
        </p:nvSpPr>
        <p:spPr>
          <a:xfrm>
            <a:off x="1124744" y="4866447"/>
            <a:ext cx="4287366" cy="273844"/>
          </a:xfrm>
        </p:spPr>
        <p:txBody>
          <a:bodyPr/>
          <a:lstStyle/>
          <a:p>
            <a:pPr>
              <a:defRPr/>
            </a:pPr>
            <a:r>
              <a:rPr lang="ru-RU" dirty="0" smtClean="0"/>
              <a:t>VI Форум “ЛОМ. Техноген. Полигон”</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pPr>
              <a:defRPr/>
            </a:pPr>
            <a:r>
              <a:rPr lang="ru-RU" smtClean="0"/>
              <a:t>VI Форум “ЛОМ. Техноген. Полигон”</a:t>
            </a:r>
            <a:endParaRPr lang="ru-RU" dirty="0"/>
          </a:p>
        </p:txBody>
      </p:sp>
      <p:sp>
        <p:nvSpPr>
          <p:cNvPr id="5" name="Прямоугольник 4"/>
          <p:cNvSpPr/>
          <p:nvPr/>
        </p:nvSpPr>
        <p:spPr>
          <a:xfrm>
            <a:off x="836712" y="417122"/>
            <a:ext cx="5913182" cy="4184735"/>
          </a:xfrm>
          <a:prstGeom prst="rect">
            <a:avLst/>
          </a:prstGeom>
        </p:spPr>
        <p:txBody>
          <a:bodyPr wrap="square">
            <a:spAutoFit/>
          </a:bodyPr>
          <a:lstStyle/>
          <a:p>
            <a:pPr indent="449580" algn="just">
              <a:lnSpc>
                <a:spcPct val="115000"/>
              </a:lnSpc>
              <a:spcAft>
                <a:spcPts val="1000"/>
              </a:spcAft>
            </a:pPr>
            <a:r>
              <a:rPr lang="ru-RU" sz="1600"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По результатам проведенных ранее конференциям с международным участием «Перспективы развития металлургии и машиностроения с использованием завершенных фундаментальных исследований и НИОКР» (три мероприятия) и Международным Конгрессам «Фундаментальные исследования и  прикладные разработки процессов переработки и утилизации  техногенных  образований»» ТЕХНОГЕН (три Конгресса) были выбраны технологии по трем категориям.</a:t>
            </a:r>
            <a:endParaRPr lang="ru-RU" sz="1600" dirty="0">
              <a:solidFill>
                <a:srgbClr val="006600"/>
              </a:solidFill>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ru-RU" sz="1600"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Реализованные технологии по результатам НИОКР – 10</a:t>
            </a:r>
            <a:endParaRPr lang="ru-RU" sz="1600" dirty="0">
              <a:solidFill>
                <a:srgbClr val="006600"/>
              </a:solidFill>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ru-RU" sz="1600"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Завершенные НИОКР, требуют реализации – 18 </a:t>
            </a:r>
            <a:endParaRPr lang="ru-RU" sz="1600" dirty="0">
              <a:solidFill>
                <a:srgbClr val="006600"/>
              </a:solidFill>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ru-RU" sz="1600"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Перспективные НИОКР – 10</a:t>
            </a:r>
            <a:endParaRPr lang="ru-RU" sz="1600" dirty="0">
              <a:solidFill>
                <a:srgbClr val="006600"/>
              </a:solidFill>
              <a:ea typeface="Calibri" panose="020F0502020204030204" pitchFamily="34" charset="0"/>
              <a:cs typeface="Times New Roman" panose="02020603050405020304" pitchFamily="18" charset="0"/>
            </a:endParaRPr>
          </a:p>
          <a:p>
            <a:pPr algn="just">
              <a:lnSpc>
                <a:spcPct val="115000"/>
              </a:lnSpc>
              <a:spcAft>
                <a:spcPts val="0"/>
              </a:spcAft>
            </a:pPr>
            <a:r>
              <a:rPr lang="ru-RU" sz="1600"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600" dirty="0" smtClean="0">
              <a:solidFill>
                <a:srgbClr val="006600"/>
              </a:solidFill>
              <a:ea typeface="Calibri" panose="020F0502020204030204" pitchFamily="34" charset="0"/>
              <a:cs typeface="Times New Roman" panose="02020603050405020304" pitchFamily="18" charset="0"/>
            </a:endParaRPr>
          </a:p>
          <a:p>
            <a:pPr algn="ctr">
              <a:lnSpc>
                <a:spcPct val="115000"/>
              </a:lnSpc>
              <a:spcAft>
                <a:spcPts val="0"/>
              </a:spcAft>
            </a:pPr>
            <a:r>
              <a:rPr lang="ru-RU" sz="1600" b="1" dirty="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Всего </a:t>
            </a:r>
            <a:r>
              <a:rPr lang="ru-RU" sz="16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в докладах и сообщения было представлено более 300 технологий  и технических решений.</a:t>
            </a:r>
            <a:endParaRPr lang="ru-RU" sz="1600" b="1" dirty="0">
              <a:solidFill>
                <a:srgbClr val="0066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025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56792" y="915566"/>
            <a:ext cx="4509568" cy="461665"/>
          </a:xfrm>
          <a:prstGeom prst="rect">
            <a:avLst/>
          </a:prstGeom>
          <a:effectLst>
            <a:outerShdw blurRad="50800" dist="38100" dir="5400000" algn="t" rotWithShape="0">
              <a:prstClr val="black">
                <a:alpha val="40000"/>
              </a:prstClr>
            </a:outerShdw>
          </a:effectLst>
        </p:spPr>
        <p:txBody>
          <a:bodyPr wrap="none">
            <a:spAutoFit/>
          </a:bodyPr>
          <a:lstStyle/>
          <a:p>
            <a:r>
              <a:rPr lang="ru-RU" sz="2400" dirty="0" smtClean="0">
                <a:solidFill>
                  <a:srgbClr val="C00000"/>
                </a:solidFill>
                <a:latin typeface="Impact" panose="020B0806030902050204" pitchFamily="34" charset="0"/>
              </a:rPr>
              <a:t>Реализованные </a:t>
            </a:r>
            <a:r>
              <a:rPr lang="ru-RU" sz="2400" dirty="0" smtClean="0">
                <a:solidFill>
                  <a:srgbClr val="C00000"/>
                </a:solidFill>
                <a:latin typeface="Impact" panose="020B0806030902050204" pitchFamily="34" charset="0"/>
              </a:rPr>
              <a:t>технологии (10) </a:t>
            </a:r>
            <a:endParaRPr lang="ru-RU" sz="2400" dirty="0">
              <a:solidFill>
                <a:srgbClr val="C00000"/>
              </a:solidFill>
              <a:latin typeface="Impact" panose="020B0806030902050204" pitchFamily="34" charset="0"/>
            </a:endParaRPr>
          </a:p>
        </p:txBody>
      </p:sp>
      <p:sp useBgFill="1">
        <p:nvSpPr>
          <p:cNvPr id="5" name="Прямоугольник 4"/>
          <p:cNvSpPr/>
          <p:nvPr/>
        </p:nvSpPr>
        <p:spPr>
          <a:xfrm>
            <a:off x="0" y="0"/>
            <a:ext cx="6863756" cy="738664"/>
          </a:xfrm>
          <a:prstGeom prst="rect">
            <a:avLst/>
          </a:prstGeom>
        </p:spPr>
        <p:txBody>
          <a:bodyPr wrap="square">
            <a:spAutoFit/>
          </a:bodyPr>
          <a:lstStyle/>
          <a:p>
            <a:pPr algn="ctr"/>
            <a:r>
              <a:rPr lang="ru-RU" sz="1400" b="1" dirty="0">
                <a:solidFill>
                  <a:srgbClr val="006600"/>
                </a:solidFill>
              </a:rPr>
              <a:t>Исследования  и  разработки, направленные на решение проблем утилизации техногенных образований и бытовых отходов (по материалам Конгрессов «ТЕХНОГЕН» 2012-2014-2017 </a:t>
            </a:r>
            <a:r>
              <a:rPr lang="ru-RU" sz="1400" b="1" dirty="0" err="1">
                <a:solidFill>
                  <a:srgbClr val="006600"/>
                </a:solidFill>
              </a:rPr>
              <a:t>г.г</a:t>
            </a:r>
            <a:r>
              <a:rPr lang="ru-RU" sz="1400" b="1" dirty="0">
                <a:solidFill>
                  <a:srgbClr val="006600"/>
                </a:solidFill>
              </a:rPr>
              <a:t>.)</a:t>
            </a:r>
          </a:p>
        </p:txBody>
      </p:sp>
      <p:graphicFrame>
        <p:nvGraphicFramePr>
          <p:cNvPr id="7" name="Таблица 6"/>
          <p:cNvGraphicFramePr>
            <a:graphicFrameLocks noGrp="1"/>
          </p:cNvGraphicFramePr>
          <p:nvPr>
            <p:extLst>
              <p:ext uri="{D42A27DB-BD31-4B8C-83A1-F6EECF244321}">
                <p14:modId xmlns:p14="http://schemas.microsoft.com/office/powerpoint/2010/main" val="3726159443"/>
              </p:ext>
            </p:extLst>
          </p:nvPr>
        </p:nvGraphicFramePr>
        <p:xfrm>
          <a:off x="0" y="1635646"/>
          <a:ext cx="6858000" cy="2520280"/>
        </p:xfrm>
        <a:graphic>
          <a:graphicData uri="http://schemas.openxmlformats.org/drawingml/2006/table">
            <a:tbl>
              <a:tblPr firstRow="1" firstCol="1" bandRow="1">
                <a:tableStyleId>{7DF18680-E054-41AD-8BC1-D1AEF772440D}</a:tableStyleId>
              </a:tblPr>
              <a:tblGrid>
                <a:gridCol w="171813"/>
                <a:gridCol w="2465099"/>
                <a:gridCol w="2088232"/>
                <a:gridCol w="2132856"/>
              </a:tblGrid>
              <a:tr h="258886">
                <a:tc>
                  <a:txBody>
                    <a:bodyPr/>
                    <a:lstStyle/>
                    <a:p>
                      <a:pPr indent="450215" algn="ctr">
                        <a:lnSpc>
                          <a:spcPct val="115000"/>
                        </a:lnSpc>
                        <a:spcAft>
                          <a:spcPts val="0"/>
                        </a:spcAft>
                      </a:pPr>
                      <a:r>
                        <a:rPr lang="ru-RU" sz="200" dirty="0">
                          <a:effectLst/>
                        </a:rPr>
                        <a:t> </a:t>
                      </a:r>
                      <a:endParaRPr lang="ru-RU" sz="200" dirty="0">
                        <a:effectLst/>
                        <a:latin typeface="Calibri"/>
                        <a:ea typeface="Calibri"/>
                        <a:cs typeface="Times New Roman"/>
                      </a:endParaRPr>
                    </a:p>
                  </a:txBody>
                  <a:tcPr marL="15007" marR="15007" marT="0" marB="0"/>
                </a:tc>
                <a:tc>
                  <a:txBody>
                    <a:bodyPr/>
                    <a:lstStyle/>
                    <a:p>
                      <a:pPr indent="0" algn="ctr">
                        <a:lnSpc>
                          <a:spcPct val="115000"/>
                        </a:lnSpc>
                        <a:spcAft>
                          <a:spcPts val="0"/>
                        </a:spcAft>
                      </a:pPr>
                      <a:r>
                        <a:rPr lang="ru-RU" sz="800" strike="noStrike" dirty="0">
                          <a:solidFill>
                            <a:srgbClr val="006600"/>
                          </a:solidFill>
                          <a:effectLst/>
                          <a:latin typeface="Calibri" pitchFamily="34" charset="0"/>
                          <a:cs typeface="Calibri" pitchFamily="34" charset="0"/>
                        </a:rPr>
                        <a:t>Название</a:t>
                      </a:r>
                      <a:endParaRPr lang="ru-RU" sz="800" strike="noStrike" dirty="0">
                        <a:solidFill>
                          <a:srgbClr val="006600"/>
                        </a:solidFill>
                        <a:effectLst/>
                        <a:latin typeface="Calibri" pitchFamily="34" charset="0"/>
                        <a:ea typeface="Calibri"/>
                        <a:cs typeface="Calibri" pitchFamily="34" charset="0"/>
                      </a:endParaRPr>
                    </a:p>
                  </a:txBody>
                  <a:tcPr marL="15007" marR="15007" marT="0" marB="0"/>
                </a:tc>
                <a:tc>
                  <a:txBody>
                    <a:bodyPr/>
                    <a:lstStyle/>
                    <a:p>
                      <a:pPr indent="0" algn="ctr">
                        <a:lnSpc>
                          <a:spcPct val="115000"/>
                        </a:lnSpc>
                        <a:spcAft>
                          <a:spcPts val="0"/>
                        </a:spcAft>
                      </a:pPr>
                      <a:r>
                        <a:rPr lang="ru-RU" sz="800" strike="noStrike" dirty="0">
                          <a:solidFill>
                            <a:srgbClr val="006600"/>
                          </a:solidFill>
                          <a:effectLst/>
                          <a:latin typeface="Calibri" pitchFamily="34" charset="0"/>
                          <a:cs typeface="Calibri" pitchFamily="34" charset="0"/>
                        </a:rPr>
                        <a:t>Сущность технологии</a:t>
                      </a:r>
                      <a:endParaRPr lang="ru-RU" sz="800" strike="noStrike" dirty="0">
                        <a:solidFill>
                          <a:srgbClr val="006600"/>
                        </a:solidFill>
                        <a:effectLst/>
                        <a:latin typeface="Calibri" pitchFamily="34" charset="0"/>
                        <a:ea typeface="Calibri"/>
                        <a:cs typeface="Calibri" pitchFamily="34" charset="0"/>
                      </a:endParaRPr>
                    </a:p>
                  </a:txBody>
                  <a:tcPr marL="15007" marR="15007" marT="0" marB="0"/>
                </a:tc>
                <a:tc>
                  <a:txBody>
                    <a:bodyPr/>
                    <a:lstStyle/>
                    <a:p>
                      <a:pPr indent="0" algn="ctr">
                        <a:lnSpc>
                          <a:spcPct val="100000"/>
                        </a:lnSpc>
                        <a:spcAft>
                          <a:spcPts val="0"/>
                        </a:spcAft>
                      </a:pPr>
                      <a:r>
                        <a:rPr lang="ru-RU" sz="800" strike="noStrike" dirty="0">
                          <a:solidFill>
                            <a:srgbClr val="006600"/>
                          </a:solidFill>
                          <a:effectLst/>
                          <a:latin typeface="Calibri" pitchFamily="34" charset="0"/>
                          <a:cs typeface="Calibri" pitchFamily="34" charset="0"/>
                        </a:rPr>
                        <a:t>Состояние работ</a:t>
                      </a:r>
                      <a:endParaRPr lang="ru-RU" sz="800" strike="noStrike" dirty="0">
                        <a:solidFill>
                          <a:srgbClr val="006600"/>
                        </a:solidFill>
                        <a:effectLst/>
                        <a:latin typeface="Calibri" pitchFamily="34" charset="0"/>
                        <a:ea typeface="Calibri"/>
                        <a:cs typeface="Calibri" pitchFamily="34" charset="0"/>
                      </a:endParaRPr>
                    </a:p>
                  </a:txBody>
                  <a:tcPr marL="15007" marR="15007" marT="0" marB="0"/>
                </a:tc>
              </a:tr>
              <a:tr h="2261394">
                <a:tc>
                  <a:txBody>
                    <a:bodyPr/>
                    <a:lstStyle/>
                    <a:p>
                      <a:pPr indent="0" algn="ctr">
                        <a:lnSpc>
                          <a:spcPct val="100000"/>
                        </a:lnSpc>
                        <a:spcAft>
                          <a:spcPts val="0"/>
                        </a:spcAft>
                      </a:pPr>
                      <a:endParaRPr lang="ru-RU" sz="1000" dirty="0">
                        <a:effectLst/>
                        <a:latin typeface="Calibri"/>
                        <a:ea typeface="Calibri"/>
                        <a:cs typeface="Times New Roman"/>
                      </a:endParaRPr>
                    </a:p>
                  </a:txBody>
                  <a:tcPr marL="15007" marR="15007" marT="0" marB="0"/>
                </a:tc>
                <a:tc>
                  <a:txBody>
                    <a:bodyPr/>
                    <a:lstStyle/>
                    <a:p>
                      <a:pPr indent="0" algn="just">
                        <a:lnSpc>
                          <a:spcPct val="100000"/>
                        </a:lnSpc>
                        <a:spcAft>
                          <a:spcPts val="0"/>
                        </a:spcAft>
                      </a:pPr>
                      <a:r>
                        <a:rPr lang="ru-RU" sz="1000" strike="noStrike" dirty="0">
                          <a:solidFill>
                            <a:srgbClr val="006600"/>
                          </a:solidFill>
                          <a:effectLst/>
                          <a:latin typeface="Times New Roman" panose="02020603050405020304" pitchFamily="18" charset="0"/>
                          <a:cs typeface="Times New Roman" panose="02020603050405020304" pitchFamily="18" charset="0"/>
                        </a:rPr>
                        <a:t>Технология переработки цинксодержащих металлургических отходов с извлечением цинка, меди, свинца, олова (</a:t>
                      </a:r>
                      <a:r>
                        <a:rPr lang="ru-RU" sz="1000" strike="noStrike" dirty="0" err="1">
                          <a:solidFill>
                            <a:srgbClr val="006600"/>
                          </a:solidFill>
                          <a:effectLst/>
                          <a:latin typeface="Times New Roman" panose="02020603050405020304" pitchFamily="18" charset="0"/>
                          <a:cs typeface="Times New Roman" panose="02020603050405020304" pitchFamily="18" charset="0"/>
                        </a:rPr>
                        <a:t>ОАО</a:t>
                      </a:r>
                      <a:r>
                        <a:rPr lang="ru-RU" sz="1000" strike="noStrike" dirty="0">
                          <a:solidFill>
                            <a:srgbClr val="006600"/>
                          </a:solidFill>
                          <a:effectLst/>
                          <a:latin typeface="Times New Roman" panose="02020603050405020304" pitchFamily="18" charset="0"/>
                          <a:cs typeface="Times New Roman" panose="02020603050405020304" pitchFamily="18" charset="0"/>
                        </a:rPr>
                        <a:t> </a:t>
                      </a:r>
                      <a:r>
                        <a:rPr lang="ru-RU" sz="1000" strike="noStrike" dirty="0" err="1">
                          <a:solidFill>
                            <a:srgbClr val="006600"/>
                          </a:solidFill>
                          <a:effectLst/>
                          <a:latin typeface="Times New Roman" panose="02020603050405020304" pitchFamily="18" charset="0"/>
                          <a:cs typeface="Times New Roman" panose="02020603050405020304" pitchFamily="18" charset="0"/>
                        </a:rPr>
                        <a:t>ЧЗЦЗ</a:t>
                      </a:r>
                      <a:r>
                        <a:rPr lang="ru-RU" sz="1000" strike="noStrike">
                          <a:solidFill>
                            <a:srgbClr val="006600"/>
                          </a:solidFill>
                          <a:effectLst/>
                          <a:latin typeface="Times New Roman" panose="02020603050405020304" pitchFamily="18" charset="0"/>
                          <a:cs typeface="Times New Roman" panose="02020603050405020304" pitchFamily="18" charset="0"/>
                        </a:rPr>
                        <a:t>, </a:t>
                      </a:r>
                      <a:r>
                        <a:rPr lang="ru-RU" sz="1000" strike="noStrike" smtClean="0">
                          <a:solidFill>
                            <a:srgbClr val="006600"/>
                          </a:solidFill>
                          <a:effectLst/>
                          <a:latin typeface="Times New Roman" panose="02020603050405020304" pitchFamily="18" charset="0"/>
                          <a:cs typeface="Times New Roman" panose="02020603050405020304" pitchFamily="18" charset="0"/>
                        </a:rPr>
                        <a:t>ИМЕТ УрО РАН,</a:t>
                      </a:r>
                      <a:r>
                        <a:rPr lang="ru-RU" sz="1000" strike="noStrike" baseline="0" smtClean="0">
                          <a:solidFill>
                            <a:srgbClr val="006600"/>
                          </a:solidFill>
                          <a:effectLst/>
                          <a:latin typeface="Times New Roman" panose="02020603050405020304" pitchFamily="18" charset="0"/>
                          <a:cs typeface="Times New Roman" panose="02020603050405020304" pitchFamily="18" charset="0"/>
                        </a:rPr>
                        <a:t> </a:t>
                      </a:r>
                      <a:r>
                        <a:rPr lang="ru-RU" sz="1000" strike="noStrike" smtClean="0">
                          <a:solidFill>
                            <a:srgbClr val="006600"/>
                          </a:solidFill>
                          <a:effectLst/>
                          <a:latin typeface="Times New Roman" panose="02020603050405020304" pitchFamily="18" charset="0"/>
                          <a:cs typeface="Times New Roman" panose="02020603050405020304" pitchFamily="18" charset="0"/>
                        </a:rPr>
                        <a:t>рук</a:t>
                      </a:r>
                      <a:r>
                        <a:rPr lang="ru-RU" sz="1000" strike="noStrike" dirty="0">
                          <a:solidFill>
                            <a:srgbClr val="006600"/>
                          </a:solidFill>
                          <a:effectLst/>
                          <a:latin typeface="Times New Roman" panose="02020603050405020304" pitchFamily="18" charset="0"/>
                          <a:cs typeface="Times New Roman" panose="02020603050405020304" pitchFamily="18" charset="0"/>
                        </a:rPr>
                        <a:t>. Козлов </a:t>
                      </a:r>
                      <a:r>
                        <a:rPr lang="ru-RU" sz="1000" strike="noStrike" dirty="0" err="1">
                          <a:solidFill>
                            <a:srgbClr val="006600"/>
                          </a:solidFill>
                          <a:effectLst/>
                          <a:latin typeface="Times New Roman" panose="02020603050405020304" pitchFamily="18" charset="0"/>
                          <a:cs typeface="Times New Roman" panose="02020603050405020304" pitchFamily="18" charset="0"/>
                        </a:rPr>
                        <a:t>П.А</a:t>
                      </a:r>
                      <a:r>
                        <a:rPr lang="ru-RU" sz="1000" strike="noStrike" dirty="0">
                          <a:solidFill>
                            <a:srgbClr val="006600"/>
                          </a:solidFill>
                          <a:effectLst/>
                          <a:latin typeface="Times New Roman" panose="02020603050405020304" pitchFamily="18" charset="0"/>
                          <a:cs typeface="Times New Roman" panose="02020603050405020304" pitchFamily="18" charset="0"/>
                        </a:rPr>
                        <a:t>.) </a:t>
                      </a:r>
                    </a:p>
                    <a:p>
                      <a:pPr indent="0" algn="just">
                        <a:lnSpc>
                          <a:spcPct val="100000"/>
                        </a:lnSpc>
                        <a:spcAft>
                          <a:spcPts val="0"/>
                        </a:spcAft>
                      </a:pPr>
                      <a:r>
                        <a:rPr lang="ru-RU" sz="1000" strike="noStrike" dirty="0">
                          <a:solidFill>
                            <a:srgbClr val="006600"/>
                          </a:solidFill>
                          <a:effectLst/>
                          <a:latin typeface="Times New Roman" panose="02020603050405020304" pitchFamily="18" charset="0"/>
                          <a:cs typeface="Times New Roman" panose="02020603050405020304" pitchFamily="18" charset="0"/>
                        </a:rPr>
                        <a:t>Авторский коллектив за разработку и промышленную реализацию комплексной и </a:t>
                      </a:r>
                      <a:r>
                        <a:rPr lang="ru-RU" sz="1000" strike="noStrike" dirty="0" err="1">
                          <a:solidFill>
                            <a:srgbClr val="006600"/>
                          </a:solidFill>
                          <a:effectLst/>
                          <a:latin typeface="Times New Roman" panose="02020603050405020304" pitchFamily="18" charset="0"/>
                          <a:cs typeface="Times New Roman" panose="02020603050405020304" pitchFamily="18" charset="0"/>
                        </a:rPr>
                        <a:t>ресурсо</a:t>
                      </a:r>
                      <a:r>
                        <a:rPr lang="ru-RU" sz="1000" strike="noStrike" dirty="0">
                          <a:solidFill>
                            <a:srgbClr val="006600"/>
                          </a:solidFill>
                          <a:effectLst/>
                          <a:latin typeface="Times New Roman" panose="02020603050405020304" pitchFamily="18" charset="0"/>
                          <a:cs typeface="Times New Roman" panose="02020603050405020304" pitchFamily="18" charset="0"/>
                        </a:rPr>
                        <a:t>-энергосберегающей технологии и аппаратуры для утилизации техногенных отходов черной и  цветной металлургии с извлечением цинка, свинца, олова, меди и железа в товарные продукты получил Премию Правительства Российской Федерации 2014 года в области науки и техники.</a:t>
                      </a:r>
                      <a:endParaRPr lang="ru-RU" sz="1000" strike="noStrike" dirty="0">
                        <a:solidFill>
                          <a:srgbClr val="006600"/>
                        </a:solidFill>
                        <a:effectLst/>
                        <a:latin typeface="Times New Roman" panose="02020603050405020304" pitchFamily="18" charset="0"/>
                        <a:ea typeface="Calibri"/>
                        <a:cs typeface="Times New Roman" panose="02020603050405020304" pitchFamily="18" charset="0"/>
                      </a:endParaRPr>
                    </a:p>
                  </a:txBody>
                  <a:tcPr marL="15007" marR="15007" marT="0" marB="0"/>
                </a:tc>
                <a:tc>
                  <a:txBody>
                    <a:bodyPr/>
                    <a:lstStyle/>
                    <a:p>
                      <a:pPr indent="0" algn="just">
                        <a:lnSpc>
                          <a:spcPct val="100000"/>
                        </a:lnSpc>
                        <a:spcAft>
                          <a:spcPts val="0"/>
                        </a:spcAft>
                      </a:pPr>
                      <a:r>
                        <a:rPr lang="ru-RU" sz="1000" strike="noStrike" dirty="0">
                          <a:solidFill>
                            <a:srgbClr val="006600"/>
                          </a:solidFill>
                          <a:effectLst/>
                          <a:latin typeface="Times New Roman" panose="02020603050405020304" pitchFamily="18" charset="0"/>
                          <a:cs typeface="Times New Roman" panose="02020603050405020304" pitchFamily="18" charset="0"/>
                        </a:rPr>
                        <a:t>Реализована в промышленном масштабе технология переработки </a:t>
                      </a:r>
                      <a:r>
                        <a:rPr lang="ru-RU" sz="1000" strike="noStrike" dirty="0" err="1">
                          <a:solidFill>
                            <a:srgbClr val="006600"/>
                          </a:solidFill>
                          <a:effectLst/>
                          <a:latin typeface="Times New Roman" panose="02020603050405020304" pitchFamily="18" charset="0"/>
                          <a:cs typeface="Times New Roman" panose="02020603050405020304" pitchFamily="18" charset="0"/>
                        </a:rPr>
                        <a:t>пылей</a:t>
                      </a:r>
                      <a:r>
                        <a:rPr lang="ru-RU" sz="1000" strike="noStrike" dirty="0">
                          <a:solidFill>
                            <a:srgbClr val="006600"/>
                          </a:solidFill>
                          <a:effectLst/>
                          <a:latin typeface="Times New Roman" panose="02020603050405020304" pitchFamily="18" charset="0"/>
                          <a:cs typeface="Times New Roman" panose="02020603050405020304" pitchFamily="18" charset="0"/>
                        </a:rPr>
                        <a:t> и шламов черной и цветной металлургии пирометаллургическим методом. Технология включает стадии подготовки сырья </a:t>
                      </a:r>
                      <a:r>
                        <a:rPr lang="ru-RU" sz="1000" strike="noStrike" dirty="0" err="1">
                          <a:solidFill>
                            <a:srgbClr val="006600"/>
                          </a:solidFill>
                          <a:effectLst/>
                          <a:latin typeface="Times New Roman" panose="02020603050405020304" pitchFamily="18" charset="0"/>
                          <a:cs typeface="Times New Roman" panose="02020603050405020304" pitchFamily="18" charset="0"/>
                        </a:rPr>
                        <a:t>двухстадийного</a:t>
                      </a:r>
                      <a:r>
                        <a:rPr lang="ru-RU" sz="1000" strike="noStrike" dirty="0">
                          <a:solidFill>
                            <a:srgbClr val="006600"/>
                          </a:solidFill>
                          <a:effectLst/>
                          <a:latin typeface="Times New Roman" panose="02020603050405020304" pitchFamily="18" charset="0"/>
                          <a:cs typeface="Times New Roman" panose="02020603050405020304" pitchFamily="18" charset="0"/>
                        </a:rPr>
                        <a:t> </a:t>
                      </a:r>
                      <a:r>
                        <a:rPr lang="ru-RU" sz="1000" strike="noStrike" dirty="0" err="1">
                          <a:solidFill>
                            <a:srgbClr val="006600"/>
                          </a:solidFill>
                          <a:effectLst/>
                          <a:latin typeface="Times New Roman" panose="02020603050405020304" pitchFamily="18" charset="0"/>
                          <a:cs typeface="Times New Roman" panose="02020603050405020304" pitchFamily="18" charset="0"/>
                        </a:rPr>
                        <a:t>вельцевания</a:t>
                      </a:r>
                      <a:r>
                        <a:rPr lang="ru-RU" sz="1000" strike="noStrike" dirty="0">
                          <a:solidFill>
                            <a:srgbClr val="006600"/>
                          </a:solidFill>
                          <a:effectLst/>
                          <a:latin typeface="Times New Roman" panose="02020603050405020304" pitchFamily="18" charset="0"/>
                          <a:cs typeface="Times New Roman" panose="02020603050405020304" pitchFamily="18" charset="0"/>
                        </a:rPr>
                        <a:t> с выделением на каждой стадии продуктов, пригодных для переработки известными методами.</a:t>
                      </a:r>
                      <a:endParaRPr lang="ru-RU" sz="1000" strike="noStrike" dirty="0">
                        <a:solidFill>
                          <a:srgbClr val="006600"/>
                        </a:solidFill>
                        <a:effectLst/>
                        <a:latin typeface="Times New Roman" panose="02020603050405020304" pitchFamily="18" charset="0"/>
                        <a:ea typeface="Calibri"/>
                        <a:cs typeface="Times New Roman" panose="02020603050405020304" pitchFamily="18" charset="0"/>
                      </a:endParaRPr>
                    </a:p>
                  </a:txBody>
                  <a:tcPr marL="15007" marR="15007" marT="0" marB="0"/>
                </a:tc>
                <a:tc>
                  <a:txBody>
                    <a:bodyPr/>
                    <a:lstStyle/>
                    <a:p>
                      <a:pPr indent="0" algn="just">
                        <a:lnSpc>
                          <a:spcPct val="100000"/>
                        </a:lnSpc>
                        <a:spcAft>
                          <a:spcPts val="0"/>
                        </a:spcAft>
                      </a:pPr>
                      <a:r>
                        <a:rPr lang="ru-RU" sz="1000" strike="noStrike" dirty="0">
                          <a:solidFill>
                            <a:srgbClr val="006600"/>
                          </a:solidFill>
                          <a:effectLst/>
                          <a:latin typeface="Times New Roman" panose="02020603050405020304" pitchFamily="18" charset="0"/>
                          <a:cs typeface="Times New Roman" panose="02020603050405020304" pitchFamily="18" charset="0"/>
                        </a:rPr>
                        <a:t>Созданы теоретические основы процесса, разработано оборудование. Технология реализована в промышленном масштабе на </a:t>
                      </a:r>
                      <a:r>
                        <a:rPr lang="ru-RU" sz="1000" strike="noStrike" dirty="0" err="1">
                          <a:solidFill>
                            <a:srgbClr val="006600"/>
                          </a:solidFill>
                          <a:effectLst/>
                          <a:latin typeface="Times New Roman" panose="02020603050405020304" pitchFamily="18" charset="0"/>
                          <a:cs typeface="Times New Roman" panose="02020603050405020304" pitchFamily="18" charset="0"/>
                        </a:rPr>
                        <a:t>ОАО</a:t>
                      </a:r>
                      <a:r>
                        <a:rPr lang="ru-RU" sz="1000" strike="noStrike" dirty="0">
                          <a:solidFill>
                            <a:srgbClr val="006600"/>
                          </a:solidFill>
                          <a:effectLst/>
                          <a:latin typeface="Times New Roman" panose="02020603050405020304" pitchFamily="18" charset="0"/>
                          <a:cs typeface="Times New Roman" panose="02020603050405020304" pitchFamily="18" charset="0"/>
                        </a:rPr>
                        <a:t> </a:t>
                      </a:r>
                      <a:r>
                        <a:rPr lang="ru-RU" sz="1000" strike="noStrike" dirty="0" err="1">
                          <a:solidFill>
                            <a:srgbClr val="006600"/>
                          </a:solidFill>
                          <a:effectLst/>
                          <a:latin typeface="Times New Roman" panose="02020603050405020304" pitchFamily="18" charset="0"/>
                          <a:cs typeface="Times New Roman" panose="02020603050405020304" pitchFamily="18" charset="0"/>
                        </a:rPr>
                        <a:t>ЧЭЦЗ</a:t>
                      </a:r>
                      <a:r>
                        <a:rPr lang="ru-RU" sz="1000" strike="noStrike" dirty="0">
                          <a:solidFill>
                            <a:srgbClr val="006600"/>
                          </a:solidFill>
                          <a:effectLst/>
                          <a:latin typeface="Times New Roman" panose="02020603050405020304" pitchFamily="18" charset="0"/>
                          <a:cs typeface="Times New Roman" panose="02020603050405020304" pitchFamily="18" charset="0"/>
                        </a:rPr>
                        <a:t>, что позволило дополнительно производить 10 тыс. т цинка и 2-4 </a:t>
                      </a:r>
                      <a:r>
                        <a:rPr lang="ru-RU" sz="1000" strike="noStrike" dirty="0" err="1">
                          <a:solidFill>
                            <a:srgbClr val="006600"/>
                          </a:solidFill>
                          <a:effectLst/>
                          <a:latin typeface="Times New Roman" panose="02020603050405020304" pitchFamily="18" charset="0"/>
                          <a:cs typeface="Times New Roman" panose="02020603050405020304" pitchFamily="18" charset="0"/>
                        </a:rPr>
                        <a:t>тыс</a:t>
                      </a:r>
                      <a:r>
                        <a:rPr lang="ru-RU" sz="1000" strike="noStrike" dirty="0">
                          <a:solidFill>
                            <a:srgbClr val="006600"/>
                          </a:solidFill>
                          <a:effectLst/>
                          <a:latin typeface="Times New Roman" panose="02020603050405020304" pitchFamily="18" charset="0"/>
                          <a:cs typeface="Times New Roman" panose="02020603050405020304" pitchFamily="18" charset="0"/>
                        </a:rPr>
                        <a:t>, т меди ежегодно.</a:t>
                      </a:r>
                      <a:endParaRPr lang="ru-RU" sz="1000" strike="noStrike" dirty="0">
                        <a:solidFill>
                          <a:srgbClr val="006600"/>
                        </a:solidFill>
                        <a:effectLst/>
                        <a:latin typeface="Times New Roman" panose="02020603050405020304" pitchFamily="18" charset="0"/>
                        <a:ea typeface="Calibri"/>
                        <a:cs typeface="Times New Roman" panose="02020603050405020304" pitchFamily="18" charset="0"/>
                      </a:endParaRPr>
                    </a:p>
                  </a:txBody>
                  <a:tcPr marL="15007" marR="15007" marT="0" marB="0"/>
                </a:tc>
              </a:tr>
            </a:tbl>
          </a:graphicData>
        </a:graphic>
      </p:graphicFrame>
      <p:sp>
        <p:nvSpPr>
          <p:cNvPr id="4" name="Нижний колонтитул 3"/>
          <p:cNvSpPr>
            <a:spLocks noGrp="1"/>
          </p:cNvSpPr>
          <p:nvPr>
            <p:ph type="ftr" sz="quarter" idx="11"/>
          </p:nvPr>
        </p:nvSpPr>
        <p:spPr>
          <a:xfrm>
            <a:off x="980728" y="4866447"/>
            <a:ext cx="4287366" cy="273844"/>
          </a:xfrm>
        </p:spPr>
        <p:txBody>
          <a:bodyPr/>
          <a:lstStyle/>
          <a:p>
            <a:pPr>
              <a:defRPr/>
            </a:pPr>
            <a:r>
              <a:rPr lang="ru-RU" dirty="0" smtClean="0"/>
              <a:t>VI Форум “ЛОМ. Техноген. Полигон”</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980728" y="4731990"/>
            <a:ext cx="4287366" cy="273844"/>
          </a:xfrm>
        </p:spPr>
        <p:txBody>
          <a:bodyPr/>
          <a:lstStyle/>
          <a:p>
            <a:pPr>
              <a:defRPr/>
            </a:pPr>
            <a:r>
              <a:rPr lang="ru-RU" dirty="0" smtClean="0"/>
              <a:t>VI Форум “ЛОМ. </a:t>
            </a:r>
            <a:r>
              <a:rPr lang="ru-RU" dirty="0" err="1" smtClean="0"/>
              <a:t>Техноген</a:t>
            </a:r>
            <a:r>
              <a:rPr lang="ru-RU" dirty="0" smtClean="0"/>
              <a:t>. Полигон”</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134808663"/>
              </p:ext>
            </p:extLst>
          </p:nvPr>
        </p:nvGraphicFramePr>
        <p:xfrm>
          <a:off x="0" y="1059582"/>
          <a:ext cx="6858000" cy="3888432"/>
        </p:xfrm>
        <a:graphic>
          <a:graphicData uri="http://schemas.openxmlformats.org/drawingml/2006/table">
            <a:tbl>
              <a:tblPr firstRow="1" firstCol="1" bandRow="1">
                <a:tableStyleId>{7DF18680-E054-41AD-8BC1-D1AEF772440D}</a:tableStyleId>
              </a:tblPr>
              <a:tblGrid>
                <a:gridCol w="171813"/>
                <a:gridCol w="2465099"/>
                <a:gridCol w="2088232"/>
                <a:gridCol w="2132856"/>
              </a:tblGrid>
              <a:tr h="283508">
                <a:tc>
                  <a:txBody>
                    <a:bodyPr/>
                    <a:lstStyle/>
                    <a:p>
                      <a:pPr indent="450215" algn="ctr">
                        <a:lnSpc>
                          <a:spcPct val="115000"/>
                        </a:lnSpc>
                        <a:spcAft>
                          <a:spcPts val="0"/>
                        </a:spcAft>
                      </a:pPr>
                      <a:r>
                        <a:rPr lang="ru-RU" sz="200" dirty="0">
                          <a:effectLst/>
                        </a:rPr>
                        <a:t> </a:t>
                      </a:r>
                      <a:endParaRPr lang="ru-RU" sz="200" dirty="0">
                        <a:effectLst/>
                        <a:latin typeface="Calibri"/>
                        <a:ea typeface="Calibri"/>
                        <a:cs typeface="Times New Roman"/>
                      </a:endParaRPr>
                    </a:p>
                  </a:txBody>
                  <a:tcPr marL="15007" marR="15007" marT="0" marB="0"/>
                </a:tc>
                <a:tc>
                  <a:txBody>
                    <a:bodyPr/>
                    <a:lstStyle/>
                    <a:p>
                      <a:pPr indent="0" algn="ctr">
                        <a:lnSpc>
                          <a:spcPct val="115000"/>
                        </a:lnSpc>
                        <a:spcAft>
                          <a:spcPts val="0"/>
                        </a:spcAft>
                      </a:pPr>
                      <a:r>
                        <a:rPr lang="ru-RU" sz="800" strike="noStrike" dirty="0">
                          <a:solidFill>
                            <a:srgbClr val="006600"/>
                          </a:solidFill>
                          <a:effectLst/>
                          <a:latin typeface="Calibri" pitchFamily="34" charset="0"/>
                          <a:cs typeface="Calibri" pitchFamily="34" charset="0"/>
                        </a:rPr>
                        <a:t>Название</a:t>
                      </a:r>
                      <a:endParaRPr lang="ru-RU" sz="800" strike="noStrike" dirty="0">
                        <a:solidFill>
                          <a:srgbClr val="006600"/>
                        </a:solidFill>
                        <a:effectLst/>
                        <a:latin typeface="Calibri" pitchFamily="34" charset="0"/>
                        <a:ea typeface="Calibri"/>
                        <a:cs typeface="Calibri" pitchFamily="34" charset="0"/>
                      </a:endParaRPr>
                    </a:p>
                  </a:txBody>
                  <a:tcPr marL="15007" marR="15007" marT="0" marB="0"/>
                </a:tc>
                <a:tc>
                  <a:txBody>
                    <a:bodyPr/>
                    <a:lstStyle/>
                    <a:p>
                      <a:pPr indent="0" algn="ctr">
                        <a:lnSpc>
                          <a:spcPct val="115000"/>
                        </a:lnSpc>
                        <a:spcAft>
                          <a:spcPts val="0"/>
                        </a:spcAft>
                      </a:pPr>
                      <a:r>
                        <a:rPr lang="ru-RU" sz="800" strike="noStrike" dirty="0">
                          <a:solidFill>
                            <a:srgbClr val="006600"/>
                          </a:solidFill>
                          <a:effectLst/>
                          <a:latin typeface="Calibri" pitchFamily="34" charset="0"/>
                          <a:cs typeface="Calibri" pitchFamily="34" charset="0"/>
                        </a:rPr>
                        <a:t>Сущность технологии</a:t>
                      </a:r>
                      <a:endParaRPr lang="ru-RU" sz="800" strike="noStrike" dirty="0">
                        <a:solidFill>
                          <a:srgbClr val="006600"/>
                        </a:solidFill>
                        <a:effectLst/>
                        <a:latin typeface="Calibri" pitchFamily="34" charset="0"/>
                        <a:ea typeface="Calibri"/>
                        <a:cs typeface="Calibri" pitchFamily="34" charset="0"/>
                      </a:endParaRPr>
                    </a:p>
                  </a:txBody>
                  <a:tcPr marL="15007" marR="15007" marT="0" marB="0"/>
                </a:tc>
                <a:tc>
                  <a:txBody>
                    <a:bodyPr/>
                    <a:lstStyle/>
                    <a:p>
                      <a:pPr indent="0" algn="ctr">
                        <a:lnSpc>
                          <a:spcPct val="100000"/>
                        </a:lnSpc>
                        <a:spcAft>
                          <a:spcPts val="0"/>
                        </a:spcAft>
                      </a:pPr>
                      <a:r>
                        <a:rPr lang="ru-RU" sz="800" strike="noStrike" dirty="0">
                          <a:solidFill>
                            <a:srgbClr val="006600"/>
                          </a:solidFill>
                          <a:effectLst/>
                          <a:latin typeface="Calibri" pitchFamily="34" charset="0"/>
                          <a:cs typeface="Calibri" pitchFamily="34" charset="0"/>
                        </a:rPr>
                        <a:t>Состояние работ</a:t>
                      </a:r>
                      <a:endParaRPr lang="ru-RU" sz="800" strike="noStrike" dirty="0">
                        <a:solidFill>
                          <a:srgbClr val="006600"/>
                        </a:solidFill>
                        <a:effectLst/>
                        <a:latin typeface="Calibri" pitchFamily="34" charset="0"/>
                        <a:ea typeface="Calibri"/>
                        <a:cs typeface="Calibri" pitchFamily="34" charset="0"/>
                      </a:endParaRPr>
                    </a:p>
                  </a:txBody>
                  <a:tcPr marL="15007" marR="15007" marT="0" marB="0"/>
                </a:tc>
              </a:tr>
              <a:tr h="3604924">
                <a:tc>
                  <a:txBody>
                    <a:bodyPr/>
                    <a:lstStyle/>
                    <a:p>
                      <a:pPr indent="0" algn="ctr">
                        <a:lnSpc>
                          <a:spcPct val="100000"/>
                        </a:lnSpc>
                        <a:spcAft>
                          <a:spcPts val="0"/>
                        </a:spcAft>
                      </a:pPr>
                      <a:endParaRPr lang="ru-RU" sz="1000" dirty="0">
                        <a:effectLst/>
                        <a:latin typeface="Calibri"/>
                        <a:ea typeface="Calibri"/>
                        <a:cs typeface="Times New Roman"/>
                      </a:endParaRPr>
                    </a:p>
                  </a:txBody>
                  <a:tcPr marL="15007" marR="15007" marT="0" marB="0"/>
                </a:tc>
                <a:tc>
                  <a:txBody>
                    <a:bodyPr/>
                    <a:lstStyle/>
                    <a:p>
                      <a:pPr indent="0" algn="just">
                        <a:lnSpc>
                          <a:spcPct val="100000"/>
                        </a:lnSpc>
                        <a:spcAft>
                          <a:spcPts val="0"/>
                        </a:spcAft>
                      </a:pPr>
                      <a:r>
                        <a:rPr lang="ru-RU" sz="1000" strike="noStrike" dirty="0" smtClean="0">
                          <a:solidFill>
                            <a:srgbClr val="006600"/>
                          </a:solidFill>
                          <a:effectLst/>
                          <a:latin typeface="Times New Roman" panose="02020603050405020304" pitchFamily="18" charset="0"/>
                          <a:cs typeface="Times New Roman" panose="02020603050405020304" pitchFamily="18" charset="0"/>
                        </a:rPr>
                        <a:t>Разработка технологических основ получения композиционных </a:t>
                      </a:r>
                      <a:r>
                        <a:rPr lang="ru-RU" sz="1000" strike="noStrike" dirty="0" err="1" smtClean="0">
                          <a:solidFill>
                            <a:srgbClr val="006600"/>
                          </a:solidFill>
                          <a:effectLst/>
                          <a:latin typeface="Times New Roman" panose="02020603050405020304" pitchFamily="18" charset="0"/>
                          <a:cs typeface="Times New Roman" panose="02020603050405020304" pitchFamily="18" charset="0"/>
                        </a:rPr>
                        <a:t>флюсо</a:t>
                      </a:r>
                      <a:r>
                        <a:rPr lang="ru-RU" sz="1000" strike="noStrike" dirty="0" smtClean="0">
                          <a:solidFill>
                            <a:srgbClr val="006600"/>
                          </a:solidFill>
                          <a:effectLst/>
                          <a:latin typeface="Times New Roman" panose="02020603050405020304" pitchFamily="18" charset="0"/>
                          <a:cs typeface="Times New Roman" panose="02020603050405020304" pitchFamily="18" charset="0"/>
                        </a:rPr>
                        <a:t>-образующих добавок на основе отходов производства вторичного алюминия, оказывающих комплексное воздействие на фазовый состав </a:t>
                      </a:r>
                      <a:r>
                        <a:rPr lang="ru-RU" sz="1000" strike="noStrike" dirty="0" err="1" smtClean="0">
                          <a:solidFill>
                            <a:srgbClr val="006600"/>
                          </a:solidFill>
                          <a:effectLst/>
                          <a:latin typeface="Times New Roman" panose="02020603050405020304" pitchFamily="18" charset="0"/>
                          <a:cs typeface="Times New Roman" panose="02020603050405020304" pitchFamily="18" charset="0"/>
                        </a:rPr>
                        <a:t>высококальциевых</a:t>
                      </a:r>
                      <a:r>
                        <a:rPr lang="ru-RU" sz="1000" strike="noStrike" dirty="0" smtClean="0">
                          <a:solidFill>
                            <a:srgbClr val="006600"/>
                          </a:solidFill>
                          <a:effectLst/>
                          <a:latin typeface="Times New Roman" panose="02020603050405020304" pitchFamily="18" charset="0"/>
                          <a:cs typeface="Times New Roman" panose="02020603050405020304" pitchFamily="18" charset="0"/>
                        </a:rPr>
                        <a:t> рафинировочных шлаков сталеплавильного производства, обеспечивающее их стабилизацию и придание свойств минеральных вяжущих веществ.</a:t>
                      </a:r>
                    </a:p>
                    <a:p>
                      <a:pPr indent="0" algn="just">
                        <a:lnSpc>
                          <a:spcPct val="100000"/>
                        </a:lnSpc>
                        <a:spcAft>
                          <a:spcPts val="0"/>
                        </a:spcAft>
                      </a:pPr>
                      <a:r>
                        <a:rPr lang="ru-RU" sz="1000" strike="noStrike" dirty="0" smtClean="0">
                          <a:solidFill>
                            <a:srgbClr val="006600"/>
                          </a:solidFill>
                          <a:effectLst/>
                          <a:latin typeface="Times New Roman" panose="02020603050405020304" pitchFamily="18" charset="0"/>
                          <a:cs typeface="Times New Roman" panose="02020603050405020304" pitchFamily="18" charset="0"/>
                        </a:rPr>
                        <a:t>Разработчик – Институт металлургии УрО РАН, </a:t>
                      </a:r>
                      <a:r>
                        <a:rPr lang="ru-RU" sz="1000" strike="noStrike" dirty="0" smtClean="0">
                          <a:solidFill>
                            <a:srgbClr val="006600"/>
                          </a:solidFill>
                          <a:effectLst/>
                          <a:latin typeface="Times New Roman" panose="02020603050405020304" pitchFamily="18" charset="0"/>
                          <a:ea typeface="Calibri"/>
                          <a:cs typeface="Times New Roman" panose="02020603050405020304" pitchFamily="18" charset="0"/>
                        </a:rPr>
                        <a:t>Рук. Д.т.н. </a:t>
                      </a:r>
                      <a:r>
                        <a:rPr lang="ru-RU" sz="1000" strike="noStrike" dirty="0" err="1" smtClean="0">
                          <a:solidFill>
                            <a:srgbClr val="006600"/>
                          </a:solidFill>
                          <a:effectLst/>
                          <a:latin typeface="Times New Roman" panose="02020603050405020304" pitchFamily="18" charset="0"/>
                          <a:ea typeface="Calibri"/>
                          <a:cs typeface="Times New Roman" panose="02020603050405020304" pitchFamily="18" charset="0"/>
                        </a:rPr>
                        <a:t>Шешуков</a:t>
                      </a:r>
                      <a:r>
                        <a:rPr lang="ru-RU" sz="1000" strike="noStrike" dirty="0" smtClean="0">
                          <a:solidFill>
                            <a:srgbClr val="006600"/>
                          </a:solidFill>
                          <a:effectLst/>
                          <a:latin typeface="Times New Roman" panose="02020603050405020304" pitchFamily="18" charset="0"/>
                          <a:ea typeface="Calibri"/>
                          <a:cs typeface="Times New Roman" panose="02020603050405020304" pitchFamily="18" charset="0"/>
                        </a:rPr>
                        <a:t> О.Ю.</a:t>
                      </a:r>
                    </a:p>
                    <a:p>
                      <a:pPr indent="0" algn="just">
                        <a:lnSpc>
                          <a:spcPct val="100000"/>
                        </a:lnSpc>
                        <a:spcAft>
                          <a:spcPts val="0"/>
                        </a:spcAft>
                      </a:pPr>
                      <a:endParaRPr lang="ru-RU" sz="1000" strike="noStrike" dirty="0">
                        <a:solidFill>
                          <a:srgbClr val="006600"/>
                        </a:solidFill>
                        <a:effectLst/>
                        <a:latin typeface="Times New Roman" panose="02020603050405020304" pitchFamily="18" charset="0"/>
                        <a:ea typeface="Calibri"/>
                        <a:cs typeface="Times New Roman" panose="02020603050405020304" pitchFamily="18" charset="0"/>
                      </a:endParaRPr>
                    </a:p>
                  </a:txBody>
                  <a:tcPr marL="15007" marR="15007" marT="0" marB="0"/>
                </a:tc>
                <a:tc>
                  <a:txBody>
                    <a:bodyPr/>
                    <a:lstStyle/>
                    <a:p>
                      <a:pPr marL="0" marR="0" indent="0" algn="just" defTabSz="342900" rtl="0" eaLnBrk="1" fontAlgn="auto" latinLnBrk="0" hangingPunct="1">
                        <a:lnSpc>
                          <a:spcPct val="100000"/>
                        </a:lnSpc>
                        <a:spcBef>
                          <a:spcPts val="0"/>
                        </a:spcBef>
                        <a:spcAft>
                          <a:spcPts val="0"/>
                        </a:spcAft>
                        <a:buClrTx/>
                        <a:buSzTx/>
                        <a:buFontTx/>
                        <a:buNone/>
                        <a:tabLst/>
                        <a:defRPr/>
                      </a:pPr>
                      <a:r>
                        <a:rPr lang="ru-RU" sz="1000" strike="noStrike" dirty="0" smtClean="0">
                          <a:solidFill>
                            <a:srgbClr val="006600"/>
                          </a:solidFill>
                          <a:effectLst/>
                          <a:latin typeface="Times New Roman" panose="02020603050405020304" pitchFamily="18" charset="0"/>
                          <a:cs typeface="Times New Roman" panose="02020603050405020304" pitchFamily="18" charset="0"/>
                        </a:rPr>
                        <a:t>Организация процесса утилизации отходов производства вторичного алюминия и  шлаков сталеплавильного производства с получением товарных продуктов (композиционных </a:t>
                      </a:r>
                      <a:r>
                        <a:rPr lang="ru-RU" sz="1000" strike="noStrike" dirty="0" err="1" smtClean="0">
                          <a:solidFill>
                            <a:srgbClr val="006600"/>
                          </a:solidFill>
                          <a:effectLst/>
                          <a:latin typeface="Times New Roman" panose="02020603050405020304" pitchFamily="18" charset="0"/>
                          <a:cs typeface="Times New Roman" panose="02020603050405020304" pitchFamily="18" charset="0"/>
                        </a:rPr>
                        <a:t>флюсо</a:t>
                      </a:r>
                      <a:r>
                        <a:rPr lang="ru-RU" sz="1000" strike="noStrike" dirty="0" smtClean="0">
                          <a:solidFill>
                            <a:srgbClr val="006600"/>
                          </a:solidFill>
                          <a:effectLst/>
                          <a:latin typeface="Times New Roman" panose="02020603050405020304" pitchFamily="18" charset="0"/>
                          <a:cs typeface="Times New Roman" panose="02020603050405020304" pitchFamily="18" charset="0"/>
                        </a:rPr>
                        <a:t>-образующих добавок, шлакового щебня и минеральных вяжущих веществ).</a:t>
                      </a:r>
                      <a:endParaRPr lang="ru-RU" sz="1000" strike="noStrike" dirty="0" smtClean="0">
                        <a:solidFill>
                          <a:srgbClr val="006600"/>
                        </a:solidFill>
                        <a:effectLst/>
                        <a:latin typeface="Times New Roman" panose="02020603050405020304" pitchFamily="18" charset="0"/>
                        <a:ea typeface="Calibri"/>
                        <a:cs typeface="Times New Roman" panose="02020603050405020304" pitchFamily="18" charset="0"/>
                      </a:endParaRPr>
                    </a:p>
                    <a:p>
                      <a:pPr indent="0" algn="just">
                        <a:lnSpc>
                          <a:spcPct val="100000"/>
                        </a:lnSpc>
                        <a:spcAft>
                          <a:spcPts val="0"/>
                        </a:spcAft>
                      </a:pPr>
                      <a:endParaRPr lang="ru-RU" sz="1000" strike="noStrike" dirty="0">
                        <a:solidFill>
                          <a:srgbClr val="006600"/>
                        </a:solidFill>
                        <a:effectLst/>
                        <a:latin typeface="Times New Roman" panose="02020603050405020304" pitchFamily="18" charset="0"/>
                        <a:ea typeface="Calibri"/>
                        <a:cs typeface="Times New Roman" panose="02020603050405020304" pitchFamily="18" charset="0"/>
                      </a:endParaRPr>
                    </a:p>
                  </a:txBody>
                  <a:tcPr marL="15007" marR="15007" marT="0" marB="0"/>
                </a:tc>
                <a:tc>
                  <a:txBody>
                    <a:bodyPr/>
                    <a:lstStyle/>
                    <a:p>
                      <a:pPr indent="0" algn="just">
                        <a:lnSpc>
                          <a:spcPct val="100000"/>
                        </a:lnSpc>
                        <a:spcAft>
                          <a:spcPts val="0"/>
                        </a:spcAft>
                      </a:pPr>
                      <a:r>
                        <a:rPr lang="ru-RU" sz="900" strike="noStrike" dirty="0" smtClean="0">
                          <a:solidFill>
                            <a:srgbClr val="006600"/>
                          </a:solidFill>
                          <a:effectLst/>
                          <a:latin typeface="Times New Roman" panose="02020603050405020304" pitchFamily="18" charset="0"/>
                          <a:cs typeface="Times New Roman" panose="02020603050405020304" pitchFamily="18" charset="0"/>
                        </a:rPr>
                        <a:t>Технология реализована в промышленном масштабе на ООО «СЕАЛ и К» (Екатеринбург).</a:t>
                      </a:r>
                    </a:p>
                    <a:p>
                      <a:pPr indent="0" algn="just">
                        <a:lnSpc>
                          <a:spcPct val="100000"/>
                        </a:lnSpc>
                        <a:spcAft>
                          <a:spcPts val="0"/>
                        </a:spcAft>
                      </a:pPr>
                      <a:r>
                        <a:rPr lang="ru-RU" sz="900" strike="noStrike" dirty="0" smtClean="0">
                          <a:solidFill>
                            <a:srgbClr val="006600"/>
                          </a:solidFill>
                          <a:effectLst/>
                          <a:latin typeface="Times New Roman" panose="02020603050405020304" pitchFamily="18" charset="0"/>
                          <a:ea typeface="Calibri"/>
                          <a:cs typeface="Times New Roman" panose="02020603050405020304" pitchFamily="18" charset="0"/>
                        </a:rPr>
                        <a:t>Разработаны составы композиционных </a:t>
                      </a:r>
                      <a:r>
                        <a:rPr lang="ru-RU" sz="900" strike="noStrike" dirty="0" err="1" smtClean="0">
                          <a:solidFill>
                            <a:srgbClr val="006600"/>
                          </a:solidFill>
                          <a:effectLst/>
                          <a:latin typeface="Times New Roman" panose="02020603050405020304" pitchFamily="18" charset="0"/>
                          <a:ea typeface="Calibri"/>
                          <a:cs typeface="Times New Roman" panose="02020603050405020304" pitchFamily="18" charset="0"/>
                        </a:rPr>
                        <a:t>флюсо</a:t>
                      </a:r>
                      <a:r>
                        <a:rPr lang="ru-RU" sz="900" strike="noStrike" dirty="0" smtClean="0">
                          <a:solidFill>
                            <a:srgbClr val="006600"/>
                          </a:solidFill>
                          <a:effectLst/>
                          <a:latin typeface="Times New Roman" panose="02020603050405020304" pitchFamily="18" charset="0"/>
                          <a:ea typeface="Calibri"/>
                          <a:cs typeface="Times New Roman" panose="02020603050405020304" pitchFamily="18" charset="0"/>
                        </a:rPr>
                        <a:t>-образующих добавок, обеспечивающих</a:t>
                      </a:r>
                    </a:p>
                    <a:p>
                      <a:pPr indent="0" algn="just">
                        <a:lnSpc>
                          <a:spcPct val="100000"/>
                        </a:lnSpc>
                        <a:spcAft>
                          <a:spcPts val="0"/>
                        </a:spcAft>
                      </a:pPr>
                      <a:r>
                        <a:rPr lang="ru-RU" sz="900" strike="noStrike" dirty="0" smtClean="0">
                          <a:solidFill>
                            <a:srgbClr val="006600"/>
                          </a:solidFill>
                          <a:effectLst/>
                          <a:latin typeface="Times New Roman" panose="02020603050405020304" pitchFamily="18" charset="0"/>
                          <a:ea typeface="Calibri"/>
                          <a:cs typeface="Times New Roman" panose="02020603050405020304" pitchFamily="18" charset="0"/>
                        </a:rPr>
                        <a:t>полную комплексную переработку </a:t>
                      </a:r>
                      <a:r>
                        <a:rPr lang="ru-RU" sz="900" strike="noStrike" dirty="0" err="1" smtClean="0">
                          <a:solidFill>
                            <a:srgbClr val="006600"/>
                          </a:solidFill>
                          <a:effectLst/>
                          <a:latin typeface="Times New Roman" panose="02020603050405020304" pitchFamily="18" charset="0"/>
                          <a:ea typeface="Calibri"/>
                          <a:cs typeface="Times New Roman" panose="02020603050405020304" pitchFamily="18" charset="0"/>
                        </a:rPr>
                        <a:t>высококальциевых</a:t>
                      </a:r>
                      <a:r>
                        <a:rPr lang="ru-RU" sz="900" strike="noStrike" dirty="0" smtClean="0">
                          <a:solidFill>
                            <a:srgbClr val="006600"/>
                          </a:solidFill>
                          <a:effectLst/>
                          <a:latin typeface="Times New Roman" panose="02020603050405020304" pitchFamily="18" charset="0"/>
                          <a:ea typeface="Calibri"/>
                          <a:cs typeface="Times New Roman" panose="02020603050405020304" pitchFamily="18" charset="0"/>
                        </a:rPr>
                        <a:t> </a:t>
                      </a:r>
                      <a:r>
                        <a:rPr lang="ru-RU" sz="900" strike="noStrike" dirty="0" err="1" smtClean="0">
                          <a:solidFill>
                            <a:srgbClr val="006600"/>
                          </a:solidFill>
                          <a:effectLst/>
                          <a:latin typeface="Times New Roman" panose="02020603050405020304" pitchFamily="18" charset="0"/>
                          <a:ea typeface="Calibri"/>
                          <a:cs typeface="Times New Roman" panose="02020603050405020304" pitchFamily="18" charset="0"/>
                        </a:rPr>
                        <a:t>саморассыпающихся</a:t>
                      </a:r>
                      <a:r>
                        <a:rPr lang="ru-RU" sz="900" strike="noStrike" dirty="0" smtClean="0">
                          <a:solidFill>
                            <a:srgbClr val="006600"/>
                          </a:solidFill>
                          <a:effectLst/>
                          <a:latin typeface="Times New Roman" panose="02020603050405020304" pitchFamily="18" charset="0"/>
                          <a:ea typeface="Calibri"/>
                          <a:cs typeface="Times New Roman" panose="02020603050405020304" pitchFamily="18" charset="0"/>
                        </a:rPr>
                        <a:t> шлаков в шлаковый щебень и минеральные</a:t>
                      </a:r>
                    </a:p>
                    <a:p>
                      <a:pPr indent="0" algn="just">
                        <a:lnSpc>
                          <a:spcPct val="100000"/>
                        </a:lnSpc>
                        <a:spcAft>
                          <a:spcPts val="0"/>
                        </a:spcAft>
                      </a:pPr>
                      <a:r>
                        <a:rPr lang="ru-RU" sz="900" strike="noStrike" dirty="0" smtClean="0">
                          <a:solidFill>
                            <a:srgbClr val="006600"/>
                          </a:solidFill>
                          <a:effectLst/>
                          <a:latin typeface="Times New Roman" panose="02020603050405020304" pitchFamily="18" charset="0"/>
                          <a:ea typeface="Calibri"/>
                          <a:cs typeface="Times New Roman" panose="02020603050405020304" pitchFamily="18" charset="0"/>
                        </a:rPr>
                        <a:t>вяжущие вещества высокой гидравлической активности. Разработанные флюсующие добавки могут производиться</a:t>
                      </a:r>
                    </a:p>
                    <a:p>
                      <a:pPr indent="0" algn="just">
                        <a:lnSpc>
                          <a:spcPct val="100000"/>
                        </a:lnSpc>
                        <a:spcAft>
                          <a:spcPts val="0"/>
                        </a:spcAft>
                      </a:pPr>
                      <a:r>
                        <a:rPr lang="ru-RU" sz="900" strike="noStrike" dirty="0" smtClean="0">
                          <a:solidFill>
                            <a:srgbClr val="006600"/>
                          </a:solidFill>
                          <a:effectLst/>
                          <a:latin typeface="Times New Roman" panose="02020603050405020304" pitchFamily="18" charset="0"/>
                          <a:ea typeface="Calibri"/>
                          <a:cs typeface="Times New Roman" panose="02020603050405020304" pitchFamily="18" charset="0"/>
                        </a:rPr>
                        <a:t>Индустриальным партнером целенаправленно и поставляться на металлургические предприятия, обеспечивая стабилизацию</a:t>
                      </a:r>
                    </a:p>
                    <a:p>
                      <a:pPr indent="0" algn="just">
                        <a:lnSpc>
                          <a:spcPct val="100000"/>
                        </a:lnSpc>
                        <a:spcAft>
                          <a:spcPts val="0"/>
                        </a:spcAft>
                      </a:pPr>
                      <a:r>
                        <a:rPr lang="ru-RU" sz="900" strike="noStrike" dirty="0" err="1" smtClean="0">
                          <a:solidFill>
                            <a:srgbClr val="006600"/>
                          </a:solidFill>
                          <a:effectLst/>
                          <a:latin typeface="Times New Roman" panose="02020603050405020304" pitchFamily="18" charset="0"/>
                          <a:ea typeface="Calibri"/>
                          <a:cs typeface="Times New Roman" panose="02020603050405020304" pitchFamily="18" charset="0"/>
                        </a:rPr>
                        <a:t>высококальциевых</a:t>
                      </a:r>
                      <a:r>
                        <a:rPr lang="ru-RU" sz="900" strike="noStrike" dirty="0" smtClean="0">
                          <a:solidFill>
                            <a:srgbClr val="006600"/>
                          </a:solidFill>
                          <a:effectLst/>
                          <a:latin typeface="Times New Roman" panose="02020603050405020304" pitchFamily="18" charset="0"/>
                          <a:ea typeface="Calibri"/>
                          <a:cs typeface="Times New Roman" panose="02020603050405020304" pitchFamily="18" charset="0"/>
                        </a:rPr>
                        <a:t> шлаков без изменения существующих технологических процессов рафинирования стали на</a:t>
                      </a:r>
                    </a:p>
                    <a:p>
                      <a:pPr indent="0" algn="just">
                        <a:lnSpc>
                          <a:spcPct val="100000"/>
                        </a:lnSpc>
                        <a:spcAft>
                          <a:spcPts val="0"/>
                        </a:spcAft>
                      </a:pPr>
                      <a:r>
                        <a:rPr lang="ru-RU" sz="900" strike="noStrike" dirty="0" smtClean="0">
                          <a:solidFill>
                            <a:srgbClr val="006600"/>
                          </a:solidFill>
                          <a:effectLst/>
                          <a:latin typeface="Times New Roman" panose="02020603050405020304" pitchFamily="18" charset="0"/>
                          <a:ea typeface="Calibri"/>
                          <a:cs typeface="Times New Roman" panose="02020603050405020304" pitchFamily="18" charset="0"/>
                        </a:rPr>
                        <a:t>металлургических предприятиях с последующей переработкой шлака на щебень. </a:t>
                      </a:r>
                    </a:p>
                  </a:txBody>
                  <a:tcPr marL="15007" marR="15007" marT="0" marB="0"/>
                </a:tc>
              </a:tr>
            </a:tbl>
          </a:graphicData>
        </a:graphic>
      </p:graphicFrame>
      <p:sp>
        <p:nvSpPr>
          <p:cNvPr id="7" name="Прямоугольник 6"/>
          <p:cNvSpPr/>
          <p:nvPr/>
        </p:nvSpPr>
        <p:spPr>
          <a:xfrm>
            <a:off x="1628800" y="339502"/>
            <a:ext cx="3980577" cy="461665"/>
          </a:xfrm>
          <a:prstGeom prst="rect">
            <a:avLst/>
          </a:prstGeom>
          <a:effectLst>
            <a:outerShdw blurRad="50800" dist="38100" dir="5400000" algn="t" rotWithShape="0">
              <a:prstClr val="black">
                <a:alpha val="40000"/>
              </a:prstClr>
            </a:outerShdw>
          </a:effectLst>
        </p:spPr>
        <p:txBody>
          <a:bodyPr wrap="none">
            <a:spAutoFit/>
          </a:bodyPr>
          <a:lstStyle/>
          <a:p>
            <a:r>
              <a:rPr lang="ru-RU" sz="2400" dirty="0" smtClean="0">
                <a:solidFill>
                  <a:srgbClr val="C00000"/>
                </a:solidFill>
                <a:latin typeface="Impact" panose="020B0806030902050204" pitchFamily="34" charset="0"/>
              </a:rPr>
              <a:t>Реализованные технологии </a:t>
            </a:r>
            <a:endParaRPr lang="ru-RU" sz="2400" dirty="0">
              <a:solidFill>
                <a:srgbClr val="C00000"/>
              </a:solidFill>
              <a:latin typeface="Impact" panose="020B0806030902050204" pitchFamily="34" charset="0"/>
            </a:endParaRPr>
          </a:p>
        </p:txBody>
      </p:sp>
    </p:spTree>
    <p:extLst>
      <p:ext uri="{BB962C8B-B14F-4D97-AF65-F5344CB8AC3E}">
        <p14:creationId xmlns:p14="http://schemas.microsoft.com/office/powerpoint/2010/main" val="167163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002574980"/>
              </p:ext>
            </p:extLst>
          </p:nvPr>
        </p:nvGraphicFramePr>
        <p:xfrm>
          <a:off x="188640" y="1437624"/>
          <a:ext cx="6588733" cy="2377440"/>
        </p:xfrm>
        <a:graphic>
          <a:graphicData uri="http://schemas.openxmlformats.org/drawingml/2006/table">
            <a:tbl>
              <a:tblPr firstRow="1" firstCol="1" bandRow="1">
                <a:tableStyleId>{7DF18680-E054-41AD-8BC1-D1AEF772440D}</a:tableStyleId>
              </a:tblPr>
              <a:tblGrid>
                <a:gridCol w="165067"/>
                <a:gridCol w="1760716"/>
                <a:gridCol w="1908644"/>
                <a:gridCol w="2754306"/>
              </a:tblGrid>
              <a:tr h="2377440">
                <a:tc>
                  <a:txBody>
                    <a:bodyPr/>
                    <a:lstStyle/>
                    <a:p>
                      <a:pPr indent="0" algn="ctr">
                        <a:lnSpc>
                          <a:spcPct val="100000"/>
                        </a:lnSpc>
                        <a:spcAft>
                          <a:spcPts val="0"/>
                        </a:spcAft>
                      </a:pPr>
                      <a:endParaRPr lang="ru-RU" sz="1200" dirty="0">
                        <a:effectLst/>
                        <a:latin typeface="Calibri"/>
                        <a:ea typeface="Calibri"/>
                        <a:cs typeface="Times New Roman"/>
                      </a:endParaRPr>
                    </a:p>
                  </a:txBody>
                  <a:tcPr marL="15007" marR="15007" marT="0" marB="0">
                    <a:solidFill>
                      <a:schemeClr val="bg2"/>
                    </a:solidFill>
                  </a:tcPr>
                </a:tc>
                <a:tc>
                  <a:txBody>
                    <a:bodyPr/>
                    <a:lstStyle/>
                    <a:p>
                      <a:pPr indent="0" algn="just">
                        <a:lnSpc>
                          <a:spcPct val="100000"/>
                        </a:lnSpc>
                        <a:spcAft>
                          <a:spcPts val="0"/>
                        </a:spcAft>
                      </a:pPr>
                      <a:r>
                        <a:rPr lang="ru-RU" sz="1200" b="0" strike="noStrike" dirty="0">
                          <a:solidFill>
                            <a:srgbClr val="006600"/>
                          </a:solidFill>
                          <a:effectLst/>
                          <a:latin typeface="Calibri" pitchFamily="34" charset="0"/>
                          <a:cs typeface="Calibri" pitchFamily="34" charset="0"/>
                        </a:rPr>
                        <a:t>Технология извлечения германия из сырья Павловского буроугольного месторождения (отходов горного производства)</a:t>
                      </a:r>
                    </a:p>
                    <a:p>
                      <a:pPr indent="0" algn="just">
                        <a:lnSpc>
                          <a:spcPct val="100000"/>
                        </a:lnSpc>
                        <a:spcAft>
                          <a:spcPts val="0"/>
                        </a:spcAft>
                      </a:pPr>
                      <a:r>
                        <a:rPr lang="ru-RU" sz="1200" b="0" strike="noStrike" dirty="0">
                          <a:solidFill>
                            <a:srgbClr val="006600"/>
                          </a:solidFill>
                          <a:effectLst/>
                          <a:latin typeface="Calibri" pitchFamily="34" charset="0"/>
                          <a:cs typeface="Calibri" pitchFamily="34" charset="0"/>
                        </a:rPr>
                        <a:t>(Разработчик – Институт металлургии УрО РАН, рук. </a:t>
                      </a:r>
                      <a:r>
                        <a:rPr lang="ru-RU" sz="1200" b="0" strike="noStrike" dirty="0" err="1">
                          <a:solidFill>
                            <a:srgbClr val="006600"/>
                          </a:solidFill>
                          <a:effectLst/>
                          <a:latin typeface="Calibri" pitchFamily="34" charset="0"/>
                          <a:cs typeface="Calibri" pitchFamily="34" charset="0"/>
                        </a:rPr>
                        <a:t>Танутров</a:t>
                      </a:r>
                      <a:r>
                        <a:rPr lang="ru-RU" sz="1200" b="0" strike="noStrike" dirty="0">
                          <a:solidFill>
                            <a:srgbClr val="006600"/>
                          </a:solidFill>
                          <a:effectLst/>
                          <a:latin typeface="Calibri" pitchFamily="34" charset="0"/>
                          <a:cs typeface="Calibri" pitchFamily="34" charset="0"/>
                        </a:rPr>
                        <a:t> И.Н.)</a:t>
                      </a:r>
                      <a:endParaRPr lang="ru-RU" sz="1200" b="0" strike="noStrike" dirty="0">
                        <a:solidFill>
                          <a:srgbClr val="006600"/>
                        </a:solidFill>
                        <a:effectLst/>
                        <a:latin typeface="Calibri" pitchFamily="34" charset="0"/>
                        <a:ea typeface="Calibri"/>
                        <a:cs typeface="Calibri" pitchFamily="34" charset="0"/>
                      </a:endParaRPr>
                    </a:p>
                  </a:txBody>
                  <a:tcPr marL="15007" marR="15007" marT="0" marB="0">
                    <a:solidFill>
                      <a:schemeClr val="bg2"/>
                    </a:solidFill>
                  </a:tcPr>
                </a:tc>
                <a:tc>
                  <a:txBody>
                    <a:bodyPr/>
                    <a:lstStyle/>
                    <a:p>
                      <a:pPr indent="0" algn="just">
                        <a:lnSpc>
                          <a:spcPct val="100000"/>
                        </a:lnSpc>
                        <a:spcAft>
                          <a:spcPts val="0"/>
                        </a:spcAft>
                      </a:pPr>
                      <a:r>
                        <a:rPr lang="ru-RU" sz="1200" b="0" strike="noStrike" dirty="0">
                          <a:solidFill>
                            <a:srgbClr val="006600"/>
                          </a:solidFill>
                          <a:effectLst/>
                          <a:latin typeface="Calibri" pitchFamily="34" charset="0"/>
                          <a:cs typeface="Calibri" pitchFamily="34" charset="0"/>
                        </a:rPr>
                        <a:t>В основе технологии лежит метод слоевого сжигания угля. На Павловском буроугольном месторождении два вида сырья: уголь, содержащий 300 </a:t>
                      </a:r>
                      <a:r>
                        <a:rPr lang="ru-RU" sz="1200" b="0" strike="noStrike" dirty="0" err="1">
                          <a:solidFill>
                            <a:srgbClr val="006600"/>
                          </a:solidFill>
                          <a:effectLst/>
                          <a:latin typeface="Calibri" pitchFamily="34" charset="0"/>
                          <a:cs typeface="Calibri" pitchFamily="34" charset="0"/>
                        </a:rPr>
                        <a:t>гр</a:t>
                      </a:r>
                      <a:r>
                        <a:rPr lang="ru-RU" sz="1200" b="0" strike="noStrike" dirty="0">
                          <a:solidFill>
                            <a:srgbClr val="006600"/>
                          </a:solidFill>
                          <a:effectLst/>
                          <a:latin typeface="Calibri" pitchFamily="34" charset="0"/>
                          <a:cs typeface="Calibri" pitchFamily="34" charset="0"/>
                        </a:rPr>
                        <a:t>/т германия и алевролит, содержащий 360 </a:t>
                      </a:r>
                      <a:r>
                        <a:rPr lang="ru-RU" sz="1200" b="0" strike="noStrike" dirty="0" err="1">
                          <a:solidFill>
                            <a:srgbClr val="006600"/>
                          </a:solidFill>
                          <a:effectLst/>
                          <a:latin typeface="Calibri" pitchFamily="34" charset="0"/>
                          <a:cs typeface="Calibri" pitchFamily="34" charset="0"/>
                        </a:rPr>
                        <a:t>гр</a:t>
                      </a:r>
                      <a:r>
                        <a:rPr lang="ru-RU" sz="1200" b="0" strike="noStrike" dirty="0">
                          <a:solidFill>
                            <a:srgbClr val="006600"/>
                          </a:solidFill>
                          <a:effectLst/>
                          <a:latin typeface="Calibri" pitchFamily="34" charset="0"/>
                          <a:cs typeface="Calibri" pitchFamily="34" charset="0"/>
                        </a:rPr>
                        <a:t>/т германия.</a:t>
                      </a:r>
                      <a:endParaRPr lang="ru-RU" sz="1200" b="0" strike="noStrike" dirty="0">
                        <a:solidFill>
                          <a:srgbClr val="006600"/>
                        </a:solidFill>
                        <a:effectLst/>
                        <a:latin typeface="Calibri" pitchFamily="34" charset="0"/>
                        <a:ea typeface="Calibri"/>
                        <a:cs typeface="Calibri" pitchFamily="34" charset="0"/>
                      </a:endParaRPr>
                    </a:p>
                  </a:txBody>
                  <a:tcPr marL="15007" marR="15007" marT="0" marB="0">
                    <a:solidFill>
                      <a:schemeClr val="bg2"/>
                    </a:solidFill>
                  </a:tcPr>
                </a:tc>
                <a:tc>
                  <a:txBody>
                    <a:bodyPr/>
                    <a:lstStyle/>
                    <a:p>
                      <a:pPr indent="0" algn="just">
                        <a:lnSpc>
                          <a:spcPct val="100000"/>
                        </a:lnSpc>
                        <a:spcAft>
                          <a:spcPts val="0"/>
                        </a:spcAft>
                      </a:pPr>
                      <a:r>
                        <a:rPr lang="ru-RU" sz="1200" b="0" strike="noStrike" dirty="0">
                          <a:solidFill>
                            <a:srgbClr val="006600"/>
                          </a:solidFill>
                          <a:effectLst/>
                          <a:latin typeface="Calibri" pitchFamily="34" charset="0"/>
                          <a:cs typeface="Calibri" pitchFamily="34" charset="0"/>
                        </a:rPr>
                        <a:t>В настоящее время на Павловском буроугольном месторождении технология реализована в промышленном масштабе. При слоевом сжигании извлечение германия в возгоны (50 %) и шлак (50 %). На втором этапе (</a:t>
                      </a:r>
                      <a:r>
                        <a:rPr lang="ru-RU" sz="1200" b="0" strike="noStrike" dirty="0" err="1">
                          <a:solidFill>
                            <a:srgbClr val="006600"/>
                          </a:solidFill>
                          <a:effectLst/>
                          <a:latin typeface="Calibri" pitchFamily="34" charset="0"/>
                          <a:cs typeface="Calibri" pitchFamily="34" charset="0"/>
                        </a:rPr>
                        <a:t>электроплавка</a:t>
                      </a:r>
                      <a:r>
                        <a:rPr lang="ru-RU" sz="1200" b="0" strike="noStrike" dirty="0">
                          <a:solidFill>
                            <a:srgbClr val="006600"/>
                          </a:solidFill>
                          <a:effectLst/>
                          <a:latin typeface="Calibri" pitchFamily="34" charset="0"/>
                          <a:cs typeface="Calibri" pitchFamily="34" charset="0"/>
                        </a:rPr>
                        <a:t>) получают концентрат с содержанием германия 20 % (извлечение 85 %).</a:t>
                      </a:r>
                    </a:p>
                    <a:p>
                      <a:pPr indent="0" algn="just">
                        <a:lnSpc>
                          <a:spcPct val="100000"/>
                        </a:lnSpc>
                        <a:spcAft>
                          <a:spcPts val="0"/>
                        </a:spcAft>
                      </a:pPr>
                      <a:r>
                        <a:rPr lang="ru-RU" sz="1200" b="0" strike="noStrike" dirty="0">
                          <a:solidFill>
                            <a:srgbClr val="006600"/>
                          </a:solidFill>
                          <a:effectLst/>
                          <a:latin typeface="Calibri" pitchFamily="34" charset="0"/>
                          <a:cs typeface="Calibri" pitchFamily="34" charset="0"/>
                        </a:rPr>
                        <a:t>Ведется строительство второй очереди с вовлечением в переработке алевролита. Объем производства будет увеличен в два раза. </a:t>
                      </a:r>
                      <a:endParaRPr lang="ru-RU" sz="1200" b="0" strike="noStrike" dirty="0">
                        <a:solidFill>
                          <a:srgbClr val="006600"/>
                        </a:solidFill>
                        <a:effectLst/>
                        <a:latin typeface="Calibri" pitchFamily="34" charset="0"/>
                        <a:ea typeface="Calibri"/>
                        <a:cs typeface="Calibri" pitchFamily="34" charset="0"/>
                      </a:endParaRPr>
                    </a:p>
                  </a:txBody>
                  <a:tcPr marL="15007" marR="15007" marT="0" marB="0">
                    <a:solidFill>
                      <a:schemeClr val="bg2"/>
                    </a:solidFill>
                  </a:tcPr>
                </a:tc>
              </a:tr>
            </a:tbl>
          </a:graphicData>
        </a:graphic>
      </p:graphicFrame>
      <p:sp>
        <p:nvSpPr>
          <p:cNvPr id="3" name="Прямоугольник 2"/>
          <p:cNvSpPr/>
          <p:nvPr/>
        </p:nvSpPr>
        <p:spPr>
          <a:xfrm>
            <a:off x="1700808" y="483518"/>
            <a:ext cx="3980577" cy="461665"/>
          </a:xfrm>
          <a:prstGeom prst="rect">
            <a:avLst/>
          </a:prstGeom>
          <a:effectLst>
            <a:outerShdw blurRad="50800" dist="38100" dir="5400000" algn="t" rotWithShape="0">
              <a:prstClr val="black">
                <a:alpha val="40000"/>
              </a:prstClr>
            </a:outerShdw>
          </a:effectLst>
        </p:spPr>
        <p:txBody>
          <a:bodyPr wrap="none">
            <a:spAutoFit/>
          </a:bodyPr>
          <a:lstStyle/>
          <a:p>
            <a:r>
              <a:rPr lang="ru-RU" sz="2400" dirty="0" smtClean="0">
                <a:solidFill>
                  <a:srgbClr val="C00000"/>
                </a:solidFill>
                <a:latin typeface="Impact" panose="020B0806030902050204" pitchFamily="34" charset="0"/>
              </a:rPr>
              <a:t>Реализованные технологии </a:t>
            </a:r>
            <a:endParaRPr lang="ru-RU" sz="2400" dirty="0">
              <a:solidFill>
                <a:srgbClr val="C00000"/>
              </a:solidFill>
              <a:latin typeface="Impact" panose="020B0806030902050204" pitchFamily="34" charset="0"/>
            </a:endParaRPr>
          </a:p>
        </p:txBody>
      </p:sp>
      <p:sp>
        <p:nvSpPr>
          <p:cNvPr id="5" name="Нижний колонтитул 4"/>
          <p:cNvSpPr>
            <a:spLocks noGrp="1"/>
          </p:cNvSpPr>
          <p:nvPr>
            <p:ph type="ftr" sz="quarter" idx="11"/>
          </p:nvPr>
        </p:nvSpPr>
        <p:spPr>
          <a:xfrm>
            <a:off x="980728" y="4869656"/>
            <a:ext cx="4287366" cy="273844"/>
          </a:xfrm>
        </p:spPr>
        <p:txBody>
          <a:bodyPr/>
          <a:lstStyle/>
          <a:p>
            <a:pPr>
              <a:defRPr/>
            </a:pPr>
            <a:r>
              <a:rPr lang="ru-RU" dirty="0" smtClean="0"/>
              <a:t>VI Форум “ЛОМ. Техноген. Полигон”</a:t>
            </a:r>
            <a:endParaRPr lang="ru-RU" dirty="0"/>
          </a:p>
        </p:txBody>
      </p:sp>
    </p:spTree>
    <p:extLst>
      <p:ext uri="{BB962C8B-B14F-4D97-AF65-F5344CB8AC3E}">
        <p14:creationId xmlns:p14="http://schemas.microsoft.com/office/powerpoint/2010/main" val="43617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24744" y="483518"/>
            <a:ext cx="5872120" cy="400110"/>
          </a:xfrm>
          <a:prstGeom prst="rect">
            <a:avLst/>
          </a:prstGeom>
          <a:effectLst>
            <a:outerShdw blurRad="50800" dist="38100" dir="5400000" algn="t" rotWithShape="0">
              <a:prstClr val="black">
                <a:alpha val="40000"/>
              </a:prstClr>
            </a:outerShdw>
          </a:effectLst>
        </p:spPr>
        <p:txBody>
          <a:bodyPr wrap="none">
            <a:spAutoFit/>
          </a:bodyPr>
          <a:lstStyle/>
          <a:p>
            <a:r>
              <a:rPr lang="ru-RU" sz="2000" dirty="0">
                <a:solidFill>
                  <a:srgbClr val="C00000"/>
                </a:solidFill>
                <a:latin typeface="Impact" panose="020B0806030902050204" pitchFamily="34" charset="0"/>
                <a:ea typeface="Calibri" panose="020F0502020204030204" pitchFamily="34" charset="0"/>
              </a:rPr>
              <a:t>Завершенные НИОКР, </a:t>
            </a:r>
            <a:r>
              <a:rPr lang="ru-RU" sz="2000" dirty="0" smtClean="0">
                <a:solidFill>
                  <a:srgbClr val="C00000"/>
                </a:solidFill>
                <a:latin typeface="Impact" panose="020B0806030902050204" pitchFamily="34" charset="0"/>
                <a:ea typeface="Calibri" panose="020F0502020204030204" pitchFamily="34" charset="0"/>
              </a:rPr>
              <a:t>требующие </a:t>
            </a:r>
            <a:r>
              <a:rPr lang="ru-RU" sz="2000" dirty="0" smtClean="0">
                <a:solidFill>
                  <a:srgbClr val="C00000"/>
                </a:solidFill>
                <a:latin typeface="Impact" panose="020B0806030902050204" pitchFamily="34" charset="0"/>
                <a:ea typeface="Calibri" panose="020F0502020204030204" pitchFamily="34" charset="0"/>
              </a:rPr>
              <a:t>реализации (18)</a:t>
            </a:r>
            <a:endParaRPr lang="ru-RU" sz="2000" dirty="0">
              <a:solidFill>
                <a:srgbClr val="C00000"/>
              </a:solidFill>
              <a:latin typeface="Impact" panose="020B080603090205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28151834"/>
              </p:ext>
            </p:extLst>
          </p:nvPr>
        </p:nvGraphicFramePr>
        <p:xfrm>
          <a:off x="1282" y="1059582"/>
          <a:ext cx="6856718" cy="3096344"/>
        </p:xfrm>
        <a:graphic>
          <a:graphicData uri="http://schemas.openxmlformats.org/drawingml/2006/table">
            <a:tbl>
              <a:tblPr firstRow="1" firstCol="1" bandRow="1">
                <a:tableStyleId>{7DF18680-E054-41AD-8BC1-D1AEF772440D}</a:tableStyleId>
              </a:tblPr>
              <a:tblGrid>
                <a:gridCol w="171781"/>
                <a:gridCol w="2175817"/>
                <a:gridCol w="2592288"/>
                <a:gridCol w="1916832"/>
              </a:tblGrid>
              <a:tr h="381742">
                <a:tc>
                  <a:txBody>
                    <a:bodyPr/>
                    <a:lstStyle/>
                    <a:p>
                      <a:pPr indent="450215" algn="ctr">
                        <a:lnSpc>
                          <a:spcPct val="115000"/>
                        </a:lnSpc>
                        <a:spcAft>
                          <a:spcPts val="0"/>
                        </a:spcAft>
                      </a:pPr>
                      <a:r>
                        <a:rPr lang="ru-RU" sz="200" dirty="0">
                          <a:effectLst/>
                        </a:rPr>
                        <a:t> </a:t>
                      </a:r>
                      <a:endParaRPr lang="ru-RU" sz="200" dirty="0">
                        <a:effectLst/>
                        <a:latin typeface="Calibri"/>
                        <a:ea typeface="Calibri"/>
                        <a:cs typeface="Times New Roman"/>
                      </a:endParaRPr>
                    </a:p>
                  </a:txBody>
                  <a:tcPr marL="15007" marR="15007" marT="0" marB="0"/>
                </a:tc>
                <a:tc>
                  <a:txBody>
                    <a:bodyPr/>
                    <a:lstStyle/>
                    <a:p>
                      <a:pPr indent="0" algn="ctr">
                        <a:lnSpc>
                          <a:spcPct val="115000"/>
                        </a:lnSpc>
                        <a:spcAft>
                          <a:spcPts val="0"/>
                        </a:spcAft>
                      </a:pPr>
                      <a:r>
                        <a:rPr lang="ru-RU" sz="900" strike="noStrike" dirty="0">
                          <a:solidFill>
                            <a:srgbClr val="006600"/>
                          </a:solidFill>
                          <a:effectLst/>
                          <a:latin typeface="Calibri" pitchFamily="34" charset="0"/>
                          <a:cs typeface="Calibri" pitchFamily="34" charset="0"/>
                        </a:rPr>
                        <a:t>Название</a:t>
                      </a:r>
                      <a:endParaRPr lang="ru-RU" sz="900" strike="noStrike" dirty="0">
                        <a:solidFill>
                          <a:srgbClr val="006600"/>
                        </a:solidFill>
                        <a:effectLst/>
                        <a:latin typeface="Calibri" pitchFamily="34" charset="0"/>
                        <a:ea typeface="Calibri"/>
                        <a:cs typeface="Calibri" pitchFamily="34" charset="0"/>
                      </a:endParaRPr>
                    </a:p>
                  </a:txBody>
                  <a:tcPr marL="15007" marR="15007" marT="0" marB="0"/>
                </a:tc>
                <a:tc>
                  <a:txBody>
                    <a:bodyPr/>
                    <a:lstStyle/>
                    <a:p>
                      <a:pPr indent="0" algn="ctr">
                        <a:lnSpc>
                          <a:spcPct val="115000"/>
                        </a:lnSpc>
                        <a:spcAft>
                          <a:spcPts val="0"/>
                        </a:spcAft>
                      </a:pPr>
                      <a:r>
                        <a:rPr lang="ru-RU" sz="900" strike="noStrike" dirty="0">
                          <a:solidFill>
                            <a:srgbClr val="006600"/>
                          </a:solidFill>
                          <a:effectLst/>
                          <a:latin typeface="Calibri" pitchFamily="34" charset="0"/>
                          <a:cs typeface="Calibri" pitchFamily="34" charset="0"/>
                        </a:rPr>
                        <a:t>Сущность технологии</a:t>
                      </a:r>
                      <a:endParaRPr lang="ru-RU" sz="900" strike="noStrike" dirty="0">
                        <a:solidFill>
                          <a:srgbClr val="006600"/>
                        </a:solidFill>
                        <a:effectLst/>
                        <a:latin typeface="Calibri" pitchFamily="34" charset="0"/>
                        <a:ea typeface="Calibri"/>
                        <a:cs typeface="Calibri" pitchFamily="34" charset="0"/>
                      </a:endParaRPr>
                    </a:p>
                  </a:txBody>
                  <a:tcPr marL="15007" marR="15007" marT="0" marB="0"/>
                </a:tc>
                <a:tc>
                  <a:txBody>
                    <a:bodyPr/>
                    <a:lstStyle/>
                    <a:p>
                      <a:pPr indent="0" algn="ctr">
                        <a:lnSpc>
                          <a:spcPct val="100000"/>
                        </a:lnSpc>
                        <a:spcAft>
                          <a:spcPts val="0"/>
                        </a:spcAft>
                      </a:pPr>
                      <a:r>
                        <a:rPr lang="ru-RU" sz="900" strike="noStrike" dirty="0">
                          <a:solidFill>
                            <a:srgbClr val="006600"/>
                          </a:solidFill>
                          <a:effectLst/>
                          <a:latin typeface="Calibri" pitchFamily="34" charset="0"/>
                          <a:cs typeface="Calibri" pitchFamily="34" charset="0"/>
                        </a:rPr>
                        <a:t>Состояние работ</a:t>
                      </a:r>
                      <a:endParaRPr lang="ru-RU" sz="900" strike="noStrike" dirty="0">
                        <a:solidFill>
                          <a:srgbClr val="006600"/>
                        </a:solidFill>
                        <a:effectLst/>
                        <a:latin typeface="Calibri" pitchFamily="34" charset="0"/>
                        <a:ea typeface="Calibri"/>
                        <a:cs typeface="Calibri" pitchFamily="34" charset="0"/>
                      </a:endParaRPr>
                    </a:p>
                  </a:txBody>
                  <a:tcPr marL="15007" marR="15007" marT="0" marB="0"/>
                </a:tc>
              </a:tr>
              <a:tr h="2714602">
                <a:tc>
                  <a:txBody>
                    <a:bodyPr/>
                    <a:lstStyle/>
                    <a:p>
                      <a:pPr indent="0" algn="ctr">
                        <a:lnSpc>
                          <a:spcPct val="100000"/>
                        </a:lnSpc>
                        <a:spcAft>
                          <a:spcPts val="0"/>
                        </a:spcAft>
                      </a:pPr>
                      <a:endParaRPr lang="ru-RU" sz="1200" dirty="0">
                        <a:effectLst/>
                        <a:latin typeface="Calibri"/>
                        <a:ea typeface="Calibri"/>
                        <a:cs typeface="Times New Roman"/>
                      </a:endParaRPr>
                    </a:p>
                  </a:txBody>
                  <a:tcPr marL="15007" marR="15007" marT="0" marB="0"/>
                </a:tc>
                <a:tc>
                  <a:txBody>
                    <a:bodyPr/>
                    <a:lstStyle/>
                    <a:p>
                      <a:pPr indent="0" algn="just">
                        <a:lnSpc>
                          <a:spcPct val="115000"/>
                        </a:lnSpc>
                        <a:spcAft>
                          <a:spcPts val="0"/>
                        </a:spcAft>
                      </a:pPr>
                      <a:r>
                        <a:rPr lang="ru-RU" sz="120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Универсальная технология переработки техногенных, бытовых медицинских, химических опасных отходов с использованием пирометаллургических процессов </a:t>
                      </a:r>
                      <a:endParaRPr lang="ru-RU"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0"/>
                        </a:spcAft>
                      </a:pPr>
                      <a:r>
                        <a:rPr lang="ru-RU" sz="120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(Разработчик - МИСиС, ИМЕТ УрО РАН, рук. Леонтьев Л.И.) </a:t>
                      </a:r>
                      <a:endParaRPr lang="ru-RU"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indent="0" algn="just">
                        <a:lnSpc>
                          <a:spcPct val="115000"/>
                        </a:lnSpc>
                        <a:spcAft>
                          <a:spcPts val="0"/>
                        </a:spcAft>
                      </a:pPr>
                      <a:r>
                        <a:rPr lang="ru-RU" sz="120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Переработка отходов совместно с рудным сырьем в доменных, шахтных печах или вагранках. Подача отходов в печь через колошник или фурмы (вдувание). Обеспечивает извлечение железа и цветных металлов в востребованные продукты. Исключает образование </a:t>
                      </a:r>
                      <a:r>
                        <a:rPr lang="ru-RU" sz="120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экотоксикантов</a:t>
                      </a:r>
                      <a:r>
                        <a:rPr lang="ru-RU" sz="120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при переработке органических материалов </a:t>
                      </a:r>
                      <a:endParaRPr lang="ru-RU" sz="1200" dirty="0" smtClean="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indent="0" algn="just">
                        <a:lnSpc>
                          <a:spcPct val="115000"/>
                        </a:lnSpc>
                        <a:spcAft>
                          <a:spcPts val="0"/>
                        </a:spcAft>
                      </a:pPr>
                      <a:r>
                        <a:rPr lang="ru-RU" sz="120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Разработана принципиальная схема. Требуется подготовка и проведение опытно-промышленных испытаний для конкретных видов сырья. </a:t>
                      </a:r>
                      <a:endParaRPr lang="ru-RU"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
        <p:nvSpPr>
          <p:cNvPr id="3" name="Нижний колонтитул 2"/>
          <p:cNvSpPr>
            <a:spLocks noGrp="1"/>
          </p:cNvSpPr>
          <p:nvPr>
            <p:ph type="ftr" sz="quarter" idx="11"/>
          </p:nvPr>
        </p:nvSpPr>
        <p:spPr/>
        <p:txBody>
          <a:bodyPr/>
          <a:lstStyle/>
          <a:p>
            <a:pPr>
              <a:defRPr/>
            </a:pPr>
            <a:r>
              <a:rPr lang="ru-RU" dirty="0" smtClean="0"/>
              <a:t>VI Форум “ЛОМ. Техноген. Полигон”</a:t>
            </a:r>
            <a:endParaRPr lang="ru-RU" dirty="0"/>
          </a:p>
        </p:txBody>
      </p:sp>
    </p:spTree>
    <p:extLst>
      <p:ext uri="{BB962C8B-B14F-4D97-AF65-F5344CB8AC3E}">
        <p14:creationId xmlns:p14="http://schemas.microsoft.com/office/powerpoint/2010/main" val="2087128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314709504"/>
              </p:ext>
            </p:extLst>
          </p:nvPr>
        </p:nvGraphicFramePr>
        <p:xfrm>
          <a:off x="-922" y="987574"/>
          <a:ext cx="6858921" cy="3312368"/>
        </p:xfrm>
        <a:graphic>
          <a:graphicData uri="http://schemas.openxmlformats.org/drawingml/2006/table">
            <a:tbl>
              <a:tblPr firstRow="1" firstCol="1" bandRow="1">
                <a:tableStyleId>{7DF18680-E054-41AD-8BC1-D1AEF772440D}</a:tableStyleId>
              </a:tblPr>
              <a:tblGrid>
                <a:gridCol w="171836"/>
                <a:gridCol w="2393990"/>
                <a:gridCol w="2304256"/>
                <a:gridCol w="1988839"/>
              </a:tblGrid>
              <a:tr h="458636">
                <a:tc>
                  <a:txBody>
                    <a:bodyPr/>
                    <a:lstStyle/>
                    <a:p>
                      <a:pPr indent="450215" algn="ctr">
                        <a:lnSpc>
                          <a:spcPct val="115000"/>
                        </a:lnSpc>
                        <a:spcAft>
                          <a:spcPts val="0"/>
                        </a:spcAft>
                      </a:pPr>
                      <a:r>
                        <a:rPr lang="ru-RU" sz="200" dirty="0">
                          <a:effectLst/>
                        </a:rPr>
                        <a:t> </a:t>
                      </a:r>
                      <a:endParaRPr lang="ru-RU" sz="200" dirty="0">
                        <a:effectLst/>
                        <a:latin typeface="Calibri"/>
                        <a:ea typeface="Calibri"/>
                        <a:cs typeface="Times New Roman"/>
                      </a:endParaRPr>
                    </a:p>
                  </a:txBody>
                  <a:tcPr marL="15007" marR="15007" marT="0" marB="0"/>
                </a:tc>
                <a:tc>
                  <a:txBody>
                    <a:bodyPr/>
                    <a:lstStyle/>
                    <a:p>
                      <a:pPr indent="0" algn="ctr">
                        <a:lnSpc>
                          <a:spcPct val="115000"/>
                        </a:lnSpc>
                        <a:spcAft>
                          <a:spcPts val="0"/>
                        </a:spcAft>
                      </a:pPr>
                      <a:r>
                        <a:rPr lang="ru-RU" sz="900" strike="noStrike" dirty="0">
                          <a:solidFill>
                            <a:srgbClr val="006600"/>
                          </a:solidFill>
                          <a:effectLst/>
                          <a:latin typeface="Calibri" pitchFamily="34" charset="0"/>
                          <a:cs typeface="Calibri" pitchFamily="34" charset="0"/>
                        </a:rPr>
                        <a:t>Название</a:t>
                      </a:r>
                      <a:endParaRPr lang="ru-RU" sz="900" strike="noStrike" dirty="0">
                        <a:solidFill>
                          <a:srgbClr val="006600"/>
                        </a:solidFill>
                        <a:effectLst/>
                        <a:latin typeface="Calibri" pitchFamily="34" charset="0"/>
                        <a:ea typeface="Calibri"/>
                        <a:cs typeface="Calibri" pitchFamily="34" charset="0"/>
                      </a:endParaRPr>
                    </a:p>
                  </a:txBody>
                  <a:tcPr marL="15007" marR="15007" marT="0" marB="0"/>
                </a:tc>
                <a:tc>
                  <a:txBody>
                    <a:bodyPr/>
                    <a:lstStyle/>
                    <a:p>
                      <a:pPr indent="0" algn="ctr">
                        <a:lnSpc>
                          <a:spcPct val="115000"/>
                        </a:lnSpc>
                        <a:spcAft>
                          <a:spcPts val="0"/>
                        </a:spcAft>
                      </a:pPr>
                      <a:r>
                        <a:rPr lang="ru-RU" sz="900" strike="noStrike" dirty="0">
                          <a:solidFill>
                            <a:srgbClr val="006600"/>
                          </a:solidFill>
                          <a:effectLst/>
                          <a:latin typeface="Calibri" pitchFamily="34" charset="0"/>
                          <a:cs typeface="Calibri" pitchFamily="34" charset="0"/>
                        </a:rPr>
                        <a:t>Сущность технологии</a:t>
                      </a:r>
                      <a:endParaRPr lang="ru-RU" sz="900" strike="noStrike" dirty="0">
                        <a:solidFill>
                          <a:srgbClr val="006600"/>
                        </a:solidFill>
                        <a:effectLst/>
                        <a:latin typeface="Calibri" pitchFamily="34" charset="0"/>
                        <a:ea typeface="Calibri"/>
                        <a:cs typeface="Calibri" pitchFamily="34" charset="0"/>
                      </a:endParaRPr>
                    </a:p>
                  </a:txBody>
                  <a:tcPr marL="15007" marR="15007" marT="0" marB="0"/>
                </a:tc>
                <a:tc>
                  <a:txBody>
                    <a:bodyPr/>
                    <a:lstStyle/>
                    <a:p>
                      <a:pPr indent="0" algn="ctr">
                        <a:lnSpc>
                          <a:spcPct val="100000"/>
                        </a:lnSpc>
                        <a:spcAft>
                          <a:spcPts val="0"/>
                        </a:spcAft>
                      </a:pPr>
                      <a:r>
                        <a:rPr lang="ru-RU" sz="900" strike="noStrike" dirty="0">
                          <a:solidFill>
                            <a:srgbClr val="006600"/>
                          </a:solidFill>
                          <a:effectLst/>
                          <a:latin typeface="Calibri" pitchFamily="34" charset="0"/>
                          <a:cs typeface="Calibri" pitchFamily="34" charset="0"/>
                        </a:rPr>
                        <a:t>Состояние работ</a:t>
                      </a:r>
                      <a:endParaRPr lang="ru-RU" sz="900" strike="noStrike" dirty="0">
                        <a:solidFill>
                          <a:srgbClr val="006600"/>
                        </a:solidFill>
                        <a:effectLst/>
                        <a:latin typeface="Calibri" pitchFamily="34" charset="0"/>
                        <a:ea typeface="Calibri"/>
                        <a:cs typeface="Calibri" pitchFamily="34" charset="0"/>
                      </a:endParaRPr>
                    </a:p>
                  </a:txBody>
                  <a:tcPr marL="15007" marR="15007" marT="0" marB="0"/>
                </a:tc>
              </a:tr>
              <a:tr h="2853732">
                <a:tc>
                  <a:txBody>
                    <a:bodyPr/>
                    <a:lstStyle/>
                    <a:p>
                      <a:pPr indent="0" algn="ctr">
                        <a:lnSpc>
                          <a:spcPct val="100000"/>
                        </a:lnSpc>
                        <a:spcAft>
                          <a:spcPts val="0"/>
                        </a:spcAft>
                      </a:pPr>
                      <a:endParaRPr lang="ru-RU" sz="1200" dirty="0">
                        <a:effectLst/>
                        <a:latin typeface="Calibri"/>
                        <a:ea typeface="Calibri"/>
                        <a:cs typeface="Times New Roman"/>
                      </a:endParaRPr>
                    </a:p>
                  </a:txBody>
                  <a:tcPr marL="15007" marR="15007" marT="0" marB="0"/>
                </a:tc>
                <a:tc>
                  <a:txBody>
                    <a:bodyPr/>
                    <a:lstStyle/>
                    <a:p>
                      <a:pPr indent="0" algn="just">
                        <a:lnSpc>
                          <a:spcPct val="115000"/>
                        </a:lnSpc>
                        <a:spcAft>
                          <a:spcPts val="0"/>
                        </a:spcAft>
                      </a:pPr>
                      <a:r>
                        <a:rPr lang="ru-RU" sz="120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Технология переработки красных шламов, обеспечивающая их переработку с извлечением железа. (ОАО УАЗ, ИМЕТ </a:t>
                      </a:r>
                      <a:r>
                        <a:rPr lang="ru-RU" sz="120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УрО</a:t>
                      </a:r>
                      <a:r>
                        <a:rPr lang="ru-RU" sz="120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РАН, </a:t>
                      </a:r>
                      <a:r>
                        <a:rPr lang="ru-RU" sz="120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Уралмеханобр</a:t>
                      </a:r>
                      <a:r>
                        <a:rPr lang="ru-RU" sz="120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ИХТТ </a:t>
                      </a:r>
                      <a:r>
                        <a:rPr lang="ru-RU" sz="120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УрО</a:t>
                      </a:r>
                      <a:r>
                        <a:rPr lang="ru-RU" sz="120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РАН, ОАО РУСАЛ,  рук. Леонтьев Л.И</a:t>
                      </a:r>
                      <a:r>
                        <a:rPr lang="ru-RU" sz="1200" dirty="0" smtClean="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a:t>
                      </a:r>
                    </a:p>
                    <a:p>
                      <a:pPr indent="0" algn="just">
                        <a:lnSpc>
                          <a:spcPct val="115000"/>
                        </a:lnSpc>
                        <a:spcAft>
                          <a:spcPts val="0"/>
                        </a:spcAft>
                      </a:pPr>
                      <a:endParaRPr lang="ru-RU"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indent="0" algn="just">
                        <a:lnSpc>
                          <a:spcPct val="115000"/>
                        </a:lnSpc>
                        <a:spcAft>
                          <a:spcPts val="0"/>
                        </a:spcAft>
                      </a:pPr>
                      <a:r>
                        <a:rPr lang="ru-RU" sz="120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Технология включает стадии извлечения скандия, обезщелочивания шлама, обогащение по железу, окускование совместно с рудным сырьем и плавку в электропечи на чугун и глиноземистый шлак. </a:t>
                      </a:r>
                      <a:endParaRPr lang="ru-RU"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indent="0" algn="just">
                        <a:lnSpc>
                          <a:spcPct val="115000"/>
                        </a:lnSpc>
                        <a:spcAft>
                          <a:spcPts val="0"/>
                        </a:spcAft>
                      </a:pPr>
                      <a:r>
                        <a:rPr lang="ru-RU" sz="120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Основные процессы технологии отработаны в опытно – промышленном масштабе. </a:t>
                      </a:r>
                      <a:endParaRPr lang="ru-RU"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
        <p:nvSpPr>
          <p:cNvPr id="3" name="Прямоугольник 2"/>
          <p:cNvSpPr/>
          <p:nvPr/>
        </p:nvSpPr>
        <p:spPr>
          <a:xfrm>
            <a:off x="1124744" y="483518"/>
            <a:ext cx="5330305" cy="400110"/>
          </a:xfrm>
          <a:prstGeom prst="rect">
            <a:avLst/>
          </a:prstGeom>
          <a:effectLst>
            <a:outerShdw blurRad="50800" dist="38100" dir="5400000" algn="t" rotWithShape="0">
              <a:prstClr val="black">
                <a:alpha val="40000"/>
              </a:prstClr>
            </a:outerShdw>
          </a:effectLst>
        </p:spPr>
        <p:txBody>
          <a:bodyPr wrap="none">
            <a:spAutoFit/>
          </a:bodyPr>
          <a:lstStyle/>
          <a:p>
            <a:r>
              <a:rPr lang="ru-RU" sz="2000" dirty="0">
                <a:solidFill>
                  <a:srgbClr val="C00000"/>
                </a:solidFill>
                <a:latin typeface="Impact" panose="020B0806030902050204" pitchFamily="34" charset="0"/>
                <a:ea typeface="Calibri" panose="020F0502020204030204" pitchFamily="34" charset="0"/>
              </a:rPr>
              <a:t>Завершенные НИОКР, </a:t>
            </a:r>
            <a:r>
              <a:rPr lang="ru-RU" sz="2000" dirty="0" smtClean="0">
                <a:solidFill>
                  <a:srgbClr val="C00000"/>
                </a:solidFill>
                <a:latin typeface="Impact" panose="020B0806030902050204" pitchFamily="34" charset="0"/>
                <a:ea typeface="Calibri" panose="020F0502020204030204" pitchFamily="34" charset="0"/>
              </a:rPr>
              <a:t>требующие </a:t>
            </a:r>
            <a:r>
              <a:rPr lang="ru-RU" sz="2000" dirty="0">
                <a:solidFill>
                  <a:srgbClr val="C00000"/>
                </a:solidFill>
                <a:latin typeface="Impact" panose="020B0806030902050204" pitchFamily="34" charset="0"/>
                <a:ea typeface="Calibri" panose="020F0502020204030204" pitchFamily="34" charset="0"/>
              </a:rPr>
              <a:t>реализации</a:t>
            </a:r>
            <a:endParaRPr lang="ru-RU" sz="2000" dirty="0">
              <a:solidFill>
                <a:srgbClr val="C00000"/>
              </a:solidFill>
              <a:latin typeface="Impact" panose="020B0806030902050204" pitchFamily="34" charset="0"/>
            </a:endParaRPr>
          </a:p>
        </p:txBody>
      </p:sp>
      <p:sp>
        <p:nvSpPr>
          <p:cNvPr id="5" name="Нижний колонтитул 4"/>
          <p:cNvSpPr>
            <a:spLocks noGrp="1"/>
          </p:cNvSpPr>
          <p:nvPr>
            <p:ph type="ftr" sz="quarter" idx="11"/>
          </p:nvPr>
        </p:nvSpPr>
        <p:spPr/>
        <p:txBody>
          <a:bodyPr/>
          <a:lstStyle/>
          <a:p>
            <a:pPr>
              <a:defRPr/>
            </a:pPr>
            <a:r>
              <a:rPr lang="ru-RU" dirty="0" smtClean="0"/>
              <a:t>VI Форум “ЛОМ. Техноген. Полигон”</a:t>
            </a:r>
            <a:endParaRPr lang="ru-RU" dirty="0"/>
          </a:p>
        </p:txBody>
      </p:sp>
    </p:spTree>
    <p:extLst>
      <p:ext uri="{BB962C8B-B14F-4D97-AF65-F5344CB8AC3E}">
        <p14:creationId xmlns:p14="http://schemas.microsoft.com/office/powerpoint/2010/main" val="1815157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Таблица 43"/>
          <p:cNvGraphicFramePr>
            <a:graphicFrameLocks noGrp="1"/>
          </p:cNvGraphicFramePr>
          <p:nvPr>
            <p:extLst>
              <p:ext uri="{D42A27DB-BD31-4B8C-83A1-F6EECF244321}">
                <p14:modId xmlns:p14="http://schemas.microsoft.com/office/powerpoint/2010/main" val="3046508649"/>
              </p:ext>
            </p:extLst>
          </p:nvPr>
        </p:nvGraphicFramePr>
        <p:xfrm>
          <a:off x="960545" y="928920"/>
          <a:ext cx="5555217" cy="1788779"/>
        </p:xfrm>
        <a:graphic>
          <a:graphicData uri="http://schemas.openxmlformats.org/drawingml/2006/table">
            <a:tbl>
              <a:tblPr firstRow="1" firstCol="1" bandRow="1">
                <a:tableStyleId>{5C22544A-7EE6-4342-B048-85BDC9FD1C3A}</a:tableStyleId>
              </a:tblPr>
              <a:tblGrid>
                <a:gridCol w="1499734"/>
                <a:gridCol w="1216138"/>
                <a:gridCol w="1372312"/>
                <a:gridCol w="1467033"/>
              </a:tblGrid>
              <a:tr h="411480">
                <a:tc gridSpan="4">
                  <a:txBody>
                    <a:bodyPr/>
                    <a:lstStyle/>
                    <a:p>
                      <a:pPr algn="ctr">
                        <a:lnSpc>
                          <a:spcPct val="150000"/>
                        </a:lnSpc>
                        <a:spcAft>
                          <a:spcPts val="0"/>
                        </a:spcAft>
                      </a:pPr>
                      <a:r>
                        <a:rPr lang="ru-RU" sz="1000" dirty="0">
                          <a:solidFill>
                            <a:srgbClr val="FF0000"/>
                          </a:solidFill>
                          <a:effectLst/>
                        </a:rPr>
                        <a:t>Красный шлам</a:t>
                      </a:r>
                    </a:p>
                    <a:p>
                      <a:pPr algn="ctr">
                        <a:lnSpc>
                          <a:spcPct val="150000"/>
                        </a:lnSpc>
                        <a:spcAft>
                          <a:spcPts val="0"/>
                        </a:spcAft>
                      </a:pPr>
                      <a:r>
                        <a:rPr lang="ru-RU" sz="900" dirty="0">
                          <a:effectLst/>
                        </a:rPr>
                        <a: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solidFill>
                      <a:srgbClr val="00B05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426448">
                <a:tc gridSpan="2">
                  <a:txBody>
                    <a:bodyPr/>
                    <a:lstStyle/>
                    <a:p>
                      <a:pPr algn="ctr">
                        <a:spcAft>
                          <a:spcPts val="0"/>
                        </a:spcAft>
                      </a:pPr>
                      <a:r>
                        <a:rPr lang="ru-RU" sz="900" dirty="0">
                          <a:effectLst/>
                        </a:rPr>
                        <a:t>Подготовка к отгрузке</a:t>
                      </a:r>
                    </a:p>
                    <a:p>
                      <a:pPr algn="ctr">
                        <a:spcAft>
                          <a:spcPts val="0"/>
                        </a:spcAft>
                      </a:pPr>
                      <a:r>
                        <a:rPr lang="ru-RU" sz="900" dirty="0">
                          <a:effectLst/>
                        </a:rPr>
                        <a:t>(</a:t>
                      </a:r>
                      <a:r>
                        <a:rPr lang="ru-RU" sz="900" dirty="0" err="1">
                          <a:effectLst/>
                        </a:rPr>
                        <a:t>обесщелачивание</a:t>
                      </a:r>
                      <a:r>
                        <a:rPr lang="ru-RU" sz="900" dirty="0">
                          <a:effectLst/>
                        </a:rPr>
                        <a:t> и </a:t>
                      </a:r>
                      <a:r>
                        <a:rPr lang="ru-RU" sz="900" dirty="0" smtClean="0">
                          <a:effectLst/>
                        </a:rPr>
                        <a:t>сушка)</a:t>
                      </a:r>
                    </a:p>
                  </a:txBody>
                  <a:tcPr marL="51430" marR="51430" marT="0" marB="0">
                    <a:solidFill>
                      <a:srgbClr val="00D25F"/>
                    </a:solidFill>
                  </a:tcPr>
                </a:tc>
                <a:tc hMerge="1">
                  <a:txBody>
                    <a:bodyPr/>
                    <a:lstStyle/>
                    <a:p>
                      <a:endParaRPr lang="ru-RU"/>
                    </a:p>
                  </a:txBody>
                  <a:tcPr/>
                </a:tc>
                <a:tc gridSpan="2">
                  <a:txBody>
                    <a:bodyPr/>
                    <a:lstStyle/>
                    <a:p>
                      <a:pPr algn="ctr">
                        <a:spcAft>
                          <a:spcPts val="0"/>
                        </a:spcAft>
                      </a:pPr>
                      <a:endParaRPr lang="ru-RU" sz="900" b="1" i="0" baseline="0" dirty="0" smtClean="0">
                        <a:solidFill>
                          <a:schemeClr val="bg1"/>
                        </a:solidFill>
                        <a:effectLst/>
                      </a:endParaRPr>
                    </a:p>
                    <a:p>
                      <a:pPr algn="ctr">
                        <a:spcAft>
                          <a:spcPts val="0"/>
                        </a:spcAft>
                      </a:pPr>
                      <a:r>
                        <a:rPr lang="ru-RU" sz="900" b="1" i="0" baseline="0" dirty="0" smtClean="0">
                          <a:solidFill>
                            <a:schemeClr val="bg1"/>
                          </a:solidFill>
                          <a:effectLst/>
                        </a:rPr>
                        <a:t>Комплексная</a:t>
                      </a:r>
                      <a:r>
                        <a:rPr lang="ru-RU" sz="900" dirty="0" smtClean="0">
                          <a:effectLst/>
                        </a:rPr>
                        <a:t> </a:t>
                      </a:r>
                      <a:r>
                        <a:rPr lang="ru-RU" sz="900" b="1" i="0" baseline="0" dirty="0">
                          <a:solidFill>
                            <a:schemeClr val="bg1"/>
                          </a:solidFill>
                          <a:effectLst/>
                        </a:rPr>
                        <a:t>переработка</a:t>
                      </a:r>
                      <a:endParaRPr lang="ru-RU" sz="900" b="1" i="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solidFill>
                      <a:srgbClr val="00D25F"/>
                    </a:solidFill>
                  </a:tcPr>
                </a:tc>
                <a:tc hMerge="1">
                  <a:txBody>
                    <a:bodyPr/>
                    <a:lstStyle/>
                    <a:p>
                      <a:endParaRPr lang="ru-RU"/>
                    </a:p>
                  </a:txBody>
                  <a:tcPr/>
                </a:tc>
              </a:tr>
              <a:tr h="950406">
                <a:tc>
                  <a:txBody>
                    <a:bodyPr/>
                    <a:lstStyle/>
                    <a:p>
                      <a:pPr algn="just">
                        <a:spcAft>
                          <a:spcPts val="0"/>
                        </a:spcAft>
                      </a:pPr>
                      <a:r>
                        <a:rPr lang="ru-RU" sz="800" dirty="0">
                          <a:solidFill>
                            <a:srgbClr val="008000"/>
                          </a:solidFill>
                          <a:effectLst/>
                        </a:rPr>
                        <a:t>Строительные материалы:</a:t>
                      </a:r>
                    </a:p>
                    <a:p>
                      <a:pPr algn="just">
                        <a:spcAft>
                          <a:spcPts val="0"/>
                        </a:spcAft>
                      </a:pPr>
                      <a:r>
                        <a:rPr lang="ru-RU" sz="800" dirty="0">
                          <a:solidFill>
                            <a:srgbClr val="008000"/>
                          </a:solidFill>
                          <a:effectLst/>
                        </a:rPr>
                        <a:t>- цемент</a:t>
                      </a:r>
                    </a:p>
                    <a:p>
                      <a:pPr algn="just">
                        <a:spcAft>
                          <a:spcPts val="0"/>
                        </a:spcAft>
                      </a:pPr>
                      <a:r>
                        <a:rPr lang="ru-RU" sz="800" dirty="0">
                          <a:solidFill>
                            <a:srgbClr val="008000"/>
                          </a:solidFill>
                          <a:effectLst/>
                        </a:rPr>
                        <a:t>- керамзит</a:t>
                      </a:r>
                    </a:p>
                    <a:p>
                      <a:pPr algn="just">
                        <a:spcAft>
                          <a:spcPts val="0"/>
                        </a:spcAft>
                      </a:pPr>
                      <a:r>
                        <a:rPr lang="ru-RU" sz="800" dirty="0">
                          <a:solidFill>
                            <a:srgbClr val="008000"/>
                          </a:solidFill>
                          <a:effectLst/>
                        </a:rPr>
                        <a:t>- кирпич</a:t>
                      </a:r>
                    </a:p>
                    <a:p>
                      <a:pPr algn="just">
                        <a:spcAft>
                          <a:spcPts val="0"/>
                        </a:spcAft>
                      </a:pPr>
                      <a:r>
                        <a:rPr lang="ru-RU" sz="800" dirty="0">
                          <a:solidFill>
                            <a:srgbClr val="008000"/>
                          </a:solidFill>
                          <a:effectLst/>
                        </a:rPr>
                        <a:t>- наполнители</a:t>
                      </a:r>
                    </a:p>
                    <a:p>
                      <a:pPr algn="just">
                        <a:spcAft>
                          <a:spcPts val="0"/>
                        </a:spcAft>
                      </a:pPr>
                      <a:r>
                        <a:rPr lang="ru-RU" sz="800" dirty="0">
                          <a:solidFill>
                            <a:srgbClr val="008000"/>
                          </a:solidFill>
                          <a:effectLst/>
                        </a:rPr>
                        <a:t>- закладка </a:t>
                      </a:r>
                      <a:r>
                        <a:rPr lang="ru-RU" sz="800" dirty="0" smtClean="0">
                          <a:solidFill>
                            <a:srgbClr val="008000"/>
                          </a:solidFill>
                          <a:effectLst/>
                        </a:rPr>
                        <a:t>выработки</a:t>
                      </a:r>
                      <a:endParaRPr lang="ru-RU" sz="800" dirty="0">
                        <a:solidFill>
                          <a:srgbClr val="008000"/>
                        </a:solidFill>
                        <a:effectLst/>
                      </a:endParaRPr>
                    </a:p>
                  </a:txBody>
                  <a:tcPr marL="51430" marR="51430" marT="0" marB="0">
                    <a:solidFill>
                      <a:srgbClr val="3BE5A0"/>
                    </a:solidFill>
                  </a:tcPr>
                </a:tc>
                <a:tc>
                  <a:txBody>
                    <a:bodyPr/>
                    <a:lstStyle/>
                    <a:p>
                      <a:pPr algn="just">
                        <a:lnSpc>
                          <a:spcPct val="150000"/>
                        </a:lnSpc>
                        <a:spcAft>
                          <a:spcPts val="0"/>
                        </a:spcAft>
                      </a:pPr>
                      <a:r>
                        <a:rPr lang="ru-RU" sz="800" b="1" i="0" dirty="0">
                          <a:solidFill>
                            <a:srgbClr val="008000"/>
                          </a:solidFill>
                          <a:effectLst/>
                        </a:rPr>
                        <a:t>Новые продукты:</a:t>
                      </a:r>
                    </a:p>
                    <a:p>
                      <a:pPr algn="just">
                        <a:spcAft>
                          <a:spcPts val="0"/>
                        </a:spcAft>
                      </a:pPr>
                      <a:r>
                        <a:rPr lang="ru-RU" sz="800" b="1" i="0" dirty="0">
                          <a:solidFill>
                            <a:srgbClr val="008000"/>
                          </a:solidFill>
                          <a:effectLst/>
                        </a:rPr>
                        <a:t>- пигмент</a:t>
                      </a:r>
                    </a:p>
                    <a:p>
                      <a:pPr algn="just">
                        <a:spcAft>
                          <a:spcPts val="0"/>
                        </a:spcAft>
                      </a:pPr>
                      <a:r>
                        <a:rPr lang="ru-RU" sz="800" b="1" i="0" dirty="0">
                          <a:solidFill>
                            <a:srgbClr val="008000"/>
                          </a:solidFill>
                          <a:effectLst/>
                        </a:rPr>
                        <a:t>- сорбент</a:t>
                      </a:r>
                    </a:p>
                    <a:p>
                      <a:pPr algn="just">
                        <a:spcAft>
                          <a:spcPts val="0"/>
                        </a:spcAft>
                      </a:pPr>
                      <a:r>
                        <a:rPr lang="ru-RU" sz="800" b="1" i="0" dirty="0">
                          <a:solidFill>
                            <a:srgbClr val="008000"/>
                          </a:solidFill>
                          <a:effectLst/>
                        </a:rPr>
                        <a:t>- огнеупор</a:t>
                      </a:r>
                    </a:p>
                    <a:p>
                      <a:pPr algn="just">
                        <a:lnSpc>
                          <a:spcPct val="150000"/>
                        </a:lnSpc>
                        <a:spcAft>
                          <a:spcPts val="0"/>
                        </a:spcAft>
                      </a:pPr>
                      <a:r>
                        <a:rPr lang="ru-RU" sz="800" b="1" i="0" dirty="0">
                          <a:solidFill>
                            <a:srgbClr val="008000"/>
                          </a:solidFill>
                          <a:effectLst/>
                        </a:rPr>
                        <a:t> </a:t>
                      </a:r>
                      <a:endParaRPr lang="ru-RU" sz="800" b="1" i="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solidFill>
                      <a:srgbClr val="3BE5A0"/>
                    </a:solidFill>
                  </a:tcPr>
                </a:tc>
                <a:tc>
                  <a:txBody>
                    <a:bodyPr/>
                    <a:lstStyle/>
                    <a:p>
                      <a:pPr algn="just">
                        <a:spcAft>
                          <a:spcPts val="0"/>
                        </a:spcAft>
                      </a:pPr>
                      <a:r>
                        <a:rPr lang="ru-RU" sz="800" b="1" i="0" dirty="0">
                          <a:solidFill>
                            <a:srgbClr val="008000"/>
                          </a:solidFill>
                          <a:effectLst/>
                        </a:rPr>
                        <a:t>Гидрохимическая переработка:</a:t>
                      </a:r>
                    </a:p>
                    <a:p>
                      <a:pPr algn="just">
                        <a:spcAft>
                          <a:spcPts val="0"/>
                        </a:spcAft>
                      </a:pPr>
                      <a:r>
                        <a:rPr lang="ru-RU" sz="800" b="1" i="0" dirty="0">
                          <a:solidFill>
                            <a:srgbClr val="008000"/>
                          </a:solidFill>
                          <a:effectLst/>
                        </a:rPr>
                        <a:t>- соли</a:t>
                      </a:r>
                    </a:p>
                    <a:p>
                      <a:pPr algn="just">
                        <a:spcAft>
                          <a:spcPts val="0"/>
                        </a:spcAft>
                      </a:pPr>
                      <a:r>
                        <a:rPr lang="ru-RU" sz="800" b="1" i="0" dirty="0">
                          <a:solidFill>
                            <a:srgbClr val="008000"/>
                          </a:solidFill>
                          <a:effectLst/>
                        </a:rPr>
                        <a:t>- </a:t>
                      </a:r>
                      <a:r>
                        <a:rPr lang="en-US" sz="800" b="1" i="0" dirty="0" err="1">
                          <a:solidFill>
                            <a:srgbClr val="008000"/>
                          </a:solidFill>
                          <a:effectLst/>
                        </a:rPr>
                        <a:t>TiO</a:t>
                      </a:r>
                      <a:r>
                        <a:rPr lang="ru-RU" sz="800" b="1" i="0" baseline="-25000" dirty="0">
                          <a:solidFill>
                            <a:srgbClr val="008000"/>
                          </a:solidFill>
                          <a:effectLst/>
                        </a:rPr>
                        <a:t>2</a:t>
                      </a:r>
                      <a:endParaRPr lang="ru-RU" sz="800" b="1" i="0" dirty="0">
                        <a:solidFill>
                          <a:srgbClr val="008000"/>
                        </a:solidFill>
                        <a:effectLst/>
                      </a:endParaRPr>
                    </a:p>
                    <a:p>
                      <a:pPr algn="just">
                        <a:spcAft>
                          <a:spcPts val="0"/>
                        </a:spcAft>
                      </a:pPr>
                      <a:r>
                        <a:rPr lang="ru-RU" sz="800" b="1" i="0" dirty="0">
                          <a:solidFill>
                            <a:srgbClr val="008000"/>
                          </a:solidFill>
                          <a:effectLst/>
                        </a:rPr>
                        <a:t>- </a:t>
                      </a:r>
                      <a:r>
                        <a:rPr lang="en-US" sz="800" b="1" i="0" dirty="0">
                          <a:solidFill>
                            <a:srgbClr val="008000"/>
                          </a:solidFill>
                          <a:effectLst/>
                        </a:rPr>
                        <a:t>Al</a:t>
                      </a:r>
                      <a:r>
                        <a:rPr lang="ru-RU" sz="800" b="1" i="0" baseline="-25000" dirty="0">
                          <a:solidFill>
                            <a:srgbClr val="008000"/>
                          </a:solidFill>
                          <a:effectLst/>
                        </a:rPr>
                        <a:t>2</a:t>
                      </a:r>
                      <a:r>
                        <a:rPr lang="en-US" sz="800" b="1" i="0" dirty="0">
                          <a:solidFill>
                            <a:srgbClr val="008000"/>
                          </a:solidFill>
                          <a:effectLst/>
                        </a:rPr>
                        <a:t>O</a:t>
                      </a:r>
                      <a:r>
                        <a:rPr lang="ru-RU" sz="800" b="1" i="0" baseline="-25000" dirty="0">
                          <a:solidFill>
                            <a:srgbClr val="008000"/>
                          </a:solidFill>
                          <a:effectLst/>
                        </a:rPr>
                        <a:t>3</a:t>
                      </a:r>
                      <a:endParaRPr lang="ru-RU" sz="800" b="1" i="0" dirty="0">
                        <a:solidFill>
                          <a:srgbClr val="008000"/>
                        </a:solidFill>
                        <a:effectLst/>
                      </a:endParaRPr>
                    </a:p>
                    <a:p>
                      <a:pPr algn="just">
                        <a:spcAft>
                          <a:spcPts val="0"/>
                        </a:spcAft>
                      </a:pPr>
                      <a:r>
                        <a:rPr lang="ru-RU" sz="800" b="1" i="0" dirty="0">
                          <a:solidFill>
                            <a:srgbClr val="008000"/>
                          </a:solidFill>
                          <a:effectLst/>
                        </a:rPr>
                        <a:t>- РЗМ</a:t>
                      </a:r>
                      <a:endParaRPr lang="ru-RU" sz="800" b="1" i="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solidFill>
                      <a:srgbClr val="3BE5A0"/>
                    </a:solidFill>
                  </a:tcPr>
                </a:tc>
                <a:tc>
                  <a:txBody>
                    <a:bodyPr/>
                    <a:lstStyle/>
                    <a:p>
                      <a:pPr algn="just">
                        <a:spcAft>
                          <a:spcPts val="0"/>
                        </a:spcAft>
                      </a:pPr>
                      <a:r>
                        <a:rPr lang="ru-RU" sz="800" b="1" i="0" dirty="0">
                          <a:solidFill>
                            <a:srgbClr val="008000"/>
                          </a:solidFill>
                          <a:effectLst/>
                        </a:rPr>
                        <a:t>Пирометаллургическая переработка:</a:t>
                      </a:r>
                    </a:p>
                    <a:p>
                      <a:pPr algn="just">
                        <a:spcAft>
                          <a:spcPts val="0"/>
                        </a:spcAft>
                      </a:pPr>
                      <a:r>
                        <a:rPr lang="ru-RU" sz="800" b="1" i="0" dirty="0">
                          <a:solidFill>
                            <a:srgbClr val="008000"/>
                          </a:solidFill>
                          <a:effectLst/>
                        </a:rPr>
                        <a:t>- чугун</a:t>
                      </a:r>
                    </a:p>
                    <a:p>
                      <a:pPr algn="just">
                        <a:spcAft>
                          <a:spcPts val="0"/>
                        </a:spcAft>
                      </a:pPr>
                      <a:r>
                        <a:rPr lang="ru-RU" sz="800" b="1" i="0" dirty="0">
                          <a:solidFill>
                            <a:srgbClr val="008000"/>
                          </a:solidFill>
                          <a:effectLst/>
                        </a:rPr>
                        <a:t>- </a:t>
                      </a:r>
                      <a:r>
                        <a:rPr lang="ru-RU" sz="800" b="1" i="0" dirty="0" smtClean="0">
                          <a:solidFill>
                            <a:srgbClr val="008000"/>
                          </a:solidFill>
                          <a:effectLst/>
                        </a:rPr>
                        <a:t>ферросилиций</a:t>
                      </a:r>
                      <a:endParaRPr lang="ru-RU" sz="800" b="1" i="0" dirty="0">
                        <a:solidFill>
                          <a:srgbClr val="008000"/>
                        </a:solidFill>
                        <a:effectLst/>
                      </a:endParaRPr>
                    </a:p>
                    <a:p>
                      <a:pPr algn="just">
                        <a:spcAft>
                          <a:spcPts val="0"/>
                        </a:spcAft>
                      </a:pPr>
                      <a:r>
                        <a:rPr lang="ru-RU" sz="800" b="1" i="0" dirty="0">
                          <a:solidFill>
                            <a:srgbClr val="008000"/>
                          </a:solidFill>
                          <a:effectLst/>
                        </a:rPr>
                        <a:t>- глиноземистый шлак</a:t>
                      </a:r>
                      <a:endParaRPr lang="ru-RU" sz="800" b="1" i="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solidFill>
                      <a:srgbClr val="3BE5A0"/>
                    </a:solidFill>
                  </a:tcPr>
                </a:tc>
              </a:tr>
            </a:tbl>
          </a:graphicData>
        </a:graphic>
      </p:graphicFrame>
      <p:sp>
        <p:nvSpPr>
          <p:cNvPr id="28691" name="Прямоугольник 50"/>
          <p:cNvSpPr>
            <a:spLocks noChangeArrowheads="1"/>
          </p:cNvSpPr>
          <p:nvPr/>
        </p:nvSpPr>
        <p:spPr bwMode="auto">
          <a:xfrm>
            <a:off x="794231" y="176440"/>
            <a:ext cx="6048672" cy="40011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sz="2000" b="1" smtClean="0">
                <a:solidFill>
                  <a:srgbClr val="C00000"/>
                </a:solidFill>
                <a:latin typeface="Impact" panose="020B0806030902050204" pitchFamily="34" charset="0"/>
              </a:rPr>
              <a:t>Варианты </a:t>
            </a:r>
            <a:r>
              <a:rPr lang="ru-RU" sz="2000" b="1" dirty="0">
                <a:solidFill>
                  <a:srgbClr val="C00000"/>
                </a:solidFill>
                <a:latin typeface="Impact" panose="020B0806030902050204" pitchFamily="34" charset="0"/>
              </a:rPr>
              <a:t>утилизации красного шлама</a:t>
            </a:r>
          </a:p>
        </p:txBody>
      </p:sp>
      <p:cxnSp>
        <p:nvCxnSpPr>
          <p:cNvPr id="28692" name="AutoShape 35"/>
          <p:cNvCxnSpPr>
            <a:cxnSpLocks noChangeShapeType="1"/>
          </p:cNvCxnSpPr>
          <p:nvPr/>
        </p:nvCxnSpPr>
        <p:spPr bwMode="auto">
          <a:xfrm flipH="1">
            <a:off x="2492034" y="1059582"/>
            <a:ext cx="685800" cy="235744"/>
          </a:xfrm>
          <a:prstGeom prst="straightConnector1">
            <a:avLst/>
          </a:prstGeom>
          <a:noFill/>
          <a:ln w="3175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28693" name="AutoShape 36"/>
          <p:cNvCxnSpPr>
            <a:cxnSpLocks noChangeShapeType="1"/>
          </p:cNvCxnSpPr>
          <p:nvPr/>
        </p:nvCxnSpPr>
        <p:spPr bwMode="auto">
          <a:xfrm>
            <a:off x="4293096" y="1059582"/>
            <a:ext cx="720329" cy="235744"/>
          </a:xfrm>
          <a:prstGeom prst="straightConnector1">
            <a:avLst/>
          </a:prstGeom>
          <a:noFill/>
          <a:ln w="3175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28694" name="AutoShape 37"/>
          <p:cNvCxnSpPr>
            <a:cxnSpLocks noChangeShapeType="1"/>
          </p:cNvCxnSpPr>
          <p:nvPr/>
        </p:nvCxnSpPr>
        <p:spPr bwMode="auto">
          <a:xfrm flipH="1">
            <a:off x="1808820" y="1639388"/>
            <a:ext cx="184912" cy="132160"/>
          </a:xfrm>
          <a:prstGeom prst="straightConnector1">
            <a:avLst/>
          </a:prstGeom>
          <a:noFill/>
          <a:ln w="3175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28695" name="AutoShape 39"/>
          <p:cNvCxnSpPr>
            <a:cxnSpLocks noChangeShapeType="1"/>
          </p:cNvCxnSpPr>
          <p:nvPr/>
        </p:nvCxnSpPr>
        <p:spPr bwMode="auto">
          <a:xfrm>
            <a:off x="2618910" y="1639388"/>
            <a:ext cx="216024" cy="101960"/>
          </a:xfrm>
          <a:prstGeom prst="straightConnector1">
            <a:avLst/>
          </a:prstGeom>
          <a:noFill/>
          <a:ln w="3175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28696" name="AutoShape 40"/>
          <p:cNvCxnSpPr>
            <a:cxnSpLocks noChangeShapeType="1"/>
          </p:cNvCxnSpPr>
          <p:nvPr/>
        </p:nvCxnSpPr>
        <p:spPr bwMode="auto">
          <a:xfrm flipH="1">
            <a:off x="4236082" y="1639388"/>
            <a:ext cx="392664" cy="165854"/>
          </a:xfrm>
          <a:prstGeom prst="straightConnector1">
            <a:avLst/>
          </a:prstGeom>
          <a:noFill/>
          <a:ln w="3175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28697" name="AutoShape 41"/>
          <p:cNvCxnSpPr>
            <a:cxnSpLocks noChangeShapeType="1"/>
          </p:cNvCxnSpPr>
          <p:nvPr/>
        </p:nvCxnSpPr>
        <p:spPr bwMode="auto">
          <a:xfrm>
            <a:off x="5373216" y="1624288"/>
            <a:ext cx="440543" cy="132160"/>
          </a:xfrm>
          <a:prstGeom prst="straightConnector1">
            <a:avLst/>
          </a:prstGeom>
          <a:noFill/>
          <a:ln w="31750">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 name="Нижний колонтитул 2"/>
          <p:cNvSpPr>
            <a:spLocks noGrp="1"/>
          </p:cNvSpPr>
          <p:nvPr>
            <p:ph type="ftr" sz="quarter" idx="11"/>
          </p:nvPr>
        </p:nvSpPr>
        <p:spPr>
          <a:xfrm>
            <a:off x="908720" y="4860052"/>
            <a:ext cx="4287366" cy="273844"/>
          </a:xfrm>
        </p:spPr>
        <p:txBody>
          <a:bodyPr/>
          <a:lstStyle/>
          <a:p>
            <a:pPr>
              <a:defRPr/>
            </a:pPr>
            <a:r>
              <a:rPr lang="ru-RU" dirty="0" smtClean="0"/>
              <a:t>VI Форум “ЛОМ. Техноген. Полигон”</a:t>
            </a:r>
            <a:endParaRPr lang="ru-RU" dirty="0"/>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8377" y="2787774"/>
            <a:ext cx="3152052" cy="1970033"/>
          </a:xfrm>
          <a:prstGeom prst="rect">
            <a:avLst/>
          </a:prstGeom>
        </p:spPr>
      </p:pic>
    </p:spTree>
    <p:extLst>
      <p:ext uri="{BB962C8B-B14F-4D97-AF65-F5344CB8AC3E}">
        <p14:creationId xmlns:p14="http://schemas.microsoft.com/office/powerpoint/2010/main" val="93070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extBox 3"/>
          <p:cNvSpPr txBox="1"/>
          <p:nvPr/>
        </p:nvSpPr>
        <p:spPr>
          <a:xfrm>
            <a:off x="1073348" y="267494"/>
            <a:ext cx="5760640" cy="3970318"/>
          </a:xfrm>
          <a:prstGeom prst="rect">
            <a:avLst/>
          </a:prstGeom>
        </p:spPr>
        <p:txBody>
          <a:bodyPr wrap="square" rtlCol="0">
            <a:spAutoFit/>
          </a:bodyPr>
          <a:lstStyle/>
          <a:p>
            <a:pPr algn="just"/>
            <a:r>
              <a:rPr lang="ru-RU" sz="1400" b="1" dirty="0">
                <a:solidFill>
                  <a:schemeClr val="accent5">
                    <a:lumMod val="50000"/>
                  </a:schemeClr>
                </a:solidFill>
              </a:rPr>
              <a:t>В настоящее время примерная общая площадь всех российских свалок - больше </a:t>
            </a:r>
            <a:r>
              <a:rPr lang="ru-RU" sz="1400" b="1" dirty="0">
                <a:solidFill>
                  <a:srgbClr val="FF0000"/>
                </a:solidFill>
              </a:rPr>
              <a:t>четырех миллионов</a:t>
            </a:r>
            <a:r>
              <a:rPr lang="ru-RU" sz="1400" b="1" dirty="0">
                <a:solidFill>
                  <a:schemeClr val="accent5">
                    <a:lumMod val="50000"/>
                  </a:schemeClr>
                </a:solidFill>
              </a:rPr>
              <a:t> га. Ежегодный прирост оценивается примерно на уровне 10% от этой величины, около 0.4 млн га. Это соответствует практически общей площади Москвы и С.-Петербурга. По статистике, на каждого россиянина приходится порядка 400 кг. отходов ежегодно. На всех уровнях региональной и федеральной власти говорится о принятии первоочередных мер по решению проблем экологического характера. </a:t>
            </a:r>
          </a:p>
          <a:p>
            <a:pPr algn="just"/>
            <a:r>
              <a:rPr lang="ru-RU" sz="1400" b="1" dirty="0" smtClean="0">
                <a:solidFill>
                  <a:schemeClr val="accent5">
                    <a:lumMod val="50000"/>
                  </a:schemeClr>
                </a:solidFill>
              </a:rPr>
              <a:t>Согласно </a:t>
            </a:r>
            <a:r>
              <a:rPr lang="ru-RU" sz="1400" b="1" dirty="0">
                <a:solidFill>
                  <a:schemeClr val="accent5">
                    <a:lumMod val="50000"/>
                  </a:schemeClr>
                </a:solidFill>
              </a:rPr>
              <a:t>докладу Президента РФ Путина В.В. 25.11.2015 г. в настоящее время в России накоплено около </a:t>
            </a:r>
            <a:r>
              <a:rPr lang="ru-RU" sz="1400" b="1" dirty="0">
                <a:solidFill>
                  <a:srgbClr val="C00000"/>
                </a:solidFill>
              </a:rPr>
              <a:t>100 млрд. т. бытовых и производственных </a:t>
            </a:r>
            <a:r>
              <a:rPr lang="ru-RU" sz="1400" b="1" dirty="0" smtClean="0">
                <a:solidFill>
                  <a:srgbClr val="C00000"/>
                </a:solidFill>
              </a:rPr>
              <a:t>отходов.</a:t>
            </a:r>
            <a:r>
              <a:rPr lang="ru-RU" sz="1400" b="1" dirty="0" smtClean="0">
                <a:solidFill>
                  <a:schemeClr val="accent5">
                    <a:lumMod val="50000"/>
                  </a:schemeClr>
                </a:solidFill>
              </a:rPr>
              <a:t> </a:t>
            </a:r>
            <a:r>
              <a:rPr lang="ru-RU" sz="1400" b="1" dirty="0">
                <a:solidFill>
                  <a:schemeClr val="accent5">
                    <a:lumMod val="50000"/>
                  </a:schemeClr>
                </a:solidFill>
              </a:rPr>
              <a:t>Немалую долю в накоплении твердых отходов и ухудшении состояния воздушной и водной среды вносит </a:t>
            </a:r>
            <a:r>
              <a:rPr lang="ru-RU" sz="1400" b="1" dirty="0" err="1">
                <a:solidFill>
                  <a:schemeClr val="accent5">
                    <a:lumMod val="50000"/>
                  </a:schemeClr>
                </a:solidFill>
              </a:rPr>
              <a:t>горнометаллургический</a:t>
            </a:r>
            <a:r>
              <a:rPr lang="ru-RU" sz="1400" b="1" dirty="0">
                <a:solidFill>
                  <a:schemeClr val="accent5">
                    <a:lumMod val="50000"/>
                  </a:schemeClr>
                </a:solidFill>
              </a:rPr>
              <a:t> комплекс, машиностроительный, радиоэлектронный и нефтегазохимический комплекс. Ежегодно на предприятиях этих комплексов твердые техногенные отходы увеличиваются более чем на 5 млрд. т, главными из которых являются вскрышные породы, хвосты обогащения, шлаки, пыли и шламы, замасленная окалина и др. </a:t>
            </a:r>
          </a:p>
        </p:txBody>
      </p:sp>
      <p:sp>
        <p:nvSpPr>
          <p:cNvPr id="3" name="Нижний колонтитул 2"/>
          <p:cNvSpPr>
            <a:spLocks noGrp="1"/>
          </p:cNvSpPr>
          <p:nvPr>
            <p:ph type="ftr" sz="quarter" idx="11"/>
          </p:nvPr>
        </p:nvSpPr>
        <p:spPr>
          <a:xfrm>
            <a:off x="1268760" y="4832513"/>
            <a:ext cx="4287366" cy="273844"/>
          </a:xfrm>
        </p:spPr>
        <p:txBody>
          <a:bodyPr/>
          <a:lstStyle/>
          <a:p>
            <a:pPr algn="ctr">
              <a:defRPr/>
            </a:pPr>
            <a:r>
              <a:rPr lang="ru-RU" dirty="0" smtClean="0"/>
              <a:t>VI Форум “ЛОМ. Техноген. Полигон”</a:t>
            </a:r>
            <a:endParaRPr lang="ru-RU" dirty="0"/>
          </a:p>
        </p:txBody>
      </p:sp>
    </p:spTree>
    <p:extLst>
      <p:ext uri="{BB962C8B-B14F-4D97-AF65-F5344CB8AC3E}">
        <p14:creationId xmlns:p14="http://schemas.microsoft.com/office/powerpoint/2010/main" val="2598392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6632" y="123478"/>
            <a:ext cx="6724885" cy="646331"/>
          </a:xfrm>
          <a:prstGeom prst="rect">
            <a:avLst/>
          </a:prstGeom>
          <a:effectLst>
            <a:outerShdw blurRad="50800" dist="38100" dir="5400000" algn="t" rotWithShape="0">
              <a:prstClr val="black">
                <a:alpha val="40000"/>
              </a:prstClr>
            </a:outerShdw>
          </a:effectLst>
        </p:spPr>
        <p:txBody>
          <a:bodyPr wrap="square">
            <a:spAutoFit/>
          </a:bodyPr>
          <a:lstStyle/>
          <a:p>
            <a:pPr algn="ctr">
              <a:defRPr/>
            </a:pPr>
            <a:r>
              <a:rPr lang="ru-RU" b="1" spc="-15" dirty="0">
                <a:solidFill>
                  <a:srgbClr val="C00000"/>
                </a:solidFill>
                <a:latin typeface="Impact" panose="020B0806030902050204" pitchFamily="34" charset="0"/>
                <a:ea typeface="Times New Roman" panose="02020603050405020304" pitchFamily="18" charset="0"/>
                <a:cs typeface="Tahoma" panose="020B0604030504040204" pitchFamily="34" charset="0"/>
              </a:rPr>
              <a:t>Принципиальная схема пирометаллургической переработки </a:t>
            </a:r>
            <a:r>
              <a:rPr lang="ru-RU" b="1" spc="-15" dirty="0" err="1">
                <a:solidFill>
                  <a:srgbClr val="C00000"/>
                </a:solidFill>
                <a:latin typeface="Impact" panose="020B0806030902050204" pitchFamily="34" charset="0"/>
                <a:ea typeface="Times New Roman" panose="02020603050405020304" pitchFamily="18" charset="0"/>
                <a:cs typeface="Tahoma" panose="020B0604030504040204" pitchFamily="34" charset="0"/>
              </a:rPr>
              <a:t>обесщелоченных</a:t>
            </a:r>
            <a:r>
              <a:rPr lang="ru-RU" b="1" spc="-15" dirty="0">
                <a:solidFill>
                  <a:srgbClr val="C00000"/>
                </a:solidFill>
                <a:latin typeface="Impact" panose="020B0806030902050204" pitchFamily="34" charset="0"/>
                <a:ea typeface="Times New Roman" panose="02020603050405020304" pitchFamily="18" charset="0"/>
                <a:cs typeface="Tahoma" panose="020B0604030504040204" pitchFamily="34" charset="0"/>
              </a:rPr>
              <a:t> красных шламов</a:t>
            </a:r>
            <a:endParaRPr lang="ru-RU" b="1" dirty="0">
              <a:solidFill>
                <a:srgbClr val="C00000"/>
              </a:solidFill>
              <a:latin typeface="Impact" panose="020B0806030902050204" pitchFamily="34" charset="0"/>
              <a:cs typeface="Arial" panose="020B0604020202020204" pitchFamily="34" charset="0"/>
            </a:endParaRPr>
          </a:p>
        </p:txBody>
      </p:sp>
      <p:sp>
        <p:nvSpPr>
          <p:cNvPr id="3" name="Нижний колонтитул 2"/>
          <p:cNvSpPr>
            <a:spLocks noGrp="1"/>
          </p:cNvSpPr>
          <p:nvPr>
            <p:ph type="ftr" sz="quarter" idx="11"/>
          </p:nvPr>
        </p:nvSpPr>
        <p:spPr>
          <a:xfrm>
            <a:off x="980728" y="4803998"/>
            <a:ext cx="4287366" cy="273844"/>
          </a:xfrm>
        </p:spPr>
        <p:txBody>
          <a:bodyPr/>
          <a:lstStyle/>
          <a:p>
            <a:pPr>
              <a:defRPr/>
            </a:pPr>
            <a:r>
              <a:rPr lang="ru-RU" dirty="0" smtClean="0"/>
              <a:t>VI Форум “ЛОМ. Техноген. Полигон”</a:t>
            </a:r>
            <a:endParaRPr lang="ru-RU" dirty="0"/>
          </a:p>
        </p:txBody>
      </p:sp>
      <p:pic>
        <p:nvPicPr>
          <p:cNvPr id="6" name="Рисунок 5" descr="Красные шламы - I_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656" y="915566"/>
            <a:ext cx="6445140" cy="3888432"/>
          </a:xfrm>
          <a:prstGeom prst="rect">
            <a:avLst/>
          </a:prstGeom>
          <a:noFill/>
          <a:ln>
            <a:noFill/>
          </a:ln>
          <a:effectLst>
            <a:glow>
              <a:schemeClr val="accent1"/>
            </a:glow>
          </a:effectLst>
        </p:spPr>
      </p:pic>
    </p:spTree>
    <p:extLst>
      <p:ext uri="{BB962C8B-B14F-4D97-AF65-F5344CB8AC3E}">
        <p14:creationId xmlns:p14="http://schemas.microsoft.com/office/powerpoint/2010/main" val="2116859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65173633"/>
              </p:ext>
            </p:extLst>
          </p:nvPr>
        </p:nvGraphicFramePr>
        <p:xfrm>
          <a:off x="0" y="858244"/>
          <a:ext cx="6858000" cy="4295622"/>
        </p:xfrm>
        <a:graphic>
          <a:graphicData uri="http://schemas.openxmlformats.org/drawingml/2006/table">
            <a:tbl>
              <a:tblPr firstRow="1" firstCol="1" bandRow="1">
                <a:tableStyleId>{7DF18680-E054-41AD-8BC1-D1AEF772440D}</a:tableStyleId>
              </a:tblPr>
              <a:tblGrid>
                <a:gridCol w="171813"/>
                <a:gridCol w="2016910"/>
                <a:gridCol w="3064212"/>
                <a:gridCol w="1605065"/>
              </a:tblGrid>
              <a:tr h="162303">
                <a:tc>
                  <a:txBody>
                    <a:bodyPr/>
                    <a:lstStyle/>
                    <a:p>
                      <a:pPr indent="450215" algn="ctr">
                        <a:lnSpc>
                          <a:spcPct val="115000"/>
                        </a:lnSpc>
                        <a:spcAft>
                          <a:spcPts val="0"/>
                        </a:spcAft>
                      </a:pPr>
                      <a:r>
                        <a:rPr lang="ru-RU" sz="200" dirty="0">
                          <a:effectLst/>
                        </a:rPr>
                        <a:t> </a:t>
                      </a:r>
                      <a:endParaRPr lang="ru-RU" sz="200" dirty="0">
                        <a:effectLst/>
                        <a:latin typeface="Calibri"/>
                        <a:ea typeface="Calibri"/>
                        <a:cs typeface="Times New Roman"/>
                      </a:endParaRPr>
                    </a:p>
                  </a:txBody>
                  <a:tcPr marL="15007" marR="15007" marT="0" marB="0"/>
                </a:tc>
                <a:tc>
                  <a:txBody>
                    <a:bodyPr/>
                    <a:lstStyle/>
                    <a:p>
                      <a:pPr indent="0" algn="ctr">
                        <a:lnSpc>
                          <a:spcPct val="115000"/>
                        </a:lnSpc>
                        <a:spcAft>
                          <a:spcPts val="0"/>
                        </a:spcAft>
                      </a:pPr>
                      <a:r>
                        <a:rPr lang="ru-RU" sz="900" strike="noStrike" dirty="0">
                          <a:solidFill>
                            <a:srgbClr val="006600"/>
                          </a:solidFill>
                          <a:effectLst/>
                          <a:latin typeface="Calibri" pitchFamily="34" charset="0"/>
                          <a:cs typeface="Calibri" pitchFamily="34" charset="0"/>
                        </a:rPr>
                        <a:t>Название</a:t>
                      </a:r>
                      <a:endParaRPr lang="ru-RU" sz="900" strike="noStrike" dirty="0">
                        <a:solidFill>
                          <a:srgbClr val="006600"/>
                        </a:solidFill>
                        <a:effectLst/>
                        <a:latin typeface="Calibri" pitchFamily="34" charset="0"/>
                        <a:ea typeface="Calibri"/>
                        <a:cs typeface="Calibri" pitchFamily="34" charset="0"/>
                      </a:endParaRPr>
                    </a:p>
                  </a:txBody>
                  <a:tcPr marL="15007" marR="15007" marT="0" marB="0"/>
                </a:tc>
                <a:tc>
                  <a:txBody>
                    <a:bodyPr/>
                    <a:lstStyle/>
                    <a:p>
                      <a:pPr indent="0" algn="ctr">
                        <a:lnSpc>
                          <a:spcPct val="115000"/>
                        </a:lnSpc>
                        <a:spcAft>
                          <a:spcPts val="0"/>
                        </a:spcAft>
                      </a:pPr>
                      <a:r>
                        <a:rPr lang="ru-RU" sz="900" strike="noStrike" dirty="0">
                          <a:solidFill>
                            <a:srgbClr val="006600"/>
                          </a:solidFill>
                          <a:effectLst/>
                          <a:latin typeface="Calibri" pitchFamily="34" charset="0"/>
                          <a:cs typeface="Calibri" pitchFamily="34" charset="0"/>
                        </a:rPr>
                        <a:t>Сущность технологии</a:t>
                      </a:r>
                      <a:endParaRPr lang="ru-RU" sz="900" strike="noStrike" dirty="0">
                        <a:solidFill>
                          <a:srgbClr val="006600"/>
                        </a:solidFill>
                        <a:effectLst/>
                        <a:latin typeface="Calibri" pitchFamily="34" charset="0"/>
                        <a:ea typeface="Calibri"/>
                        <a:cs typeface="Calibri" pitchFamily="34" charset="0"/>
                      </a:endParaRPr>
                    </a:p>
                  </a:txBody>
                  <a:tcPr marL="15007" marR="15007" marT="0" marB="0"/>
                </a:tc>
                <a:tc>
                  <a:txBody>
                    <a:bodyPr/>
                    <a:lstStyle/>
                    <a:p>
                      <a:pPr indent="0" algn="ctr">
                        <a:lnSpc>
                          <a:spcPct val="100000"/>
                        </a:lnSpc>
                        <a:spcAft>
                          <a:spcPts val="0"/>
                        </a:spcAft>
                      </a:pPr>
                      <a:r>
                        <a:rPr lang="ru-RU" sz="900" strike="noStrike" dirty="0">
                          <a:solidFill>
                            <a:srgbClr val="006600"/>
                          </a:solidFill>
                          <a:effectLst/>
                          <a:latin typeface="Calibri" pitchFamily="34" charset="0"/>
                          <a:cs typeface="Calibri" pitchFamily="34" charset="0"/>
                        </a:rPr>
                        <a:t>Состояние работ</a:t>
                      </a:r>
                      <a:endParaRPr lang="ru-RU" sz="900" strike="noStrike" dirty="0">
                        <a:solidFill>
                          <a:srgbClr val="006600"/>
                        </a:solidFill>
                        <a:effectLst/>
                        <a:latin typeface="Calibri" pitchFamily="34" charset="0"/>
                        <a:ea typeface="Calibri"/>
                        <a:cs typeface="Calibri" pitchFamily="34" charset="0"/>
                      </a:endParaRPr>
                    </a:p>
                  </a:txBody>
                  <a:tcPr marL="15007" marR="15007" marT="0" marB="0"/>
                </a:tc>
              </a:tr>
              <a:tr h="4133319">
                <a:tc>
                  <a:txBody>
                    <a:bodyPr/>
                    <a:lstStyle/>
                    <a:p>
                      <a:pPr indent="0" algn="ctr">
                        <a:lnSpc>
                          <a:spcPct val="100000"/>
                        </a:lnSpc>
                        <a:spcAft>
                          <a:spcPts val="0"/>
                        </a:spcAft>
                      </a:pPr>
                      <a:endParaRPr lang="ru-RU" sz="1000" dirty="0">
                        <a:effectLst/>
                        <a:latin typeface="Calibri"/>
                        <a:ea typeface="Calibri"/>
                        <a:cs typeface="Times New Roman"/>
                      </a:endParaRPr>
                    </a:p>
                  </a:txBody>
                  <a:tcPr marL="15007" marR="15007" marT="0" marB="0"/>
                </a:tc>
                <a:tc>
                  <a:txBody>
                    <a:bodyPr/>
                    <a:lstStyle/>
                    <a:p>
                      <a:pPr indent="0" algn="just">
                        <a:lnSpc>
                          <a:spcPct val="115000"/>
                        </a:lnSpc>
                        <a:spcAft>
                          <a:spcPts val="0"/>
                        </a:spcAft>
                      </a:pPr>
                      <a:r>
                        <a:rPr lang="ru-RU" sz="100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Технология комплексной  переработки отходов металлургического производства путем жидкофазного восстановления    (Разработчик – </a:t>
                      </a:r>
                      <a:r>
                        <a:rPr lang="ru-RU" sz="1000" dirty="0" smtClean="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Научно-производственная </a:t>
                      </a:r>
                      <a:r>
                        <a:rPr lang="ru-RU" sz="100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фирма «Эталон», г. Магнитогорск, Магнитогорский  государственный технический университет им. Г.Н. Носова, Институт металлургии </a:t>
                      </a:r>
                      <a:r>
                        <a:rPr lang="ru-RU" sz="100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УрО</a:t>
                      </a:r>
                      <a:r>
                        <a:rPr lang="ru-RU" sz="100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РАН, рук. </a:t>
                      </a:r>
                      <a:r>
                        <a:rPr lang="ru-RU" sz="100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Шатохин</a:t>
                      </a:r>
                      <a:r>
                        <a:rPr lang="ru-RU" sz="100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И.М.)</a:t>
                      </a:r>
                      <a:endParaRPr lang="ru-RU"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indent="0" algn="just">
                        <a:lnSpc>
                          <a:spcPct val="115000"/>
                        </a:lnSpc>
                        <a:spcAft>
                          <a:spcPts val="0"/>
                        </a:spcAft>
                      </a:pPr>
                      <a:r>
                        <a:rPr lang="ru-RU" sz="100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Высокоэффективная технология комплексной переработки  отходов  металлургического производства путем их жидкофазного восстановления, позволяющая утилизировать практически полностью доменные, конверторные и электроплавительные шлаки, шламы, колошниковые  пыли и пыли газоочисток в условиях крупномасштабного производства с извлечением железа и цинка, с  использованием  физического тепла жидких шлаков и отходящих газов. В зависимости от типа перерабатываемых отходов, используемых металлургических агрегатов  и конкретной  производственной ситуации на предприятиях, предлагается два варианта реализации технологического процесса: </a:t>
                      </a:r>
                      <a:endParaRPr lang="ru-RU"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0"/>
                        </a:spcAft>
                      </a:pPr>
                      <a:r>
                        <a:rPr lang="ru-RU" sz="100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вариант А – переработка шламов доменного и сталеплавильного производства, пылей газоочисток электросталеплавильного производства (ЭСПЦ) с их подачей в расплав конвертерного или электросталеплавильного шлаков;</a:t>
                      </a:r>
                      <a:endParaRPr lang="ru-RU"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0"/>
                        </a:spcAft>
                      </a:pPr>
                      <a:r>
                        <a:rPr lang="ru-RU" sz="100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вариант Б – переработка шламов доменного и сталеплавильного производства, пыли газоочистки ЭСПЦ с  их подачей в расплав доменного шлака.</a:t>
                      </a:r>
                      <a:endParaRPr lang="ru-RU"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indent="0" algn="just">
                        <a:lnSpc>
                          <a:spcPct val="115000"/>
                        </a:lnSpc>
                        <a:spcAft>
                          <a:spcPts val="0"/>
                        </a:spcAft>
                      </a:pPr>
                      <a:r>
                        <a:rPr lang="ru-RU" sz="100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Разработаны принципиальная схема новой технологии переработки и  утилизации вторичных отходов </a:t>
                      </a:r>
                      <a:r>
                        <a:rPr lang="ru-RU" sz="1000" dirty="0" smtClean="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металлургического  </a:t>
                      </a:r>
                      <a:r>
                        <a:rPr lang="ru-RU" sz="100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производства, </a:t>
                      </a:r>
                      <a:r>
                        <a:rPr lang="ru-RU" sz="1000" dirty="0" smtClean="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аппаратные </a:t>
                      </a:r>
                      <a:r>
                        <a:rPr lang="ru-RU" sz="100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схемы комплексной переработки отходов </a:t>
                      </a:r>
                      <a:r>
                        <a:rPr lang="ru-RU" sz="1000" dirty="0" smtClean="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металлургического </a:t>
                      </a:r>
                      <a:r>
                        <a:rPr lang="ru-RU" sz="100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производства по вариантам А и Б.</a:t>
                      </a:r>
                      <a:endParaRPr lang="ru-RU"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
        <p:nvSpPr>
          <p:cNvPr id="3" name="Прямоугольник 2"/>
          <p:cNvSpPr/>
          <p:nvPr/>
        </p:nvSpPr>
        <p:spPr>
          <a:xfrm>
            <a:off x="1124744" y="339502"/>
            <a:ext cx="5330305" cy="400110"/>
          </a:xfrm>
          <a:prstGeom prst="rect">
            <a:avLst/>
          </a:prstGeom>
          <a:effectLst>
            <a:outerShdw blurRad="50800" dist="38100" dir="5400000" algn="t" rotWithShape="0">
              <a:prstClr val="black">
                <a:alpha val="40000"/>
              </a:prstClr>
            </a:outerShdw>
          </a:effectLst>
        </p:spPr>
        <p:txBody>
          <a:bodyPr wrap="none">
            <a:spAutoFit/>
          </a:bodyPr>
          <a:lstStyle/>
          <a:p>
            <a:r>
              <a:rPr lang="ru-RU" sz="2000" dirty="0">
                <a:solidFill>
                  <a:srgbClr val="C00000"/>
                </a:solidFill>
                <a:latin typeface="Impact" panose="020B0806030902050204" pitchFamily="34" charset="0"/>
                <a:ea typeface="Calibri" panose="020F0502020204030204" pitchFamily="34" charset="0"/>
              </a:rPr>
              <a:t>Завершенные НИОКР, </a:t>
            </a:r>
            <a:r>
              <a:rPr lang="ru-RU" sz="2000" dirty="0" smtClean="0">
                <a:solidFill>
                  <a:srgbClr val="C00000"/>
                </a:solidFill>
                <a:latin typeface="Impact" panose="020B0806030902050204" pitchFamily="34" charset="0"/>
                <a:ea typeface="Calibri" panose="020F0502020204030204" pitchFamily="34" charset="0"/>
              </a:rPr>
              <a:t>требующие </a:t>
            </a:r>
            <a:r>
              <a:rPr lang="ru-RU" sz="2000" dirty="0">
                <a:solidFill>
                  <a:srgbClr val="C00000"/>
                </a:solidFill>
                <a:latin typeface="Impact" panose="020B0806030902050204" pitchFamily="34" charset="0"/>
                <a:ea typeface="Calibri" panose="020F0502020204030204" pitchFamily="34" charset="0"/>
              </a:rPr>
              <a:t>реализации</a:t>
            </a:r>
            <a:endParaRPr lang="ru-RU" sz="2000" dirty="0">
              <a:solidFill>
                <a:srgbClr val="C00000"/>
              </a:solidFill>
              <a:latin typeface="Impact" panose="020B0806030902050204" pitchFamily="34" charset="0"/>
            </a:endParaRPr>
          </a:p>
        </p:txBody>
      </p:sp>
      <p:sp>
        <p:nvSpPr>
          <p:cNvPr id="5" name="Нижний колонтитул 4"/>
          <p:cNvSpPr>
            <a:spLocks noGrp="1"/>
          </p:cNvSpPr>
          <p:nvPr>
            <p:ph type="ftr" sz="quarter" idx="11"/>
          </p:nvPr>
        </p:nvSpPr>
        <p:spPr>
          <a:xfrm>
            <a:off x="260648" y="4847264"/>
            <a:ext cx="4287366" cy="273844"/>
          </a:xfrm>
        </p:spPr>
        <p:txBody>
          <a:bodyPr/>
          <a:lstStyle/>
          <a:p>
            <a:pPr>
              <a:defRPr/>
            </a:pPr>
            <a:r>
              <a:rPr lang="ru-RU" dirty="0" smtClean="0"/>
              <a:t>VI Форум “ЛОМ. Техноген. Полигон”</a:t>
            </a:r>
            <a:endParaRPr lang="ru-RU" dirty="0"/>
          </a:p>
        </p:txBody>
      </p:sp>
    </p:spTree>
    <p:extLst>
      <p:ext uri="{BB962C8B-B14F-4D97-AF65-F5344CB8AC3E}">
        <p14:creationId xmlns:p14="http://schemas.microsoft.com/office/powerpoint/2010/main" val="587938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77804" y="339502"/>
            <a:ext cx="3845925" cy="517065"/>
          </a:xfrm>
          <a:prstGeom prst="rect">
            <a:avLst/>
          </a:prstGeom>
          <a:effectLst>
            <a:outerShdw blurRad="50800" dist="38100" dir="5400000" algn="t" rotWithShape="0">
              <a:prstClr val="black">
                <a:alpha val="40000"/>
              </a:prstClr>
            </a:outerShdw>
          </a:effectLst>
        </p:spPr>
        <p:txBody>
          <a:bodyPr wrap="none">
            <a:spAutoFit/>
          </a:bodyPr>
          <a:lstStyle/>
          <a:p>
            <a:pPr algn="ctr">
              <a:lnSpc>
                <a:spcPct val="115000"/>
              </a:lnSpc>
              <a:spcAft>
                <a:spcPts val="750"/>
              </a:spcAft>
            </a:pPr>
            <a:r>
              <a:rPr lang="ru-RU" sz="2400" dirty="0">
                <a:solidFill>
                  <a:srgbClr val="C00000"/>
                </a:solidFill>
                <a:latin typeface="Impact" panose="020B0806030902050204" pitchFamily="34" charset="0"/>
                <a:ea typeface="Calibri" panose="020F0502020204030204" pitchFamily="34" charset="0"/>
                <a:cs typeface="Times New Roman" panose="02020603050405020304" pitchFamily="18" charset="0"/>
              </a:rPr>
              <a:t>Перспективные</a:t>
            </a:r>
            <a:r>
              <a:rPr lang="ru-RU" sz="2000" dirty="0">
                <a:solidFill>
                  <a:srgbClr val="C00000"/>
                </a:solidFill>
                <a:latin typeface="Impact" panose="020B0806030902050204" pitchFamily="34" charset="0"/>
                <a:ea typeface="Calibri" panose="020F0502020204030204" pitchFamily="34" charset="0"/>
                <a:cs typeface="Times New Roman" panose="02020603050405020304" pitchFamily="18" charset="0"/>
              </a:rPr>
              <a:t> </a:t>
            </a:r>
            <a:r>
              <a:rPr lang="ru-RU" sz="2400" dirty="0" smtClean="0">
                <a:solidFill>
                  <a:srgbClr val="C00000"/>
                </a:solidFill>
                <a:latin typeface="Impact" panose="020B0806030902050204" pitchFamily="34" charset="0"/>
                <a:ea typeface="Calibri" panose="020F0502020204030204" pitchFamily="34" charset="0"/>
                <a:cs typeface="Times New Roman" panose="02020603050405020304" pitchFamily="18" charset="0"/>
              </a:rPr>
              <a:t>НИОКР (10)</a:t>
            </a:r>
            <a:endParaRPr lang="ru-RU" sz="2400" dirty="0">
              <a:solidFill>
                <a:srgbClr val="C00000"/>
              </a:solidFill>
              <a:effectLst/>
              <a:latin typeface="Impact" panose="020B0806030902050204" pitchFamily="34" charset="0"/>
              <a:ea typeface="Calibri" panose="020F0502020204030204" pitchFamily="34"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670587013"/>
              </p:ext>
            </p:extLst>
          </p:nvPr>
        </p:nvGraphicFramePr>
        <p:xfrm>
          <a:off x="22952" y="1059582"/>
          <a:ext cx="6790423" cy="3600400"/>
        </p:xfrm>
        <a:graphic>
          <a:graphicData uri="http://schemas.openxmlformats.org/drawingml/2006/table">
            <a:tbl>
              <a:tblPr firstRow="1" firstCol="1" bandRow="1">
                <a:tableStyleId>{7DF18680-E054-41AD-8BC1-D1AEF772440D}</a:tableStyleId>
              </a:tblPr>
              <a:tblGrid>
                <a:gridCol w="170120"/>
                <a:gridCol w="1507736"/>
                <a:gridCol w="2941858"/>
                <a:gridCol w="2170709"/>
              </a:tblGrid>
              <a:tr h="267799">
                <a:tc>
                  <a:txBody>
                    <a:bodyPr/>
                    <a:lstStyle/>
                    <a:p>
                      <a:pPr indent="450215" algn="ctr">
                        <a:lnSpc>
                          <a:spcPct val="115000"/>
                        </a:lnSpc>
                        <a:spcAft>
                          <a:spcPts val="0"/>
                        </a:spcAft>
                      </a:pPr>
                      <a:r>
                        <a:rPr lang="ru-RU" sz="200" dirty="0">
                          <a:effectLst/>
                        </a:rPr>
                        <a:t> </a:t>
                      </a:r>
                      <a:endParaRPr lang="ru-RU" sz="200" dirty="0">
                        <a:effectLst/>
                        <a:latin typeface="Calibri"/>
                        <a:ea typeface="Calibri"/>
                        <a:cs typeface="Times New Roman"/>
                      </a:endParaRPr>
                    </a:p>
                  </a:txBody>
                  <a:tcPr marL="15007" marR="15007" marT="0" marB="0"/>
                </a:tc>
                <a:tc>
                  <a:txBody>
                    <a:bodyPr/>
                    <a:lstStyle/>
                    <a:p>
                      <a:pPr indent="0" algn="ctr">
                        <a:lnSpc>
                          <a:spcPct val="115000"/>
                        </a:lnSpc>
                        <a:spcAft>
                          <a:spcPts val="0"/>
                        </a:spcAft>
                      </a:pPr>
                      <a:r>
                        <a:rPr lang="ru-RU" sz="900" strike="noStrike" dirty="0">
                          <a:solidFill>
                            <a:srgbClr val="006600"/>
                          </a:solidFill>
                          <a:effectLst/>
                          <a:latin typeface="Calibri" pitchFamily="34" charset="0"/>
                          <a:cs typeface="Calibri" pitchFamily="34" charset="0"/>
                        </a:rPr>
                        <a:t>Название</a:t>
                      </a:r>
                      <a:endParaRPr lang="ru-RU" sz="900" strike="noStrike" dirty="0">
                        <a:solidFill>
                          <a:srgbClr val="006600"/>
                        </a:solidFill>
                        <a:effectLst/>
                        <a:latin typeface="Calibri" pitchFamily="34" charset="0"/>
                        <a:ea typeface="Calibri"/>
                        <a:cs typeface="Calibri" pitchFamily="34" charset="0"/>
                      </a:endParaRPr>
                    </a:p>
                  </a:txBody>
                  <a:tcPr marL="15007" marR="15007" marT="0" marB="0"/>
                </a:tc>
                <a:tc>
                  <a:txBody>
                    <a:bodyPr/>
                    <a:lstStyle/>
                    <a:p>
                      <a:pPr indent="0" algn="ctr">
                        <a:lnSpc>
                          <a:spcPct val="115000"/>
                        </a:lnSpc>
                        <a:spcAft>
                          <a:spcPts val="0"/>
                        </a:spcAft>
                      </a:pPr>
                      <a:r>
                        <a:rPr lang="ru-RU" sz="900" strike="noStrike" dirty="0">
                          <a:solidFill>
                            <a:srgbClr val="006600"/>
                          </a:solidFill>
                          <a:effectLst/>
                          <a:latin typeface="Calibri" pitchFamily="34" charset="0"/>
                          <a:cs typeface="Calibri" pitchFamily="34" charset="0"/>
                        </a:rPr>
                        <a:t>Сущность технологии</a:t>
                      </a:r>
                      <a:endParaRPr lang="ru-RU" sz="900" strike="noStrike" dirty="0">
                        <a:solidFill>
                          <a:srgbClr val="006600"/>
                        </a:solidFill>
                        <a:effectLst/>
                        <a:latin typeface="Calibri" pitchFamily="34" charset="0"/>
                        <a:ea typeface="Calibri"/>
                        <a:cs typeface="Calibri" pitchFamily="34" charset="0"/>
                      </a:endParaRPr>
                    </a:p>
                  </a:txBody>
                  <a:tcPr marL="15007" marR="15007" marT="0" marB="0"/>
                </a:tc>
                <a:tc>
                  <a:txBody>
                    <a:bodyPr/>
                    <a:lstStyle/>
                    <a:p>
                      <a:pPr indent="0" algn="ctr">
                        <a:lnSpc>
                          <a:spcPct val="100000"/>
                        </a:lnSpc>
                        <a:spcAft>
                          <a:spcPts val="0"/>
                        </a:spcAft>
                      </a:pPr>
                      <a:r>
                        <a:rPr lang="ru-RU" sz="900" strike="noStrike" dirty="0">
                          <a:solidFill>
                            <a:srgbClr val="006600"/>
                          </a:solidFill>
                          <a:effectLst/>
                          <a:latin typeface="Calibri" pitchFamily="34" charset="0"/>
                          <a:cs typeface="Calibri" pitchFamily="34" charset="0"/>
                        </a:rPr>
                        <a:t>Состояние работ</a:t>
                      </a:r>
                      <a:endParaRPr lang="ru-RU" sz="900" strike="noStrike" dirty="0">
                        <a:solidFill>
                          <a:srgbClr val="006600"/>
                        </a:solidFill>
                        <a:effectLst/>
                        <a:latin typeface="Calibri" pitchFamily="34" charset="0"/>
                        <a:ea typeface="Calibri"/>
                        <a:cs typeface="Calibri" pitchFamily="34" charset="0"/>
                      </a:endParaRPr>
                    </a:p>
                  </a:txBody>
                  <a:tcPr marL="15007" marR="15007" marT="0" marB="0"/>
                </a:tc>
              </a:tr>
              <a:tr h="3332601">
                <a:tc>
                  <a:txBody>
                    <a:bodyPr/>
                    <a:lstStyle/>
                    <a:p>
                      <a:pPr indent="0" algn="ctr">
                        <a:lnSpc>
                          <a:spcPct val="100000"/>
                        </a:lnSpc>
                        <a:spcAft>
                          <a:spcPts val="0"/>
                        </a:spcAft>
                      </a:pPr>
                      <a:endParaRPr lang="ru-RU" sz="1050" dirty="0">
                        <a:effectLst/>
                        <a:latin typeface="Calibri"/>
                        <a:ea typeface="Calibri"/>
                        <a:cs typeface="Times New Roman"/>
                      </a:endParaRPr>
                    </a:p>
                  </a:txBody>
                  <a:tcPr marL="15007" marR="15007" marT="0" marB="0"/>
                </a:tc>
                <a:tc>
                  <a:txBody>
                    <a:bodyPr/>
                    <a:lstStyle/>
                    <a:p>
                      <a:pPr indent="0" algn="just">
                        <a:lnSpc>
                          <a:spcPct val="115000"/>
                        </a:lnSpc>
                        <a:spcAft>
                          <a:spcPts val="0"/>
                        </a:spcAft>
                      </a:pPr>
                      <a:r>
                        <a:rPr lang="ru-RU" sz="105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Технология комплексной переработки пиритных огарков</a:t>
                      </a:r>
                      <a:endParaRPr lang="ru-RU" sz="105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0"/>
                        </a:spcAft>
                      </a:pPr>
                      <a:r>
                        <a:rPr lang="ru-RU" sz="105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(Разработчик – Институт металлургии </a:t>
                      </a:r>
                      <a:r>
                        <a:rPr lang="ru-RU" sz="105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УрО</a:t>
                      </a:r>
                      <a:r>
                        <a:rPr lang="ru-RU" sz="105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РАН, рук. </a:t>
                      </a:r>
                      <a:r>
                        <a:rPr lang="ru-RU" sz="105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Чумарев</a:t>
                      </a:r>
                      <a:r>
                        <a:rPr lang="ru-RU" sz="105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В.М., Селиванов Е.Н.)</a:t>
                      </a:r>
                      <a:endParaRPr lang="ru-RU" sz="105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indent="0" algn="just">
                        <a:lnSpc>
                          <a:spcPct val="115000"/>
                        </a:lnSpc>
                        <a:spcAft>
                          <a:spcPts val="0"/>
                        </a:spcAft>
                      </a:pPr>
                      <a:r>
                        <a:rPr lang="ru-RU" sz="105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Комплексная технология переработки пиритных огарков, состоящих главным образом из оксидов железа (50-70 %) и кремния с небольшими примесями серы (1-2 %), меди (0.33-0,47), цинка (0,42-1,35), свинца (0,32-0,58 %), драгоценных (до 10-20 г/т) и других металлов, по существу представляющих </a:t>
                      </a:r>
                      <a:r>
                        <a:rPr lang="ru-RU" sz="105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техногенно</a:t>
                      </a:r>
                      <a:r>
                        <a:rPr lang="ru-RU" sz="105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-минеральное сырье, основанная на восстановительной плавке пиритных огарков с выделением металлического железа или сплава на его основе, аккумулирующего медь и благородные металлы. Формирование при этом шлаков системы Al2O3-CaO-SiO2-FeO позволит </a:t>
                      </a:r>
                      <a:r>
                        <a:rPr lang="ru-RU" sz="1050" dirty="0" smtClean="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эффективно </a:t>
                      </a:r>
                      <a:r>
                        <a:rPr lang="ru-RU" sz="105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использовать оксидную составляющую сырья, напр., в качестве плавленых глиноземистых цементов</a:t>
                      </a:r>
                      <a:r>
                        <a:rPr lang="ru-RU" sz="1050" dirty="0" smtClean="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a:t>
                      </a:r>
                    </a:p>
                    <a:p>
                      <a:pPr indent="0" algn="just">
                        <a:lnSpc>
                          <a:spcPct val="115000"/>
                        </a:lnSpc>
                        <a:spcAft>
                          <a:spcPts val="0"/>
                        </a:spcAft>
                      </a:pPr>
                      <a:endParaRPr lang="ru-RU" sz="105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indent="0" algn="just">
                        <a:lnSpc>
                          <a:spcPct val="115000"/>
                        </a:lnSpc>
                        <a:spcAft>
                          <a:spcPts val="0"/>
                        </a:spcAft>
                      </a:pPr>
                      <a:r>
                        <a:rPr lang="ru-RU" sz="105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Разработана технологическая схема комплексной переработки пиритных огарков,</a:t>
                      </a:r>
                      <a:r>
                        <a:rPr lang="ru-RU" sz="105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05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обеспечивающая извлечение: 91,5-93,0 % цинка и 90-92 % свинца – в возгоны; а также 94-96 % золота, 93-94 % серебра и 90-95 % меди – в сплав на основе железа.</a:t>
                      </a:r>
                      <a:endParaRPr lang="ru-RU" sz="105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
        <p:nvSpPr>
          <p:cNvPr id="3" name="Нижний колонтитул 2"/>
          <p:cNvSpPr>
            <a:spLocks noGrp="1"/>
          </p:cNvSpPr>
          <p:nvPr>
            <p:ph type="ftr" sz="quarter" idx="11"/>
          </p:nvPr>
        </p:nvSpPr>
        <p:spPr/>
        <p:txBody>
          <a:bodyPr/>
          <a:lstStyle/>
          <a:p>
            <a:pPr>
              <a:defRPr/>
            </a:pPr>
            <a:r>
              <a:rPr lang="ru-RU" dirty="0" smtClean="0"/>
              <a:t>VI Форум “ЛОМ. Техноген. Полигон”</a:t>
            </a:r>
            <a:endParaRPr lang="ru-RU" dirty="0"/>
          </a:p>
        </p:txBody>
      </p:sp>
    </p:spTree>
    <p:extLst>
      <p:ext uri="{BB962C8B-B14F-4D97-AF65-F5344CB8AC3E}">
        <p14:creationId xmlns:p14="http://schemas.microsoft.com/office/powerpoint/2010/main" val="3300063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543043463"/>
              </p:ext>
            </p:extLst>
          </p:nvPr>
        </p:nvGraphicFramePr>
        <p:xfrm>
          <a:off x="33538" y="987574"/>
          <a:ext cx="6779839" cy="3456384"/>
        </p:xfrm>
        <a:graphic>
          <a:graphicData uri="http://schemas.openxmlformats.org/drawingml/2006/table">
            <a:tbl>
              <a:tblPr firstRow="1" firstCol="1" bandRow="1">
                <a:tableStyleId>{7DF18680-E054-41AD-8BC1-D1AEF772440D}</a:tableStyleId>
              </a:tblPr>
              <a:tblGrid>
                <a:gridCol w="169855"/>
                <a:gridCol w="1811785"/>
                <a:gridCol w="2853982"/>
                <a:gridCol w="1944217"/>
              </a:tblGrid>
              <a:tr h="384042">
                <a:tc>
                  <a:txBody>
                    <a:bodyPr/>
                    <a:lstStyle/>
                    <a:p>
                      <a:pPr indent="450215" algn="ctr">
                        <a:lnSpc>
                          <a:spcPct val="115000"/>
                        </a:lnSpc>
                        <a:spcAft>
                          <a:spcPts val="0"/>
                        </a:spcAft>
                      </a:pPr>
                      <a:r>
                        <a:rPr lang="ru-RU" sz="200" dirty="0">
                          <a:effectLst/>
                        </a:rPr>
                        <a:t> </a:t>
                      </a:r>
                      <a:endParaRPr lang="ru-RU" sz="200" dirty="0">
                        <a:effectLst/>
                        <a:latin typeface="Calibri"/>
                        <a:ea typeface="Calibri"/>
                        <a:cs typeface="Times New Roman"/>
                      </a:endParaRPr>
                    </a:p>
                  </a:txBody>
                  <a:tcPr marL="15007" marR="15007" marT="0" marB="0"/>
                </a:tc>
                <a:tc>
                  <a:txBody>
                    <a:bodyPr/>
                    <a:lstStyle/>
                    <a:p>
                      <a:pPr indent="0" algn="ctr">
                        <a:lnSpc>
                          <a:spcPct val="115000"/>
                        </a:lnSpc>
                        <a:spcAft>
                          <a:spcPts val="0"/>
                        </a:spcAft>
                      </a:pPr>
                      <a:r>
                        <a:rPr lang="ru-RU" sz="900" strike="noStrike" dirty="0">
                          <a:solidFill>
                            <a:srgbClr val="006600"/>
                          </a:solidFill>
                          <a:effectLst/>
                          <a:latin typeface="Calibri" pitchFamily="34" charset="0"/>
                          <a:cs typeface="Calibri" pitchFamily="34" charset="0"/>
                        </a:rPr>
                        <a:t>Название</a:t>
                      </a:r>
                      <a:endParaRPr lang="ru-RU" sz="900" strike="noStrike" dirty="0">
                        <a:solidFill>
                          <a:srgbClr val="006600"/>
                        </a:solidFill>
                        <a:effectLst/>
                        <a:latin typeface="Calibri" pitchFamily="34" charset="0"/>
                        <a:ea typeface="Calibri"/>
                        <a:cs typeface="Calibri" pitchFamily="34" charset="0"/>
                      </a:endParaRPr>
                    </a:p>
                  </a:txBody>
                  <a:tcPr marL="15007" marR="15007" marT="0" marB="0"/>
                </a:tc>
                <a:tc>
                  <a:txBody>
                    <a:bodyPr/>
                    <a:lstStyle/>
                    <a:p>
                      <a:pPr indent="0" algn="ctr">
                        <a:lnSpc>
                          <a:spcPct val="115000"/>
                        </a:lnSpc>
                        <a:spcAft>
                          <a:spcPts val="0"/>
                        </a:spcAft>
                      </a:pPr>
                      <a:r>
                        <a:rPr lang="ru-RU" sz="900" strike="noStrike" dirty="0">
                          <a:solidFill>
                            <a:srgbClr val="006600"/>
                          </a:solidFill>
                          <a:effectLst/>
                          <a:latin typeface="Calibri" pitchFamily="34" charset="0"/>
                          <a:cs typeface="Calibri" pitchFamily="34" charset="0"/>
                        </a:rPr>
                        <a:t>Сущность технологии</a:t>
                      </a:r>
                      <a:endParaRPr lang="ru-RU" sz="900" strike="noStrike" dirty="0">
                        <a:solidFill>
                          <a:srgbClr val="006600"/>
                        </a:solidFill>
                        <a:effectLst/>
                        <a:latin typeface="Calibri" pitchFamily="34" charset="0"/>
                        <a:ea typeface="Calibri"/>
                        <a:cs typeface="Calibri" pitchFamily="34" charset="0"/>
                      </a:endParaRPr>
                    </a:p>
                  </a:txBody>
                  <a:tcPr marL="15007" marR="15007" marT="0" marB="0"/>
                </a:tc>
                <a:tc>
                  <a:txBody>
                    <a:bodyPr/>
                    <a:lstStyle/>
                    <a:p>
                      <a:pPr indent="0" algn="ctr">
                        <a:lnSpc>
                          <a:spcPct val="100000"/>
                        </a:lnSpc>
                        <a:spcAft>
                          <a:spcPts val="0"/>
                        </a:spcAft>
                      </a:pPr>
                      <a:r>
                        <a:rPr lang="ru-RU" sz="900" strike="noStrike" dirty="0">
                          <a:solidFill>
                            <a:srgbClr val="006600"/>
                          </a:solidFill>
                          <a:effectLst/>
                          <a:latin typeface="Calibri" pitchFamily="34" charset="0"/>
                          <a:cs typeface="Calibri" pitchFamily="34" charset="0"/>
                        </a:rPr>
                        <a:t>Состояние работ</a:t>
                      </a:r>
                      <a:endParaRPr lang="ru-RU" sz="900" strike="noStrike" dirty="0">
                        <a:solidFill>
                          <a:srgbClr val="006600"/>
                        </a:solidFill>
                        <a:effectLst/>
                        <a:latin typeface="Calibri" pitchFamily="34" charset="0"/>
                        <a:ea typeface="Calibri"/>
                        <a:cs typeface="Calibri" pitchFamily="34" charset="0"/>
                      </a:endParaRPr>
                    </a:p>
                  </a:txBody>
                  <a:tcPr marL="15007" marR="15007" marT="0" marB="0"/>
                </a:tc>
              </a:tr>
              <a:tr h="3072342">
                <a:tc>
                  <a:txBody>
                    <a:bodyPr/>
                    <a:lstStyle/>
                    <a:p>
                      <a:pPr indent="0" algn="ctr">
                        <a:lnSpc>
                          <a:spcPct val="100000"/>
                        </a:lnSpc>
                        <a:spcAft>
                          <a:spcPts val="0"/>
                        </a:spcAft>
                      </a:pPr>
                      <a:endParaRPr lang="ru-RU" sz="1100" dirty="0">
                        <a:effectLst/>
                        <a:latin typeface="Calibri"/>
                        <a:ea typeface="Calibri"/>
                        <a:cs typeface="Times New Roman"/>
                      </a:endParaRPr>
                    </a:p>
                  </a:txBody>
                  <a:tcPr marL="15007" marR="15007" marT="0" marB="0"/>
                </a:tc>
                <a:tc>
                  <a:txBody>
                    <a:bodyPr/>
                    <a:lstStyle/>
                    <a:p>
                      <a:pPr indent="0" algn="just">
                        <a:lnSpc>
                          <a:spcPct val="115000"/>
                        </a:lnSpc>
                        <a:spcAft>
                          <a:spcPts val="0"/>
                        </a:spcAft>
                      </a:pPr>
                      <a:r>
                        <a:rPr lang="ru-RU" sz="110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Технология комплексной переработки марганцовистых ванадийсодержащих шлаков (ИМЕТ УрО РАН, рук. Халезов Б.Д.)</a:t>
                      </a:r>
                      <a:endParaRPr lang="ru-RU" sz="11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indent="0" algn="just">
                        <a:lnSpc>
                          <a:spcPct val="115000"/>
                        </a:lnSpc>
                        <a:spcAft>
                          <a:spcPts val="0"/>
                        </a:spcAft>
                      </a:pPr>
                      <a:r>
                        <a:rPr lang="ru-RU" sz="110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Предложена </a:t>
                      </a:r>
                      <a:r>
                        <a:rPr lang="ru-RU" sz="1100" dirty="0" err="1" smtClean="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пиро</a:t>
                      </a:r>
                      <a:r>
                        <a:rPr lang="ru-RU" sz="1100" dirty="0" smtClean="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и гидрохимическая </a:t>
                      </a:r>
                      <a:r>
                        <a:rPr lang="ru-RU" sz="110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технология переработки  конвертерных ванадийсодержащих шлаков НТМК. Технология предусматривает окислительный обжиг шлака, содовое выщелачивание с выделением марганцовистого продукта и осаждение ванадатов с последующей их трансформацией в оксид ванадия высокой чистоты</a:t>
                      </a:r>
                      <a:r>
                        <a:rPr lang="ru-RU" sz="1100" dirty="0" smtClean="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a:t>
                      </a:r>
                    </a:p>
                    <a:p>
                      <a:pPr indent="0" algn="just">
                        <a:lnSpc>
                          <a:spcPct val="115000"/>
                        </a:lnSpc>
                        <a:spcAft>
                          <a:spcPts val="0"/>
                        </a:spcAft>
                      </a:pPr>
                      <a:endParaRPr lang="ru-RU" sz="11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indent="0" algn="just">
                        <a:lnSpc>
                          <a:spcPct val="115000"/>
                        </a:lnSpc>
                        <a:spcAft>
                          <a:spcPts val="0"/>
                        </a:spcAft>
                      </a:pPr>
                      <a:r>
                        <a:rPr lang="ru-RU" sz="110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Процесс испытан в лабораторном масштабе,  предложен для реализации на ОАО ВСМПО – </a:t>
                      </a:r>
                      <a:r>
                        <a:rPr lang="ru-RU" sz="110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Ависма</a:t>
                      </a:r>
                      <a:r>
                        <a:rPr lang="ru-RU" sz="110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1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
        <p:nvSpPr>
          <p:cNvPr id="3" name="Прямоугольник 2"/>
          <p:cNvSpPr/>
          <p:nvPr/>
        </p:nvSpPr>
        <p:spPr>
          <a:xfrm>
            <a:off x="1775895" y="483518"/>
            <a:ext cx="3199915" cy="474810"/>
          </a:xfrm>
          <a:prstGeom prst="rect">
            <a:avLst/>
          </a:prstGeom>
          <a:effectLst>
            <a:outerShdw blurRad="50800" dist="38100" dir="5400000" algn="t" rotWithShape="0">
              <a:prstClr val="black">
                <a:alpha val="40000"/>
              </a:prstClr>
            </a:outerShdw>
          </a:effectLst>
        </p:spPr>
        <p:txBody>
          <a:bodyPr wrap="none">
            <a:spAutoFit/>
          </a:bodyPr>
          <a:lstStyle/>
          <a:p>
            <a:pPr algn="ctr">
              <a:lnSpc>
                <a:spcPct val="115000"/>
              </a:lnSpc>
              <a:spcAft>
                <a:spcPts val="750"/>
              </a:spcAft>
            </a:pPr>
            <a:r>
              <a:rPr lang="ru-RU" sz="2400" dirty="0">
                <a:solidFill>
                  <a:srgbClr val="C00000"/>
                </a:solidFill>
                <a:latin typeface="Impact" panose="020B0806030902050204" pitchFamily="34" charset="0"/>
                <a:ea typeface="Calibri" panose="020F0502020204030204" pitchFamily="34" charset="0"/>
                <a:cs typeface="Times New Roman" panose="02020603050405020304" pitchFamily="18" charset="0"/>
              </a:rPr>
              <a:t>Перспективные</a:t>
            </a:r>
            <a:r>
              <a:rPr lang="ru-RU" sz="2000" dirty="0">
                <a:solidFill>
                  <a:srgbClr val="C00000"/>
                </a:solidFill>
                <a:latin typeface="Impact" panose="020B0806030902050204" pitchFamily="34" charset="0"/>
                <a:ea typeface="Calibri" panose="020F0502020204030204" pitchFamily="34" charset="0"/>
                <a:cs typeface="Times New Roman" panose="02020603050405020304" pitchFamily="18" charset="0"/>
              </a:rPr>
              <a:t> </a:t>
            </a:r>
            <a:r>
              <a:rPr lang="ru-RU" sz="2400" dirty="0">
                <a:solidFill>
                  <a:srgbClr val="C00000"/>
                </a:solidFill>
                <a:latin typeface="Impact" panose="020B0806030902050204" pitchFamily="34" charset="0"/>
                <a:ea typeface="Calibri" panose="020F0502020204030204" pitchFamily="34" charset="0"/>
                <a:cs typeface="Times New Roman" panose="02020603050405020304" pitchFamily="18" charset="0"/>
              </a:rPr>
              <a:t>НИОКР</a:t>
            </a:r>
            <a:endParaRPr lang="ru-RU" sz="2400" dirty="0">
              <a:solidFill>
                <a:srgbClr val="C00000"/>
              </a:solidFill>
              <a:effectLst/>
              <a:latin typeface="Impact" panose="020B0806030902050204" pitchFamily="34" charset="0"/>
              <a:ea typeface="Calibri" panose="020F0502020204030204" pitchFamily="34" charset="0"/>
              <a:cs typeface="Times New Roman" panose="02020603050405020304" pitchFamily="18" charset="0"/>
            </a:endParaRPr>
          </a:p>
        </p:txBody>
      </p:sp>
      <p:sp>
        <p:nvSpPr>
          <p:cNvPr id="5" name="Нижний колонтитул 4"/>
          <p:cNvSpPr>
            <a:spLocks noGrp="1"/>
          </p:cNvSpPr>
          <p:nvPr>
            <p:ph type="ftr" sz="quarter" idx="11"/>
          </p:nvPr>
        </p:nvSpPr>
        <p:spPr/>
        <p:txBody>
          <a:bodyPr/>
          <a:lstStyle/>
          <a:p>
            <a:pPr>
              <a:defRPr/>
            </a:pPr>
            <a:r>
              <a:rPr lang="ru-RU" dirty="0" smtClean="0"/>
              <a:t>VI Форум “ЛОМ. Техноген. Полигон”</a:t>
            </a:r>
            <a:endParaRPr lang="ru-RU" dirty="0"/>
          </a:p>
        </p:txBody>
      </p:sp>
    </p:spTree>
    <p:extLst>
      <p:ext uri="{BB962C8B-B14F-4D97-AF65-F5344CB8AC3E}">
        <p14:creationId xmlns:p14="http://schemas.microsoft.com/office/powerpoint/2010/main" val="2595560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8720" y="123478"/>
            <a:ext cx="5867679" cy="2585323"/>
          </a:xfrm>
          <a:prstGeom prst="rect">
            <a:avLst/>
          </a:prstGeom>
          <a:effectLst>
            <a:outerShdw blurRad="50800" dist="38100" dir="5400000" algn="t" rotWithShape="0">
              <a:prstClr val="black">
                <a:alpha val="40000"/>
              </a:prstClr>
            </a:outerShdw>
          </a:effectLst>
        </p:spPr>
        <p:txBody>
          <a:bodyPr wrap="square">
            <a:spAutoFit/>
          </a:bodyPr>
          <a:lstStyle/>
          <a:p>
            <a:pPr algn="just" eaLnBrk="1" hangingPunct="1"/>
            <a:r>
              <a:rPr lang="ru-RU" dirty="0">
                <a:solidFill>
                  <a:srgbClr val="008000"/>
                </a:solidFill>
                <a:latin typeface="Impact" panose="020B0806030902050204" pitchFamily="34" charset="0"/>
                <a:cs typeface="+mn-cs"/>
              </a:rPr>
              <a:t>При разработке принципиальной схемы универсальной технологии переработки широкого класса отходов ставилась задача организации процесса </a:t>
            </a:r>
            <a:r>
              <a:rPr lang="ru-RU">
                <a:solidFill>
                  <a:srgbClr val="008000"/>
                </a:solidFill>
                <a:latin typeface="Impact" panose="020B0806030902050204" pitchFamily="34" charset="0"/>
                <a:cs typeface="+mn-cs"/>
              </a:rPr>
              <a:t>с </a:t>
            </a:r>
            <a:r>
              <a:rPr lang="ru-RU" smtClean="0">
                <a:solidFill>
                  <a:srgbClr val="008000"/>
                </a:solidFill>
                <a:latin typeface="Impact" panose="020B0806030902050204" pitchFamily="34" charset="0"/>
                <a:cs typeface="+mn-cs"/>
              </a:rPr>
              <a:t>использованием </a:t>
            </a:r>
            <a:r>
              <a:rPr lang="ru-RU" dirty="0">
                <a:solidFill>
                  <a:srgbClr val="008000"/>
                </a:solidFill>
                <a:latin typeface="Impact" panose="020B0806030902050204" pitchFamily="34" charset="0"/>
                <a:cs typeface="+mn-cs"/>
              </a:rPr>
              <a:t>такого агрегата, в котором сочетались бы экологическая безопасность всех получаемых при переработке продуктов и возможность их дальнейшего использования, энергетическая эффективность, простота и надежность применяемых конструктивных элементов.</a:t>
            </a:r>
          </a:p>
        </p:txBody>
      </p:sp>
      <p:sp>
        <p:nvSpPr>
          <p:cNvPr id="3" name="Прямоугольник 2"/>
          <p:cNvSpPr/>
          <p:nvPr/>
        </p:nvSpPr>
        <p:spPr>
          <a:xfrm>
            <a:off x="980728" y="3303124"/>
            <a:ext cx="5723663" cy="1323439"/>
          </a:xfrm>
          <a:prstGeom prst="rect">
            <a:avLst/>
          </a:prstGeom>
          <a:effectLst>
            <a:outerShdw blurRad="50800" dist="38100" dir="5400000" algn="t" rotWithShape="0">
              <a:prstClr val="black">
                <a:alpha val="40000"/>
              </a:prstClr>
            </a:outerShdw>
          </a:effectLst>
        </p:spPr>
        <p:txBody>
          <a:bodyPr wrap="square">
            <a:spAutoFit/>
          </a:bodyPr>
          <a:lstStyle/>
          <a:p>
            <a:pPr algn="just" eaLnBrk="1" hangingPunct="1"/>
            <a:r>
              <a:rPr lang="ru-RU" sz="2000" dirty="0">
                <a:solidFill>
                  <a:srgbClr val="008000"/>
                </a:solidFill>
                <a:latin typeface="Impact" panose="020B0806030902050204" pitchFamily="34" charset="0"/>
                <a:cs typeface="+mn-cs"/>
              </a:rPr>
              <a:t>Перечисленным требованиям в наибольшей степени отвечает процесс в шахтных агрегатах типа доменных печей, вагранок с жидким удалением </a:t>
            </a:r>
            <a:r>
              <a:rPr lang="ru-RU" sz="2000" dirty="0" err="1">
                <a:solidFill>
                  <a:srgbClr val="008000"/>
                </a:solidFill>
                <a:latin typeface="Impact" panose="020B0806030902050204" pitchFamily="34" charset="0"/>
                <a:cs typeface="+mn-cs"/>
              </a:rPr>
              <a:t>конденсирования</a:t>
            </a:r>
            <a:r>
              <a:rPr lang="ru-RU" sz="2000" dirty="0">
                <a:solidFill>
                  <a:srgbClr val="008000"/>
                </a:solidFill>
                <a:latin typeface="Impact" panose="020B0806030902050204" pitchFamily="34" charset="0"/>
                <a:cs typeface="+mn-cs"/>
              </a:rPr>
              <a:t> продуктов.</a:t>
            </a:r>
          </a:p>
        </p:txBody>
      </p:sp>
      <p:sp>
        <p:nvSpPr>
          <p:cNvPr id="5" name="Нижний колонтитул 4"/>
          <p:cNvSpPr>
            <a:spLocks noGrp="1"/>
          </p:cNvSpPr>
          <p:nvPr>
            <p:ph type="ftr" sz="quarter" idx="11"/>
          </p:nvPr>
        </p:nvSpPr>
        <p:spPr/>
        <p:txBody>
          <a:bodyPr/>
          <a:lstStyle/>
          <a:p>
            <a:pPr>
              <a:defRPr/>
            </a:pPr>
            <a:r>
              <a:rPr lang="ru-RU" dirty="0" smtClean="0"/>
              <a:t>VI Форум “ЛОМ. Техноген. Полигон”</a:t>
            </a:r>
            <a:endParaRPr lang="ru-RU" dirty="0"/>
          </a:p>
        </p:txBody>
      </p:sp>
    </p:spTree>
    <p:extLst>
      <p:ext uri="{BB962C8B-B14F-4D97-AF65-F5344CB8AC3E}">
        <p14:creationId xmlns:p14="http://schemas.microsoft.com/office/powerpoint/2010/main" val="3238497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92696" y="3556183"/>
            <a:ext cx="6018684" cy="1433392"/>
          </a:xfrm>
          <a:prstGeom prst="rect">
            <a:avLst/>
          </a:prstGeom>
          <a:effectLst/>
        </p:spPr>
        <p:txBody>
          <a:bodyPr vert="horz" lIns="91440" tIns="45720" rIns="91440" bIns="45720" rtlCol="0" anchor="ctr" anchorCtr="0">
            <a:normAutofit fontScale="85000" lnSpcReduction="10000"/>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algn="ctr" fontAlgn="auto">
              <a:buFont typeface="Wingdings" panose="05000000000000000000" pitchFamily="2" charset="2"/>
              <a:buNone/>
            </a:pPr>
            <a:r>
              <a:rPr lang="ru-RU" altLang="ru-RU" sz="1200" dirty="0" smtClean="0">
                <a:solidFill>
                  <a:srgbClr val="008000"/>
                </a:solidFill>
                <a:latin typeface="Impact" panose="020B0806030902050204" pitchFamily="34" charset="0"/>
              </a:rPr>
              <a:t>Рис.1 -3</a:t>
            </a:r>
            <a:r>
              <a:rPr lang="en-US" altLang="ru-RU" sz="1200" dirty="0" smtClean="0">
                <a:solidFill>
                  <a:srgbClr val="008000"/>
                </a:solidFill>
                <a:latin typeface="Impact" panose="020B0806030902050204" pitchFamily="34" charset="0"/>
              </a:rPr>
              <a:t>  </a:t>
            </a:r>
            <a:endParaRPr lang="ru-RU" altLang="ru-RU" sz="1200" dirty="0" smtClean="0">
              <a:solidFill>
                <a:srgbClr val="008000"/>
              </a:solidFill>
              <a:latin typeface="Impact" panose="020B0806030902050204" pitchFamily="34" charset="0"/>
            </a:endParaRPr>
          </a:p>
          <a:p>
            <a:pPr algn="ctr" fontAlgn="auto">
              <a:buFont typeface="Wingdings" panose="05000000000000000000" pitchFamily="2" charset="2"/>
              <a:buNone/>
            </a:pPr>
            <a:r>
              <a:rPr lang="ru-RU" altLang="ru-RU" sz="1300" dirty="0" smtClean="0">
                <a:solidFill>
                  <a:srgbClr val="002060"/>
                </a:solidFill>
                <a:latin typeface="Impact" panose="020B0806030902050204" pitchFamily="34" charset="0"/>
              </a:rPr>
              <a:t>Зависимости равновесного содержания компонентов в системе С + 0,2 </a:t>
            </a:r>
            <a:r>
              <a:rPr lang="en-US" altLang="ru-RU" sz="1300" dirty="0" smtClean="0">
                <a:solidFill>
                  <a:srgbClr val="002060"/>
                </a:solidFill>
                <a:latin typeface="Impact" panose="020B0806030902050204" pitchFamily="34" charset="0"/>
              </a:rPr>
              <a:t>Fe</a:t>
            </a:r>
            <a:r>
              <a:rPr lang="ru-RU" altLang="ru-RU" sz="1300" dirty="0" smtClean="0">
                <a:solidFill>
                  <a:srgbClr val="002060"/>
                </a:solidFill>
                <a:latin typeface="Impact" panose="020B0806030902050204" pitchFamily="34" charset="0"/>
              </a:rPr>
              <a:t>2</a:t>
            </a:r>
            <a:r>
              <a:rPr lang="en-US" altLang="ru-RU" sz="1300" dirty="0" smtClean="0">
                <a:solidFill>
                  <a:srgbClr val="002060"/>
                </a:solidFill>
                <a:latin typeface="Impact" panose="020B0806030902050204" pitchFamily="34" charset="0"/>
              </a:rPr>
              <a:t>O</a:t>
            </a:r>
            <a:r>
              <a:rPr lang="ru-RU" altLang="ru-RU" sz="1300" dirty="0" smtClean="0">
                <a:solidFill>
                  <a:srgbClr val="002060"/>
                </a:solidFill>
                <a:latin typeface="Impact" panose="020B0806030902050204" pitchFamily="34" charset="0"/>
              </a:rPr>
              <a:t>3 + 0,4 </a:t>
            </a:r>
            <a:r>
              <a:rPr lang="en-US" altLang="ru-RU" sz="1300" dirty="0" smtClean="0">
                <a:solidFill>
                  <a:srgbClr val="002060"/>
                </a:solidFill>
                <a:latin typeface="Impact" panose="020B0806030902050204" pitchFamily="34" charset="0"/>
              </a:rPr>
              <a:t>H</a:t>
            </a:r>
            <a:r>
              <a:rPr lang="ru-RU" altLang="ru-RU" sz="1300" dirty="0" smtClean="0">
                <a:solidFill>
                  <a:srgbClr val="002060"/>
                </a:solidFill>
                <a:latin typeface="Impact" panose="020B0806030902050204" pitchFamily="34" charset="0"/>
              </a:rPr>
              <a:t>2+ </a:t>
            </a:r>
            <a:r>
              <a:rPr lang="en-US" altLang="ru-RU" sz="1300" dirty="0" smtClean="0">
                <a:solidFill>
                  <a:srgbClr val="002060"/>
                </a:solidFill>
                <a:latin typeface="Impact" panose="020B0806030902050204" pitchFamily="34" charset="0"/>
              </a:rPr>
              <a:t>m</a:t>
            </a:r>
            <a:r>
              <a:rPr lang="ru-RU" altLang="ru-RU" sz="1300" dirty="0" smtClean="0">
                <a:solidFill>
                  <a:srgbClr val="002060"/>
                </a:solidFill>
                <a:latin typeface="Impact" panose="020B0806030902050204" pitchFamily="34" charset="0"/>
              </a:rPr>
              <a:t> • (4</a:t>
            </a:r>
            <a:r>
              <a:rPr lang="en-US" altLang="ru-RU" sz="1300" dirty="0" smtClean="0">
                <a:solidFill>
                  <a:srgbClr val="002060"/>
                </a:solidFill>
                <a:latin typeface="Impact" panose="020B0806030902050204" pitchFamily="34" charset="0"/>
              </a:rPr>
              <a:t>N</a:t>
            </a:r>
            <a:r>
              <a:rPr lang="ru-RU" altLang="ru-RU" sz="1300" dirty="0" smtClean="0">
                <a:solidFill>
                  <a:srgbClr val="002060"/>
                </a:solidFill>
                <a:latin typeface="Impact" panose="020B0806030902050204" pitchFamily="34" charset="0"/>
              </a:rPr>
              <a:t>2 + </a:t>
            </a:r>
            <a:r>
              <a:rPr lang="en-US" altLang="ru-RU" sz="1300" dirty="0" smtClean="0">
                <a:solidFill>
                  <a:srgbClr val="002060"/>
                </a:solidFill>
                <a:latin typeface="Impact" panose="020B0806030902050204" pitchFamily="34" charset="0"/>
              </a:rPr>
              <a:t>O</a:t>
            </a:r>
            <a:r>
              <a:rPr lang="ru-RU" altLang="ru-RU" sz="1300" dirty="0" smtClean="0">
                <a:solidFill>
                  <a:srgbClr val="002060"/>
                </a:solidFill>
                <a:latin typeface="Impact" panose="020B0806030902050204" pitchFamily="34" charset="0"/>
              </a:rPr>
              <a:t>2) при 800 °С: </a:t>
            </a:r>
            <a:r>
              <a:rPr lang="en-US" altLang="ru-RU" sz="1300" dirty="0" smtClean="0">
                <a:solidFill>
                  <a:srgbClr val="002060"/>
                </a:solidFill>
                <a:latin typeface="Impact" panose="020B0806030902050204" pitchFamily="34" charset="0"/>
              </a:rPr>
              <a:t>a</a:t>
            </a:r>
            <a:r>
              <a:rPr lang="ru-RU" altLang="ru-RU" sz="1300" dirty="0" smtClean="0">
                <a:solidFill>
                  <a:srgbClr val="002060"/>
                </a:solidFill>
                <a:latin typeface="Impact" panose="020B0806030902050204" pitchFamily="34" charset="0"/>
              </a:rPr>
              <a:t> — логарифмы мольных долей кислорода и соединений азота</a:t>
            </a:r>
            <a:endParaRPr lang="ru-RU" sz="1300" kern="0" dirty="0" smtClean="0">
              <a:solidFill>
                <a:srgbClr val="002060"/>
              </a:solidFill>
              <a:latin typeface="Impact" panose="020B0806030902050204" pitchFamily="34" charset="0"/>
            </a:endParaRPr>
          </a:p>
          <a:p>
            <a:pPr marL="0" lvl="0" indent="0" defTabSz="914400" fontAlgn="auto">
              <a:spcBef>
                <a:spcPts val="0"/>
              </a:spcBef>
              <a:buClrTx/>
              <a:buNone/>
              <a:defRPr/>
            </a:pPr>
            <a:endParaRPr lang="ru-RU" sz="1300" kern="0" dirty="0" smtClean="0">
              <a:solidFill>
                <a:srgbClr val="002060"/>
              </a:solidFill>
              <a:latin typeface="Impact" panose="020B0806030902050204" pitchFamily="34" charset="0"/>
            </a:endParaRPr>
          </a:p>
          <a:p>
            <a:pPr marL="0" lvl="0" indent="0" defTabSz="914400" fontAlgn="auto">
              <a:spcBef>
                <a:spcPts val="0"/>
              </a:spcBef>
              <a:buClrTx/>
              <a:buNone/>
              <a:defRPr/>
            </a:pPr>
            <a:r>
              <a:rPr lang="ru-RU" sz="1300" kern="0" dirty="0" smtClean="0">
                <a:solidFill>
                  <a:srgbClr val="002060"/>
                </a:solidFill>
                <a:latin typeface="Impact" panose="020B0806030902050204" pitchFamily="34" charset="0"/>
              </a:rPr>
              <a:t> Поведение </a:t>
            </a:r>
            <a:r>
              <a:rPr lang="ru-RU" sz="1300" kern="0" dirty="0">
                <a:solidFill>
                  <a:srgbClr val="002060"/>
                </a:solidFill>
                <a:latin typeface="Impact" panose="020B0806030902050204" pitchFamily="34" charset="0"/>
              </a:rPr>
              <a:t>серосодержащих веществ и соединений железа в зависимости от расхода воздуха для </a:t>
            </a:r>
            <a:r>
              <a:rPr lang="ru-RU" sz="1300" kern="0" dirty="0" smtClean="0">
                <a:solidFill>
                  <a:srgbClr val="002060"/>
                </a:solidFill>
                <a:latin typeface="Impact" panose="020B0806030902050204" pitchFamily="34" charset="0"/>
              </a:rPr>
              <a:t>  системы </a:t>
            </a:r>
            <a:r>
              <a:rPr lang="ru-RU" sz="1300" kern="0" dirty="0">
                <a:solidFill>
                  <a:srgbClr val="002060"/>
                </a:solidFill>
                <a:latin typeface="Impact" panose="020B0806030902050204" pitchFamily="34" charset="0"/>
              </a:rPr>
              <a:t>C-</a:t>
            </a:r>
            <a:r>
              <a:rPr lang="ru-RU" sz="1300" kern="0" dirty="0" err="1">
                <a:solidFill>
                  <a:srgbClr val="002060"/>
                </a:solidFill>
                <a:latin typeface="Impact" panose="020B0806030902050204" pitchFamily="34" charset="0"/>
              </a:rPr>
              <a:t>Fe</a:t>
            </a:r>
            <a:r>
              <a:rPr lang="ru-RU" sz="1300" kern="0" dirty="0">
                <a:solidFill>
                  <a:srgbClr val="002060"/>
                </a:solidFill>
                <a:latin typeface="Impact" panose="020B0806030902050204" pitchFamily="34" charset="0"/>
              </a:rPr>
              <a:t>-S-</a:t>
            </a:r>
            <a:r>
              <a:rPr lang="ru-RU" sz="1300" kern="0" dirty="0" err="1">
                <a:solidFill>
                  <a:srgbClr val="002060"/>
                </a:solidFill>
                <a:latin typeface="Impact" panose="020B0806030902050204" pitchFamily="34" charset="0"/>
              </a:rPr>
              <a:t>Ca</a:t>
            </a:r>
            <a:r>
              <a:rPr lang="ru-RU" sz="1300" kern="0" dirty="0">
                <a:solidFill>
                  <a:srgbClr val="002060"/>
                </a:solidFill>
                <a:latin typeface="Impact" panose="020B0806030902050204" pitchFamily="34" charset="0"/>
              </a:rPr>
              <a:t>-O-H. </a:t>
            </a:r>
            <a:r>
              <a:rPr lang="ru-RU" sz="1300" kern="0" dirty="0" smtClean="0">
                <a:solidFill>
                  <a:srgbClr val="002060"/>
                </a:solidFill>
                <a:latin typeface="Impact" panose="020B0806030902050204" pitchFamily="34" charset="0"/>
              </a:rPr>
              <a:t>Доли </a:t>
            </a:r>
            <a:r>
              <a:rPr lang="ru-RU" sz="1300" kern="0" dirty="0">
                <a:solidFill>
                  <a:srgbClr val="002060"/>
                </a:solidFill>
                <a:latin typeface="Impact" panose="020B0806030902050204" pitchFamily="34" charset="0"/>
              </a:rPr>
              <a:t>серосодержащих веществ и соединения железа (%) </a:t>
            </a:r>
            <a:endParaRPr lang="ru-RU" sz="1300" kern="0" dirty="0" smtClean="0">
              <a:solidFill>
                <a:srgbClr val="002060"/>
              </a:solidFill>
              <a:latin typeface="Impact" panose="020B0806030902050204" pitchFamily="34" charset="0"/>
            </a:endParaRPr>
          </a:p>
          <a:p>
            <a:pPr marL="0" lvl="0" indent="0" defTabSz="914400" fontAlgn="auto">
              <a:spcBef>
                <a:spcPts val="0"/>
              </a:spcBef>
              <a:buClrTx/>
              <a:buNone/>
              <a:defRPr/>
            </a:pPr>
            <a:endParaRPr lang="ru-RU" sz="1300" kern="0" dirty="0" smtClean="0">
              <a:solidFill>
                <a:srgbClr val="002060"/>
              </a:solidFill>
              <a:latin typeface="Impact" panose="020B0806030902050204" pitchFamily="34" charset="0"/>
            </a:endParaRPr>
          </a:p>
          <a:p>
            <a:pPr marL="0" lvl="0" indent="0" defTabSz="914400" fontAlgn="auto">
              <a:spcBef>
                <a:spcPts val="0"/>
              </a:spcBef>
              <a:buClrTx/>
              <a:buNone/>
              <a:defRPr/>
            </a:pPr>
            <a:r>
              <a:rPr lang="ru-RU" sz="1300" kern="0" dirty="0" smtClean="0">
                <a:solidFill>
                  <a:srgbClr val="002060"/>
                </a:solidFill>
                <a:latin typeface="Impact" panose="020B0806030902050204" pitchFamily="34" charset="0"/>
              </a:rPr>
              <a:t> Константы </a:t>
            </a:r>
            <a:r>
              <a:rPr lang="ru-RU" sz="1300" kern="0" dirty="0">
                <a:solidFill>
                  <a:srgbClr val="002060"/>
                </a:solidFill>
                <a:latin typeface="Impact" panose="020B0806030902050204" pitchFamily="34" charset="0"/>
              </a:rPr>
              <a:t>равновесия реакций образования </a:t>
            </a:r>
            <a:r>
              <a:rPr lang="ru-RU" sz="1300" kern="0" dirty="0" smtClean="0">
                <a:solidFill>
                  <a:srgbClr val="002060"/>
                </a:solidFill>
                <a:latin typeface="Impact" panose="020B0806030902050204" pitchFamily="34" charset="0"/>
              </a:rPr>
              <a:t>ПХДД </a:t>
            </a:r>
            <a:r>
              <a:rPr lang="ru-RU" sz="1300" kern="0" dirty="0">
                <a:solidFill>
                  <a:srgbClr val="002060"/>
                </a:solidFill>
                <a:latin typeface="Impact" panose="020B0806030902050204" pitchFamily="34" charset="0"/>
              </a:rPr>
              <a:t>С12Н8-xСlxО2</a:t>
            </a:r>
          </a:p>
          <a:p>
            <a:pPr algn="ctr" fontAlgn="auto">
              <a:lnSpc>
                <a:spcPct val="90000"/>
              </a:lnSpc>
              <a:buFont typeface="Wingdings" panose="05000000000000000000" pitchFamily="2" charset="2"/>
              <a:buNone/>
            </a:pPr>
            <a:endParaRPr lang="ru-RU" altLang="ru-RU" sz="1300" dirty="0">
              <a:solidFill>
                <a:srgbClr val="C00000"/>
              </a:solidFill>
              <a:latin typeface="Impact" panose="020B0806030902050204" pitchFamily="34" charset="0"/>
            </a:endParaRPr>
          </a:p>
        </p:txBody>
      </p:sp>
      <p:sp>
        <p:nvSpPr>
          <p:cNvPr id="3" name="Нижний колонтитул 2"/>
          <p:cNvSpPr>
            <a:spLocks noGrp="1"/>
          </p:cNvSpPr>
          <p:nvPr>
            <p:ph type="ftr" sz="quarter" idx="11"/>
          </p:nvPr>
        </p:nvSpPr>
        <p:spPr>
          <a:xfrm>
            <a:off x="908720" y="4847264"/>
            <a:ext cx="4287366" cy="273844"/>
          </a:xfrm>
        </p:spPr>
        <p:txBody>
          <a:bodyPr/>
          <a:lstStyle/>
          <a:p>
            <a:pPr>
              <a:defRPr/>
            </a:pPr>
            <a:r>
              <a:rPr lang="ru-RU" dirty="0" smtClean="0"/>
              <a:t>VI Форум “ЛОМ. Техноген. Полигон”</a:t>
            </a:r>
            <a:endParaRPr lang="ru-RU" dirty="0"/>
          </a:p>
        </p:txBody>
      </p:sp>
      <p:pic>
        <p:nvPicPr>
          <p:cNvPr id="6" name="Picture 5" descr="рис_2а_а"/>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116632" y="64606"/>
            <a:ext cx="3352756" cy="17281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Рисунок 6"/>
          <p:cNvPicPr>
            <a:picLocks noChangeAspect="1"/>
          </p:cNvPicPr>
          <p:nvPr/>
        </p:nvPicPr>
        <p:blipFill>
          <a:blip r:embed="rId3"/>
          <a:stretch>
            <a:fillRect/>
          </a:stretch>
        </p:blipFill>
        <p:spPr>
          <a:xfrm>
            <a:off x="3471020" y="58200"/>
            <a:ext cx="3312368" cy="1731264"/>
          </a:xfrm>
          <a:prstGeom prst="rect">
            <a:avLst/>
          </a:prstGeom>
        </p:spPr>
      </p:pic>
      <p:pic>
        <p:nvPicPr>
          <p:cNvPr id="8" name="Picture 5" descr="рис_3_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0848" y="1789464"/>
            <a:ext cx="2673078" cy="1646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8222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2" dur="5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p:cTn id="28" dur="5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29" dur="5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Прямоугольник 1"/>
          <p:cNvSpPr/>
          <p:nvPr/>
        </p:nvSpPr>
        <p:spPr>
          <a:xfrm>
            <a:off x="-27318" y="-6080"/>
            <a:ext cx="6885318" cy="707886"/>
          </a:xfrm>
          <a:prstGeom prst="rect">
            <a:avLst/>
          </a:prstGeom>
          <a:effectLst>
            <a:outerShdw blurRad="50800" dist="38100" dir="5400000" algn="t" rotWithShape="0">
              <a:prstClr val="black">
                <a:alpha val="40000"/>
              </a:prstClr>
            </a:outerShdw>
          </a:effectLst>
        </p:spPr>
        <p:txBody>
          <a:bodyPr wrap="square">
            <a:spAutoFit/>
          </a:bodyPr>
          <a:lstStyle/>
          <a:p>
            <a:pPr algn="ctr"/>
            <a:r>
              <a:rPr lang="ru-RU" sz="2000" dirty="0">
                <a:solidFill>
                  <a:srgbClr val="C00000"/>
                </a:solidFill>
                <a:latin typeface="Impact" panose="020B0806030902050204" pitchFamily="34" charset="0"/>
              </a:rPr>
              <a:t>Схема универсальной технологии комплексной переработки отходов</a:t>
            </a:r>
          </a:p>
        </p:txBody>
      </p:sp>
      <p:sp>
        <p:nvSpPr>
          <p:cNvPr id="4" name="Нижний колонтитул 3"/>
          <p:cNvSpPr>
            <a:spLocks noGrp="1"/>
          </p:cNvSpPr>
          <p:nvPr>
            <p:ph type="ftr" sz="quarter" idx="11"/>
          </p:nvPr>
        </p:nvSpPr>
        <p:spPr>
          <a:xfrm>
            <a:off x="548680" y="4869656"/>
            <a:ext cx="1584176" cy="273844"/>
          </a:xfrm>
        </p:spPr>
        <p:txBody>
          <a:bodyPr/>
          <a:lstStyle/>
          <a:p>
            <a:pPr>
              <a:defRPr/>
            </a:pPr>
            <a:r>
              <a:rPr lang="ru-RU" dirty="0" smtClean="0"/>
              <a:t>VI Форум “ЛОМ. Техноген. Полигон”</a:t>
            </a:r>
            <a:endParaRPr lang="ru-RU" dirty="0"/>
          </a:p>
        </p:txBody>
      </p:sp>
      <p:pic>
        <p:nvPicPr>
          <p:cNvPr id="5" name="Picture 1" descr="She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72" y="724781"/>
            <a:ext cx="5904656" cy="431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Прямоугольник 3"/>
          <p:cNvSpPr/>
          <p:nvPr/>
        </p:nvSpPr>
        <p:spPr>
          <a:xfrm>
            <a:off x="188640" y="123478"/>
            <a:ext cx="6610277" cy="4770537"/>
          </a:xfrm>
          <a:prstGeom prst="rect">
            <a:avLst/>
          </a:prstGeom>
          <a:effectLst>
            <a:outerShdw blurRad="50800" dist="38100" dir="5400000" algn="t"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i="0" u="none" strike="noStrike" kern="0" cap="none" spc="0" normalizeH="0" baseline="0" noProof="0" dirty="0" smtClean="0">
                <a:ln>
                  <a:noFill/>
                </a:ln>
                <a:solidFill>
                  <a:srgbClr val="C00000"/>
                </a:solidFill>
                <a:effectLst/>
                <a:uLnTx/>
                <a:uFillTx/>
                <a:latin typeface="Impact" panose="020B0806030902050204" pitchFamily="34" charset="0"/>
                <a:cs typeface="+mn-cs"/>
              </a:rPr>
              <a:t>Предполагаемый состав основных объектов завода:</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400" kern="0">
              <a:solidFill>
                <a:srgbClr val="008000"/>
              </a:solidFill>
              <a:latin typeface="Impact" panose="020B0806030902050204" pitchFamily="34" charset="0"/>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500" i="0" u="none" strike="noStrike" kern="0" cap="none" spc="0" normalizeH="0" baseline="0" noProof="0" smtClean="0">
                <a:ln>
                  <a:noFill/>
                </a:ln>
                <a:solidFill>
                  <a:srgbClr val="008000"/>
                </a:solidFill>
                <a:effectLst/>
                <a:uLnTx/>
                <a:uFillTx/>
                <a:latin typeface="Impact" panose="020B0806030902050204" pitchFamily="34" charset="0"/>
                <a:cs typeface="+mn-cs"/>
              </a:rPr>
              <a:t>цех </a:t>
            </a:r>
            <a:r>
              <a:rPr kumimoji="0" lang="ru-RU" sz="1500" i="0" u="none" strike="noStrike" kern="0" cap="none" spc="0" normalizeH="0" baseline="0" noProof="0" dirty="0" smtClean="0">
                <a:ln>
                  <a:noFill/>
                </a:ln>
                <a:solidFill>
                  <a:srgbClr val="008000"/>
                </a:solidFill>
                <a:effectLst/>
                <a:uLnTx/>
                <a:uFillTx/>
                <a:latin typeface="Impact" panose="020B0806030902050204" pitchFamily="34" charset="0"/>
                <a:cs typeface="+mn-cs"/>
              </a:rPr>
              <a:t>комплексной переработки ТБО, включающей следующие участки и отделения:</a:t>
            </a:r>
          </a:p>
          <a:p>
            <a:pPr marL="0" marR="0" lvl="1" indent="0" defTabSz="914400" eaLnBrk="1" fontAlgn="auto" latinLnBrk="0" hangingPunct="1">
              <a:lnSpc>
                <a:spcPct val="100000"/>
              </a:lnSpc>
              <a:spcBef>
                <a:spcPts val="0"/>
              </a:spcBef>
              <a:spcAft>
                <a:spcPts val="0"/>
              </a:spcAft>
              <a:buClrTx/>
              <a:buSzTx/>
              <a:buFontTx/>
              <a:buNone/>
              <a:tabLst/>
              <a:defRPr/>
            </a:pPr>
            <a:r>
              <a:rPr kumimoji="0" lang="ru-RU" sz="1500" i="0" u="none" strike="noStrike" kern="0" cap="none" spc="0" normalizeH="0" baseline="0" noProof="0" dirty="0" smtClean="0">
                <a:ln>
                  <a:noFill/>
                </a:ln>
                <a:solidFill>
                  <a:srgbClr val="008000"/>
                </a:solidFill>
                <a:effectLst/>
                <a:uLnTx/>
                <a:uFillTx/>
                <a:latin typeface="Impact" panose="020B0806030902050204" pitchFamily="34" charset="0"/>
                <a:cs typeface="+mn-cs"/>
              </a:rPr>
              <a:t>приема исходных материалов; предварительной обработки и подготовки материалов к плавке; тракты транспортировки твердых, пылевидных и жидких материалов к шахтной печи;</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500" i="0" u="none" strike="noStrike" kern="0" cap="none" spc="0" normalizeH="0" baseline="0" noProof="0" dirty="0" smtClean="0">
                <a:ln>
                  <a:noFill/>
                </a:ln>
                <a:solidFill>
                  <a:srgbClr val="008000"/>
                </a:solidFill>
                <a:effectLst/>
                <a:uLnTx/>
                <a:uFillTx/>
                <a:latin typeface="Impact" panose="020B0806030902050204" pitchFamily="34" charset="0"/>
                <a:cs typeface="+mn-cs"/>
              </a:rPr>
              <a:t>комплекс высокотемпературной шахтной печи:</a:t>
            </a:r>
          </a:p>
          <a:p>
            <a:pPr marL="0" marR="0" lvl="1" indent="0" defTabSz="914400" eaLnBrk="1" fontAlgn="auto" latinLnBrk="0" hangingPunct="1">
              <a:lnSpc>
                <a:spcPct val="100000"/>
              </a:lnSpc>
              <a:spcBef>
                <a:spcPts val="0"/>
              </a:spcBef>
              <a:spcAft>
                <a:spcPts val="0"/>
              </a:spcAft>
              <a:buClrTx/>
              <a:buSzTx/>
              <a:buFontTx/>
              <a:buNone/>
              <a:tabLst/>
              <a:defRPr/>
            </a:pPr>
            <a:r>
              <a:rPr kumimoji="0" lang="ru-RU" sz="1500" i="0" u="none" strike="noStrike" kern="0" cap="none" spc="0" normalizeH="0" baseline="0" noProof="0" dirty="0" smtClean="0">
                <a:ln>
                  <a:noFill/>
                </a:ln>
                <a:solidFill>
                  <a:srgbClr val="008000"/>
                </a:solidFill>
                <a:effectLst/>
                <a:uLnTx/>
                <a:uFillTx/>
                <a:latin typeface="Impact" panose="020B0806030902050204" pitchFamily="34" charset="0"/>
                <a:cs typeface="+mn-cs"/>
              </a:rPr>
              <a:t>собственно печь с литейным двором, расходные бункера, здание колошникового подъемника, блок воздухонагревателей, пылеуловители, воздуходувная и газосмесительная станции, аспирационная станция и др.;</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500" i="0" u="none" strike="noStrike" kern="0" cap="none" spc="0" normalizeH="0" baseline="0" noProof="0" dirty="0" smtClean="0">
                <a:ln>
                  <a:noFill/>
                </a:ln>
                <a:solidFill>
                  <a:srgbClr val="008000"/>
                </a:solidFill>
                <a:effectLst/>
                <a:uLnTx/>
                <a:uFillTx/>
                <a:latin typeface="Impact" panose="020B0806030902050204" pitchFamily="34" charset="0"/>
                <a:cs typeface="+mn-cs"/>
              </a:rPr>
              <a:t>участок обработки жидких продуктов (разливка металла, грануляция шлака, производство шлаковой продукции);</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500" i="0" u="none" strike="noStrike" kern="0" cap="none" spc="0" normalizeH="0" baseline="0" noProof="0" dirty="0" smtClean="0">
                <a:ln>
                  <a:noFill/>
                </a:ln>
                <a:solidFill>
                  <a:srgbClr val="008000"/>
                </a:solidFill>
                <a:effectLst/>
                <a:uLnTx/>
                <a:uFillTx/>
                <a:latin typeface="Impact" panose="020B0806030902050204" pitchFamily="34" charset="0"/>
                <a:cs typeface="+mn-cs"/>
              </a:rPr>
              <a:t>система дожигания и очистки дымовых газов, конденсации возгонов;</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500" i="0" u="none" strike="noStrike" kern="0" cap="none" spc="0" normalizeH="0" baseline="0" noProof="0" dirty="0" smtClean="0">
                <a:ln>
                  <a:noFill/>
                </a:ln>
                <a:solidFill>
                  <a:srgbClr val="008000"/>
                </a:solidFill>
                <a:effectLst/>
                <a:uLnTx/>
                <a:uFillTx/>
                <a:latin typeface="Impact" panose="020B0806030902050204" pitchFamily="34" charset="0"/>
                <a:cs typeface="+mn-cs"/>
              </a:rPr>
              <a:t>электростанция, частично использующая вторичные энергоресурсы;</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500" i="0" u="none" strike="noStrike" kern="0" cap="none" spc="0" normalizeH="0" baseline="0" noProof="0" dirty="0" smtClean="0">
                <a:ln>
                  <a:noFill/>
                </a:ln>
                <a:solidFill>
                  <a:srgbClr val="008000"/>
                </a:solidFill>
                <a:effectLst/>
                <a:uLnTx/>
                <a:uFillTx/>
                <a:latin typeface="Impact" panose="020B0806030902050204" pitchFamily="34" charset="0"/>
                <a:cs typeface="+mn-cs"/>
              </a:rPr>
              <a:t>объекты оборотного водоснабжения и канализации;</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500" i="0" u="none" strike="noStrike" kern="0" cap="none" spc="0" normalizeH="0" baseline="0" noProof="0" dirty="0" smtClean="0">
                <a:ln>
                  <a:noFill/>
                </a:ln>
                <a:solidFill>
                  <a:srgbClr val="008000"/>
                </a:solidFill>
                <a:effectLst/>
                <a:uLnTx/>
                <a:uFillTx/>
                <a:latin typeface="Impact" panose="020B0806030902050204" pitchFamily="34" charset="0"/>
                <a:cs typeface="+mn-cs"/>
              </a:rPr>
              <a:t>понизительная и распределительные электростанции и другие объекты электроснабжения;</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500" i="0" u="none" strike="noStrike" kern="0" cap="none" spc="0" normalizeH="0" baseline="0" noProof="0" dirty="0" smtClean="0">
                <a:ln>
                  <a:noFill/>
                </a:ln>
                <a:solidFill>
                  <a:srgbClr val="008000"/>
                </a:solidFill>
                <a:effectLst/>
                <a:uLnTx/>
                <a:uFillTx/>
                <a:latin typeface="Impact" panose="020B0806030902050204" pitchFamily="34" charset="0"/>
                <a:cs typeface="+mn-cs"/>
              </a:rPr>
              <a:t>склады;</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500" i="0" u="none" strike="noStrike" kern="0" cap="none" spc="0" normalizeH="0" baseline="0" noProof="0" dirty="0" smtClean="0">
                <a:ln>
                  <a:noFill/>
                </a:ln>
                <a:solidFill>
                  <a:srgbClr val="008000"/>
                </a:solidFill>
                <a:effectLst/>
                <a:uLnTx/>
                <a:uFillTx/>
                <a:latin typeface="Impact" panose="020B0806030902050204" pitchFamily="34" charset="0"/>
                <a:cs typeface="+mn-cs"/>
              </a:rPr>
              <a:t>заводоуправление и другие вспомогательные объекты.</a:t>
            </a:r>
          </a:p>
        </p:txBody>
      </p:sp>
      <p:sp>
        <p:nvSpPr>
          <p:cNvPr id="3" name="Нижний колонтитул 2"/>
          <p:cNvSpPr>
            <a:spLocks noGrp="1"/>
          </p:cNvSpPr>
          <p:nvPr>
            <p:ph type="ftr" sz="quarter" idx="11"/>
          </p:nvPr>
        </p:nvSpPr>
        <p:spPr/>
        <p:txBody>
          <a:bodyPr/>
          <a:lstStyle/>
          <a:p>
            <a:pPr>
              <a:defRPr/>
            </a:pPr>
            <a:r>
              <a:rPr lang="ru-RU" dirty="0" smtClean="0"/>
              <a:t>VI Форум “ЛОМ. Техноген. Полигон”</a:t>
            </a:r>
            <a:endParaRPr lang="ru-RU" dirty="0"/>
          </a:p>
        </p:txBody>
      </p:sp>
    </p:spTree>
    <p:extLst>
      <p:ext uri="{BB962C8B-B14F-4D97-AF65-F5344CB8AC3E}">
        <p14:creationId xmlns:p14="http://schemas.microsoft.com/office/powerpoint/2010/main" val="3603537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4664" y="987574"/>
            <a:ext cx="6336704" cy="2862322"/>
          </a:xfrm>
          <a:prstGeom prst="rect">
            <a:avLst/>
          </a:prstGeom>
          <a:effectLst>
            <a:outerShdw blurRad="50800" dist="38100" dir="5400000" algn="t" rotWithShape="0">
              <a:prstClr val="black">
                <a:alpha val="40000"/>
              </a:prstClr>
            </a:outerShdw>
          </a:effectLst>
        </p:spPr>
        <p:txBody>
          <a:bodyPr wrap="square">
            <a:spAutoFit/>
          </a:bodyPr>
          <a:lstStyle/>
          <a:p>
            <a:pPr algn="just"/>
            <a:r>
              <a:rPr lang="ru-RU" sz="2000" dirty="0">
                <a:solidFill>
                  <a:srgbClr val="008000"/>
                </a:solidFill>
                <a:latin typeface="Impact" panose="020B0806030902050204" pitchFamily="34" charset="0"/>
              </a:rPr>
              <a:t>Предлагаемая технология переработки ТО обеспечит полное разложение органических соединений и окисление всех горючих компонентов с переводом минеральных составляющих в шлаковый расплав, состав которого легко регулируется присадкой </a:t>
            </a:r>
            <a:r>
              <a:rPr lang="ru-RU" sz="2000">
                <a:solidFill>
                  <a:srgbClr val="008000"/>
                </a:solidFill>
                <a:latin typeface="Impact" panose="020B0806030902050204" pitchFamily="34" charset="0"/>
              </a:rPr>
              <a:t>флюсов</a:t>
            </a:r>
            <a:r>
              <a:rPr lang="ru-RU" sz="2000" smtClean="0">
                <a:solidFill>
                  <a:srgbClr val="008000"/>
                </a:solidFill>
                <a:latin typeface="Impact" panose="020B0806030902050204" pitchFamily="34" charset="0"/>
              </a:rPr>
              <a:t>.</a:t>
            </a:r>
            <a:endParaRPr lang="en-US" sz="2000" smtClean="0">
              <a:solidFill>
                <a:srgbClr val="008000"/>
              </a:solidFill>
              <a:latin typeface="Impact" panose="020B0806030902050204" pitchFamily="34" charset="0"/>
            </a:endParaRPr>
          </a:p>
          <a:p>
            <a:pPr algn="just"/>
            <a:r>
              <a:rPr lang="ru-RU" sz="2000" smtClean="0">
                <a:solidFill>
                  <a:srgbClr val="008000"/>
                </a:solidFill>
                <a:latin typeface="Impact" panose="020B0806030902050204" pitchFamily="34" charset="0"/>
              </a:rPr>
              <a:t>Полученный </a:t>
            </a:r>
            <a:r>
              <a:rPr lang="ru-RU" sz="2000" dirty="0">
                <a:solidFill>
                  <a:srgbClr val="008000"/>
                </a:solidFill>
                <a:latin typeface="Impact" panose="020B0806030902050204" pitchFamily="34" charset="0"/>
              </a:rPr>
              <a:t>шлак может быть использован для производства строительных материалов (щебня, наполнителя, каменного литья, шлаковаты, цемента).</a:t>
            </a:r>
          </a:p>
        </p:txBody>
      </p:sp>
      <p:sp>
        <p:nvSpPr>
          <p:cNvPr id="3" name="Нижний колонтитул 2"/>
          <p:cNvSpPr>
            <a:spLocks noGrp="1"/>
          </p:cNvSpPr>
          <p:nvPr>
            <p:ph type="ftr" sz="quarter" idx="11"/>
          </p:nvPr>
        </p:nvSpPr>
        <p:spPr>
          <a:xfrm>
            <a:off x="908720" y="4803998"/>
            <a:ext cx="4287366" cy="273844"/>
          </a:xfrm>
        </p:spPr>
        <p:txBody>
          <a:bodyPr/>
          <a:lstStyle/>
          <a:p>
            <a:pPr>
              <a:defRPr/>
            </a:pPr>
            <a:r>
              <a:rPr lang="ru-RU" dirty="0" smtClean="0"/>
              <a:t>VI Форум “ЛОМ. Техноген. Полигон”</a:t>
            </a:r>
            <a:endParaRPr lang="ru-RU" dirty="0"/>
          </a:p>
        </p:txBody>
      </p:sp>
    </p:spTree>
    <p:extLst>
      <p:ext uri="{BB962C8B-B14F-4D97-AF65-F5344CB8AC3E}">
        <p14:creationId xmlns:p14="http://schemas.microsoft.com/office/powerpoint/2010/main" val="4019143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Прямоугольник 3"/>
          <p:cNvSpPr/>
          <p:nvPr/>
        </p:nvSpPr>
        <p:spPr>
          <a:xfrm>
            <a:off x="134282" y="483518"/>
            <a:ext cx="6723717" cy="4032448"/>
          </a:xfrm>
          <a:prstGeom prst="rect">
            <a:avLst/>
          </a:prstGeom>
          <a:effectLst>
            <a:outerShdw blurRad="50800" dist="38100" dir="5400000" algn="t" rotWithShape="0">
              <a:prstClr val="black">
                <a:alpha val="40000"/>
              </a:prstClr>
            </a:outerShdw>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altLang="ru-RU" i="0" u="none" strike="noStrike" kern="0" cap="none" spc="0" normalizeH="0" baseline="0" noProof="0" dirty="0" smtClean="0">
                <a:ln>
                  <a:noFill/>
                </a:ln>
                <a:solidFill>
                  <a:srgbClr val="006600"/>
                </a:solidFill>
                <a:effectLst/>
                <a:uLnTx/>
                <a:uFillTx/>
                <a:latin typeface="Impact" panose="020B0806030902050204" pitchFamily="34" charset="0"/>
                <a:cs typeface="Times New Roman" panose="02020603050405020304" pitchFamily="18" charset="0"/>
              </a:rPr>
              <a:t>В зависимости от вида перерабатываемых отходов загрузка возможна сверху через колошник или (и) через </a:t>
            </a:r>
            <a:r>
              <a:rPr kumimoji="0" lang="ru-RU" altLang="ru-RU" i="0" u="none" strike="noStrike" kern="0" cap="none" spc="0" normalizeH="0" baseline="0" noProof="0" dirty="0" err="1" smtClean="0">
                <a:ln>
                  <a:noFill/>
                </a:ln>
                <a:solidFill>
                  <a:srgbClr val="006600"/>
                </a:solidFill>
                <a:effectLst/>
                <a:uLnTx/>
                <a:uFillTx/>
                <a:latin typeface="Impact" panose="020B0806030902050204" pitchFamily="34" charset="0"/>
                <a:cs typeface="Times New Roman" panose="02020603050405020304" pitchFamily="18" charset="0"/>
              </a:rPr>
              <a:t>фурменнные</a:t>
            </a:r>
            <a:r>
              <a:rPr kumimoji="0" lang="ru-RU" altLang="ru-RU" i="0" u="none" strike="noStrike" kern="0" cap="none" spc="0" normalizeH="0" baseline="0" noProof="0" dirty="0" smtClean="0">
                <a:ln>
                  <a:noFill/>
                </a:ln>
                <a:solidFill>
                  <a:srgbClr val="006600"/>
                </a:solidFill>
                <a:effectLst/>
                <a:uLnTx/>
                <a:uFillTx/>
                <a:latin typeface="Impact" panose="020B0806030902050204" pitchFamily="34" charset="0"/>
                <a:cs typeface="Times New Roman" panose="02020603050405020304" pitchFamily="18" charset="0"/>
              </a:rPr>
              <a:t> устройства </a:t>
            </a:r>
            <a:r>
              <a:rPr kumimoji="0" lang="ru-RU" altLang="ru-RU" i="0" u="none" strike="noStrike" kern="0" cap="none" spc="0" normalizeH="0" baseline="0" noProof="0" dirty="0" err="1" smtClean="0">
                <a:ln>
                  <a:noFill/>
                </a:ln>
                <a:solidFill>
                  <a:srgbClr val="006600"/>
                </a:solidFill>
                <a:effectLst/>
                <a:uLnTx/>
                <a:uFillTx/>
                <a:latin typeface="Impact" panose="020B0806030902050204" pitchFamily="34" charset="0"/>
                <a:cs typeface="Times New Roman" panose="02020603050405020304" pitchFamily="18" charset="0"/>
              </a:rPr>
              <a:t>компактирования</a:t>
            </a:r>
            <a:r>
              <a:rPr kumimoji="0" lang="ru-RU" altLang="ru-RU" i="0" u="none" strike="noStrike" kern="0" cap="none" spc="0" normalizeH="0" baseline="0" noProof="0" dirty="0" smtClean="0">
                <a:ln>
                  <a:noFill/>
                </a:ln>
                <a:solidFill>
                  <a:srgbClr val="006600"/>
                </a:solidFill>
                <a:effectLst/>
                <a:uLnTx/>
                <a:uFillTx/>
                <a:latin typeface="Impact" panose="020B0806030902050204" pitchFamily="34" charset="0"/>
                <a:cs typeface="Times New Roman" panose="02020603050405020304" pitchFamily="18" charset="0"/>
              </a:rPr>
              <a:t> или разделка отходов до крупности 10-100 мм (соответствующее оборудовано предусматривается).</a:t>
            </a:r>
            <a:endParaRPr kumimoji="0" lang="en-US" altLang="ru-RU" i="0" u="none" strike="noStrike" kern="0" cap="none" spc="0" normalizeH="0" baseline="0" noProof="0" dirty="0" smtClean="0">
              <a:ln>
                <a:noFill/>
              </a:ln>
              <a:solidFill>
                <a:srgbClr val="006600"/>
              </a:solidFill>
              <a:effectLst/>
              <a:uLnTx/>
              <a:uFillTx/>
              <a:latin typeface="Impact" panose="020B080603090205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altLang="ru-RU" i="0" u="none" strike="noStrike" kern="0" cap="none" spc="0" normalizeH="0" baseline="0" noProof="0" dirty="0" smtClean="0">
                <a:ln>
                  <a:noFill/>
                </a:ln>
                <a:solidFill>
                  <a:srgbClr val="006600"/>
                </a:solidFill>
                <a:effectLst/>
                <a:uLnTx/>
                <a:uFillTx/>
                <a:latin typeface="Impact" panose="020B0806030902050204" pitchFamily="34" charset="0"/>
                <a:cs typeface="Times New Roman" panose="02020603050405020304" pitchFamily="18" charset="0"/>
              </a:rPr>
              <a:t>Во втором случае возможна подача жидкостей, эмульсий или необходимо измельчение до фракции менее 3 мм в типовом оборудовании. При подаче в фурменную золу горючих отходов (пластических масс, промасленной окалины и т.п.) снижается необходимое количество угольного топлива. Механизмы для подачи измельченных материалов в фурменную зону производятся малым предприятием при Институте металлургии Уральского отделения РАН.</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altLang="ru-RU" sz="2000" i="0" u="none" strike="noStrike" kern="0" cap="none" spc="0" normalizeH="0" baseline="0" noProof="0" dirty="0" smtClean="0">
              <a:ln>
                <a:noFill/>
              </a:ln>
              <a:solidFill>
                <a:prstClr val="black"/>
              </a:solidFill>
              <a:effectLst/>
              <a:uLnTx/>
              <a:uFillTx/>
              <a:latin typeface="Impact" panose="020B0806030902050204" pitchFamily="34" charset="0"/>
              <a:cs typeface="+mn-cs"/>
            </a:endParaRPr>
          </a:p>
        </p:txBody>
      </p:sp>
      <p:sp>
        <p:nvSpPr>
          <p:cNvPr id="3" name="Нижний колонтитул 2"/>
          <p:cNvSpPr>
            <a:spLocks noGrp="1"/>
          </p:cNvSpPr>
          <p:nvPr>
            <p:ph type="ftr" sz="quarter" idx="11"/>
          </p:nvPr>
        </p:nvSpPr>
        <p:spPr>
          <a:xfrm>
            <a:off x="908720" y="4840869"/>
            <a:ext cx="4287366" cy="273844"/>
          </a:xfrm>
        </p:spPr>
        <p:txBody>
          <a:bodyPr/>
          <a:lstStyle/>
          <a:p>
            <a:pPr>
              <a:defRPr/>
            </a:pPr>
            <a:r>
              <a:rPr lang="ru-RU" dirty="0" smtClean="0"/>
              <a:t>VI Форум “ЛОМ. Техноген. Полигон”</a:t>
            </a:r>
            <a:endParaRPr lang="ru-RU" dirty="0"/>
          </a:p>
        </p:txBody>
      </p:sp>
    </p:spTree>
    <p:extLst>
      <p:ext uri="{BB962C8B-B14F-4D97-AF65-F5344CB8AC3E}">
        <p14:creationId xmlns:p14="http://schemas.microsoft.com/office/powerpoint/2010/main" val="368293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75085" y="125241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6628" name="Прямоугольник 4"/>
          <p:cNvSpPr>
            <a:spLocks noChangeArrowheads="1"/>
          </p:cNvSpPr>
          <p:nvPr/>
        </p:nvSpPr>
        <p:spPr bwMode="auto">
          <a:xfrm>
            <a:off x="620688" y="39254"/>
            <a:ext cx="6212199" cy="707886"/>
          </a:xfrm>
          <a:prstGeom prst="rect">
            <a:avLst/>
          </a:prstGeom>
          <a:noFill/>
          <a:ln>
            <a:noFill/>
          </a:ln>
          <a:effectLst>
            <a:outerShdw blurRad="50800" dist="38100" dir="5400000" algn="t" rotWithShape="0">
              <a:schemeClr val="tx1">
                <a:alpha val="4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sz="2000" dirty="0">
                <a:solidFill>
                  <a:srgbClr val="C00000"/>
                </a:solidFill>
                <a:latin typeface="Impact" panose="020B0806030902050204" pitchFamily="34" charset="0"/>
                <a:cs typeface="Times New Roman" pitchFamily="18" charset="0"/>
              </a:rPr>
              <a:t>Вклад видов экономической деятельности в общий объем образования отходов в 2017 г</a:t>
            </a:r>
            <a:r>
              <a:rPr lang="ru-RU" sz="2000" dirty="0" smtClean="0">
                <a:solidFill>
                  <a:srgbClr val="C00000"/>
                </a:solidFill>
                <a:latin typeface="Impact" panose="020B0806030902050204" pitchFamily="34" charset="0"/>
                <a:cs typeface="Times New Roman" pitchFamily="18" charset="0"/>
              </a:rPr>
              <a:t>.,</a:t>
            </a:r>
            <a:r>
              <a:rPr lang="ru-RU" sz="2000" dirty="0">
                <a:solidFill>
                  <a:srgbClr val="C00000"/>
                </a:solidFill>
                <a:latin typeface="Impact" panose="020B0806030902050204" pitchFamily="34" charset="0"/>
                <a:cs typeface="Times New Roman" pitchFamily="18" charset="0"/>
              </a:rPr>
              <a:t> </a:t>
            </a:r>
            <a:r>
              <a:rPr lang="ru-RU" sz="2000" dirty="0" smtClean="0">
                <a:solidFill>
                  <a:srgbClr val="C00000"/>
                </a:solidFill>
                <a:latin typeface="Impact" panose="020B0806030902050204" pitchFamily="34" charset="0"/>
                <a:cs typeface="Times New Roman" pitchFamily="18" charset="0"/>
              </a:rPr>
              <a:t>%</a:t>
            </a:r>
            <a:endParaRPr lang="ru-RU" sz="2000" dirty="0">
              <a:solidFill>
                <a:srgbClr val="C00000"/>
              </a:solidFill>
              <a:latin typeface="Impact" panose="020B0806030902050204" pitchFamily="34" charset="0"/>
            </a:endParaRPr>
          </a:p>
        </p:txBody>
      </p:sp>
      <p:graphicFrame>
        <p:nvGraphicFramePr>
          <p:cNvPr id="6" name="Диаграмма 5"/>
          <p:cNvGraphicFramePr>
            <a:graphicFrameLocks noGrp="1"/>
          </p:cNvGraphicFramePr>
          <p:nvPr>
            <p:extLst>
              <p:ext uri="{D42A27DB-BD31-4B8C-83A1-F6EECF244321}">
                <p14:modId xmlns:p14="http://schemas.microsoft.com/office/powerpoint/2010/main" val="225648381"/>
              </p:ext>
            </p:extLst>
          </p:nvPr>
        </p:nvGraphicFramePr>
        <p:xfrm>
          <a:off x="188640" y="843558"/>
          <a:ext cx="6644246"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3" name="Нижний колонтитул 2"/>
          <p:cNvSpPr>
            <a:spLocks noGrp="1"/>
          </p:cNvSpPr>
          <p:nvPr>
            <p:ph type="ftr" sz="quarter" idx="11"/>
          </p:nvPr>
        </p:nvSpPr>
        <p:spPr>
          <a:xfrm>
            <a:off x="1124744" y="4803998"/>
            <a:ext cx="4287366" cy="273844"/>
          </a:xfrm>
        </p:spPr>
        <p:txBody>
          <a:bodyPr/>
          <a:lstStyle/>
          <a:p>
            <a:pPr>
              <a:defRPr/>
            </a:pPr>
            <a:r>
              <a:rPr lang="ru-RU" dirty="0" smtClean="0"/>
              <a:t>VI Форум “ЛОМ. Техноген. Полигон”</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Прямоугольник 3"/>
          <p:cNvSpPr/>
          <p:nvPr/>
        </p:nvSpPr>
        <p:spPr>
          <a:xfrm>
            <a:off x="140676" y="195486"/>
            <a:ext cx="6672699" cy="4801314"/>
          </a:xfrm>
          <a:prstGeom prst="rect">
            <a:avLst/>
          </a:prstGeom>
        </p:spPr>
        <p:txBody>
          <a:bodyPr wrap="square">
            <a:spAutoFit/>
          </a:bodyPr>
          <a:lstStyle/>
          <a:p>
            <a:pPr algn="just" eaLnBrk="1" hangingPunct="1"/>
            <a:r>
              <a:rPr lang="ru-RU" dirty="0">
                <a:solidFill>
                  <a:srgbClr val="006600"/>
                </a:solidFill>
                <a:latin typeface="Impact" panose="020B0806030902050204" pitchFamily="34" charset="0"/>
                <a:cs typeface="Times New Roman" panose="02020603050405020304" pitchFamily="18" charset="0"/>
              </a:rPr>
              <a:t>Предлагается модульный принцип построения завода со строительством на первом этапе одной технологической линии с шахтной печью производительностью до 100 тыс. т в год по перерабатываемым ТО. В дальнейшем предполагается довести производительность завода до </a:t>
            </a:r>
            <a:r>
              <a:rPr lang="ru-RU">
                <a:solidFill>
                  <a:srgbClr val="006600"/>
                </a:solidFill>
                <a:latin typeface="Impact" panose="020B0806030902050204" pitchFamily="34" charset="0"/>
                <a:cs typeface="Times New Roman" panose="02020603050405020304" pitchFamily="18" charset="0"/>
              </a:rPr>
              <a:t>300-400 </a:t>
            </a:r>
            <a:r>
              <a:rPr lang="ru-RU" smtClean="0">
                <a:solidFill>
                  <a:srgbClr val="006600"/>
                </a:solidFill>
                <a:latin typeface="Impact" panose="020B0806030902050204" pitchFamily="34" charset="0"/>
                <a:cs typeface="Times New Roman" panose="02020603050405020304" pitchFamily="18" charset="0"/>
              </a:rPr>
              <a:t>тыс.т </a:t>
            </a:r>
            <a:r>
              <a:rPr lang="ru-RU" dirty="0">
                <a:solidFill>
                  <a:srgbClr val="006600"/>
                </a:solidFill>
                <a:latin typeface="Impact" panose="020B0806030902050204" pitchFamily="34" charset="0"/>
                <a:cs typeface="Times New Roman" panose="02020603050405020304" pitchFamily="18" charset="0"/>
              </a:rPr>
              <a:t>в год со строительством еще 2-3 модулей такой же или большей производительности</a:t>
            </a:r>
            <a:r>
              <a:rPr lang="ru-RU" dirty="0" smtClean="0">
                <a:solidFill>
                  <a:srgbClr val="006600"/>
                </a:solidFill>
                <a:latin typeface="Impact" panose="020B0806030902050204" pitchFamily="34" charset="0"/>
                <a:cs typeface="Times New Roman" panose="02020603050405020304" pitchFamily="18" charset="0"/>
              </a:rPr>
              <a:t>.</a:t>
            </a:r>
          </a:p>
          <a:p>
            <a:pPr algn="just" eaLnBrk="1" hangingPunct="1"/>
            <a:r>
              <a:rPr lang="ru-RU" dirty="0">
                <a:solidFill>
                  <a:srgbClr val="006600"/>
                </a:solidFill>
                <a:latin typeface="Impact" panose="020B0806030902050204" pitchFamily="34" charset="0"/>
                <a:cs typeface="Times New Roman" panose="02020603050405020304" pitchFamily="18" charset="0"/>
              </a:rPr>
              <a:t>По экспертным оценкам для завода производительностью 100 тыс. т в год перерабатываемых отходов</a:t>
            </a:r>
            <a:r>
              <a:rPr lang="ru-RU" dirty="0" smtClean="0">
                <a:solidFill>
                  <a:srgbClr val="006600"/>
                </a:solidFill>
                <a:latin typeface="Impact" panose="020B0806030902050204" pitchFamily="34" charset="0"/>
                <a:cs typeface="Times New Roman" panose="02020603050405020304" pitchFamily="18" charset="0"/>
              </a:rPr>
              <a:t>:</a:t>
            </a:r>
          </a:p>
          <a:p>
            <a:pPr marL="285750" lvl="0" indent="-285750" algn="just" eaLnBrk="1" hangingPunct="1">
              <a:buFont typeface="Arial" panose="020B0604020202020204" pitchFamily="34" charset="0"/>
              <a:buChar char="•"/>
            </a:pPr>
            <a:r>
              <a:rPr lang="ru-RU" dirty="0">
                <a:solidFill>
                  <a:srgbClr val="006600"/>
                </a:solidFill>
                <a:latin typeface="Impact" panose="020B0806030902050204" pitchFamily="34" charset="0"/>
                <a:cs typeface="Times New Roman" panose="02020603050405020304" pitchFamily="18" charset="0"/>
              </a:rPr>
              <a:t>Ориентировочная площадь занимаемой территории составит 4 – 5 га.</a:t>
            </a:r>
          </a:p>
          <a:p>
            <a:pPr marL="285750" lvl="0" indent="-285750" algn="just" eaLnBrk="1" hangingPunct="1">
              <a:buFont typeface="Arial" panose="020B0604020202020204" pitchFamily="34" charset="0"/>
              <a:buChar char="•"/>
            </a:pPr>
            <a:r>
              <a:rPr lang="ru-RU" dirty="0">
                <a:solidFill>
                  <a:srgbClr val="006600"/>
                </a:solidFill>
                <a:latin typeface="Impact" panose="020B0806030902050204" pitchFamily="34" charset="0"/>
                <a:cs typeface="Times New Roman" panose="02020603050405020304" pitchFamily="18" charset="0"/>
              </a:rPr>
              <a:t>Потребуется примерно 180 – 200 человек трудящихся;</a:t>
            </a:r>
          </a:p>
          <a:p>
            <a:pPr marL="285750" lvl="0" indent="-285750" algn="just" eaLnBrk="1" hangingPunct="1">
              <a:buFont typeface="Arial" panose="020B0604020202020204" pitchFamily="34" charset="0"/>
              <a:buChar char="•"/>
            </a:pPr>
            <a:r>
              <a:rPr lang="ru-RU" dirty="0">
                <a:solidFill>
                  <a:srgbClr val="006600"/>
                </a:solidFill>
                <a:latin typeface="Impact" panose="020B0806030902050204" pitchFamily="34" charset="0"/>
                <a:cs typeface="Times New Roman" panose="02020603050405020304" pitchFamily="18" charset="0"/>
              </a:rPr>
              <a:t>Инвестиции в реализацию проекта составят около 20 млн. долларов США. </a:t>
            </a:r>
          </a:p>
          <a:p>
            <a:pPr lvl="0" algn="just" eaLnBrk="1" hangingPunct="1"/>
            <a:r>
              <a:rPr lang="ru-RU" dirty="0">
                <a:solidFill>
                  <a:srgbClr val="006600"/>
                </a:solidFill>
                <a:latin typeface="Impact" panose="020B0806030902050204" pitchFamily="34" charset="0"/>
                <a:cs typeface="Times New Roman" panose="02020603050405020304" pitchFamily="18" charset="0"/>
              </a:rPr>
              <a:t>Состав и стоимость объектов инфраструктуры завода зависеть от условий конкретной площадки размещения;</a:t>
            </a:r>
          </a:p>
          <a:p>
            <a:pPr algn="just" eaLnBrk="1" hangingPunct="1"/>
            <a:endParaRPr lang="ru-RU" dirty="0">
              <a:solidFill>
                <a:srgbClr val="006600"/>
              </a:solidFill>
              <a:latin typeface="Impact" panose="020B0806030902050204" pitchFamily="34" charset="0"/>
              <a:cs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pPr>
              <a:defRPr/>
            </a:pPr>
            <a:r>
              <a:rPr lang="ru-RU" dirty="0" smtClean="0"/>
              <a:t>VI Форум “ЛОМ. Техноген. Полигон”</a:t>
            </a:r>
            <a:endParaRPr lang="ru-RU" dirty="0"/>
          </a:p>
        </p:txBody>
      </p:sp>
    </p:spTree>
    <p:extLst>
      <p:ext uri="{BB962C8B-B14F-4D97-AF65-F5344CB8AC3E}">
        <p14:creationId xmlns:p14="http://schemas.microsoft.com/office/powerpoint/2010/main" val="2330218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5449" y="339502"/>
            <a:ext cx="4941899" cy="519492"/>
          </a:xfrm>
          <a:effectLst>
            <a:outerShdw blurRad="50800" dist="38100" dir="5400000" algn="t" rotWithShape="0">
              <a:prstClr val="black">
                <a:alpha val="40000"/>
              </a:prstClr>
            </a:outerShdw>
          </a:effectLst>
        </p:spPr>
        <p:txBody>
          <a:bodyPr>
            <a:noAutofit/>
          </a:bodyPr>
          <a:lstStyle/>
          <a:p>
            <a:pPr algn="ctr"/>
            <a:r>
              <a:rPr lang="ru-RU" sz="3200" dirty="0">
                <a:solidFill>
                  <a:srgbClr val="990000"/>
                </a:solidFill>
                <a:latin typeface="Impact" panose="020B0806030902050204" pitchFamily="34" charset="0"/>
              </a:rPr>
              <a:t>Участники проекта :</a:t>
            </a:r>
            <a:br>
              <a:rPr lang="ru-RU" sz="3200" dirty="0">
                <a:solidFill>
                  <a:srgbClr val="990000"/>
                </a:solidFill>
                <a:latin typeface="Impact" panose="020B0806030902050204" pitchFamily="34" charset="0"/>
              </a:rPr>
            </a:br>
            <a:endParaRPr lang="ru-RU" sz="3200" dirty="0"/>
          </a:p>
        </p:txBody>
      </p:sp>
      <p:sp useBgFill="1">
        <p:nvSpPr>
          <p:cNvPr id="3" name="Объект 2"/>
          <p:cNvSpPr>
            <a:spLocks noGrp="1"/>
          </p:cNvSpPr>
          <p:nvPr>
            <p:ph idx="1"/>
          </p:nvPr>
        </p:nvSpPr>
        <p:spPr>
          <a:xfrm>
            <a:off x="1196752" y="1203598"/>
            <a:ext cx="4943989" cy="2833217"/>
          </a:xfrm>
        </p:spPr>
        <p:txBody>
          <a:bodyPr>
            <a:normAutofit/>
          </a:bodyPr>
          <a:lstStyle/>
          <a:p>
            <a:pPr marL="285750" indent="-285750">
              <a:buFont typeface="Arial" panose="020B0604020202020204" pitchFamily="34" charset="0"/>
              <a:buChar char="•"/>
            </a:pPr>
            <a:r>
              <a:rPr lang="ru-RU" sz="3600" dirty="0">
                <a:solidFill>
                  <a:srgbClr val="006600"/>
                </a:solidFill>
                <a:latin typeface="Impact" panose="020B0806030902050204" pitchFamily="34" charset="0"/>
              </a:rPr>
              <a:t>ИМЕТ УрО РАН</a:t>
            </a:r>
          </a:p>
          <a:p>
            <a:pPr marL="285750" indent="-285750">
              <a:buFont typeface="Arial" panose="020B0604020202020204" pitchFamily="34" charset="0"/>
              <a:buChar char="•"/>
            </a:pPr>
            <a:r>
              <a:rPr lang="ru-RU" sz="3600" dirty="0" err="1">
                <a:solidFill>
                  <a:srgbClr val="006600"/>
                </a:solidFill>
                <a:latin typeface="Impact" panose="020B0806030902050204" pitchFamily="34" charset="0"/>
              </a:rPr>
              <a:t>МИСиС</a:t>
            </a:r>
            <a:endParaRPr lang="ru-RU" sz="3600" dirty="0">
              <a:solidFill>
                <a:srgbClr val="006600"/>
              </a:solidFill>
              <a:latin typeface="Impact" panose="020B0806030902050204" pitchFamily="34" charset="0"/>
            </a:endParaRPr>
          </a:p>
          <a:p>
            <a:pPr marL="285750" indent="-285750">
              <a:buFont typeface="Arial" panose="020B0604020202020204" pitchFamily="34" charset="0"/>
              <a:buChar char="•"/>
            </a:pPr>
            <a:r>
              <a:rPr lang="ru-RU" sz="3600" dirty="0">
                <a:solidFill>
                  <a:srgbClr val="006600"/>
                </a:solidFill>
                <a:latin typeface="Impact" panose="020B0806030902050204" pitchFamily="34" charset="0"/>
              </a:rPr>
              <a:t>ООО «</a:t>
            </a:r>
            <a:r>
              <a:rPr lang="ru-RU" sz="3600" dirty="0" err="1">
                <a:solidFill>
                  <a:srgbClr val="006600"/>
                </a:solidFill>
                <a:latin typeface="Impact" panose="020B0806030902050204" pitchFamily="34" charset="0"/>
              </a:rPr>
              <a:t>МетПромПроект</a:t>
            </a:r>
            <a:r>
              <a:rPr lang="ru-RU" sz="3600" dirty="0">
                <a:solidFill>
                  <a:srgbClr val="006600"/>
                </a:solidFill>
                <a:latin typeface="Impact" panose="020B0806030902050204" pitchFamily="34" charset="0"/>
              </a:rPr>
              <a:t>» </a:t>
            </a:r>
          </a:p>
          <a:p>
            <a:endParaRPr lang="ru-RU" sz="3600" dirty="0">
              <a:solidFill>
                <a:srgbClr val="006600"/>
              </a:solidFill>
            </a:endParaRPr>
          </a:p>
        </p:txBody>
      </p:sp>
      <p:sp>
        <p:nvSpPr>
          <p:cNvPr id="5" name="Нижний колонтитул 4"/>
          <p:cNvSpPr>
            <a:spLocks noGrp="1"/>
          </p:cNvSpPr>
          <p:nvPr>
            <p:ph type="ftr" sz="quarter" idx="11"/>
          </p:nvPr>
        </p:nvSpPr>
        <p:spPr/>
        <p:txBody>
          <a:bodyPr/>
          <a:lstStyle/>
          <a:p>
            <a:pPr>
              <a:defRPr/>
            </a:pPr>
            <a:r>
              <a:rPr lang="ru-RU" dirty="0" smtClean="0"/>
              <a:t>VI Форум “ЛОМ. Техноген. Полигон”</a:t>
            </a:r>
            <a:endParaRPr lang="ru-RU" dirty="0"/>
          </a:p>
        </p:txBody>
      </p:sp>
    </p:spTree>
    <p:extLst>
      <p:ext uri="{BB962C8B-B14F-4D97-AF65-F5344CB8AC3E}">
        <p14:creationId xmlns:p14="http://schemas.microsoft.com/office/powerpoint/2010/main" val="229396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0292" y="915566"/>
            <a:ext cx="6553083" cy="4293483"/>
          </a:xfrm>
          <a:prstGeom prst="rect">
            <a:avLst/>
          </a:prstGeom>
        </p:spPr>
        <p:txBody>
          <a:bodyPr wrap="square">
            <a:spAutoFit/>
          </a:bodyPr>
          <a:lstStyle/>
          <a:p>
            <a:pPr indent="457200" algn="ctr">
              <a:lnSpc>
                <a:spcPct val="150000"/>
              </a:lnSpc>
              <a:spcAft>
                <a:spcPts val="0"/>
              </a:spcAft>
            </a:pPr>
            <a:r>
              <a:rPr lang="ru-RU" sz="1200" b="1" dirty="0" smtClean="0">
                <a:solidFill>
                  <a:srgbClr val="006600"/>
                </a:solidFill>
                <a:latin typeface="Times New Roman" panose="02020603050405020304" pitchFamily="18" charset="0"/>
                <a:ea typeface="Times New Roman" panose="02020603050405020304" pitchFamily="18" charset="0"/>
              </a:rPr>
              <a:t>Глубокоуважаемый </a:t>
            </a:r>
            <a:r>
              <a:rPr lang="ru-RU" sz="1200" b="1" dirty="0">
                <a:solidFill>
                  <a:srgbClr val="006600"/>
                </a:solidFill>
                <a:latin typeface="Times New Roman" panose="02020603050405020304" pitchFamily="18" charset="0"/>
                <a:ea typeface="Times New Roman" panose="02020603050405020304" pitchFamily="18" charset="0"/>
              </a:rPr>
              <a:t>Андрей </a:t>
            </a:r>
            <a:r>
              <a:rPr lang="ru-RU" sz="1200" b="1" dirty="0" err="1">
                <a:solidFill>
                  <a:srgbClr val="006600"/>
                </a:solidFill>
                <a:latin typeface="Times New Roman" panose="02020603050405020304" pitchFamily="18" charset="0"/>
                <a:ea typeface="Times New Roman" panose="02020603050405020304" pitchFamily="18" charset="0"/>
              </a:rPr>
              <a:t>Рэмович</a:t>
            </a:r>
            <a:r>
              <a:rPr lang="ru-RU" sz="1200" b="1" dirty="0">
                <a:solidFill>
                  <a:srgbClr val="006600"/>
                </a:solidFill>
                <a:latin typeface="Times New Roman" panose="02020603050405020304" pitchFamily="18" charset="0"/>
                <a:ea typeface="Times New Roman" panose="02020603050405020304" pitchFamily="18" charset="0"/>
              </a:rPr>
              <a:t>!</a:t>
            </a:r>
          </a:p>
          <a:p>
            <a:pPr indent="457200" algn="just">
              <a:lnSpc>
                <a:spcPct val="125000"/>
              </a:lnSpc>
              <a:spcAft>
                <a:spcPts val="0"/>
              </a:spcAft>
            </a:pPr>
            <a:r>
              <a:rPr lang="ru-RU" sz="1200" b="1" dirty="0" smtClean="0">
                <a:solidFill>
                  <a:srgbClr val="006600"/>
                </a:solidFill>
                <a:latin typeface="Times New Roman" panose="02020603050405020304" pitchFamily="18" charset="0"/>
                <a:ea typeface="Times New Roman" panose="02020603050405020304" pitchFamily="18" charset="0"/>
              </a:rPr>
              <a:t>Согласно </a:t>
            </a:r>
            <a:r>
              <a:rPr lang="ru-RU" sz="1200" b="1" dirty="0">
                <a:solidFill>
                  <a:srgbClr val="006600"/>
                </a:solidFill>
                <a:latin typeface="Times New Roman" panose="02020603050405020304" pitchFamily="18" charset="0"/>
                <a:ea typeface="Times New Roman" panose="02020603050405020304" pitchFamily="18" charset="0"/>
              </a:rPr>
              <a:t>договоренности, достигнутой между нами во время телефонного разговора 7 августа </a:t>
            </a:r>
            <a:r>
              <a:rPr lang="ru-RU" sz="1200" b="1" dirty="0" err="1">
                <a:solidFill>
                  <a:srgbClr val="006600"/>
                </a:solidFill>
                <a:latin typeface="Times New Roman" panose="02020603050405020304" pitchFamily="18" charset="0"/>
                <a:ea typeface="Times New Roman" panose="02020603050405020304" pitchFamily="18" charset="0"/>
              </a:rPr>
              <a:t>с.г</a:t>
            </a:r>
            <a:r>
              <a:rPr lang="ru-RU" sz="1200" b="1" dirty="0">
                <a:solidFill>
                  <a:srgbClr val="006600"/>
                </a:solidFill>
                <a:latin typeface="Times New Roman" panose="02020603050405020304" pitchFamily="18" charset="0"/>
                <a:ea typeface="Times New Roman" panose="02020603050405020304" pitchFamily="18" charset="0"/>
              </a:rPr>
              <a:t>., а также на основе анализа Вашего выступления 16 июня 2017 г. в Президиуме Российской академии наук, просим Вас поддержать открытие предлагаемого членами РАН специального </a:t>
            </a:r>
            <a:r>
              <a:rPr lang="ru-RU" sz="1200" b="1" dirty="0" err="1">
                <a:solidFill>
                  <a:srgbClr val="006600"/>
                </a:solidFill>
                <a:latin typeface="Times New Roman" panose="02020603050405020304" pitchFamily="18" charset="0"/>
                <a:ea typeface="Times New Roman" panose="02020603050405020304" pitchFamily="18" charset="0"/>
              </a:rPr>
              <a:t>мегапроекта</a:t>
            </a:r>
            <a:r>
              <a:rPr lang="ru-RU" sz="1200" b="1" dirty="0">
                <a:solidFill>
                  <a:srgbClr val="006600"/>
                </a:solidFill>
                <a:latin typeface="Times New Roman" panose="02020603050405020304" pitchFamily="18" charset="0"/>
                <a:ea typeface="Times New Roman" panose="02020603050405020304" pitchFamily="18" charset="0"/>
              </a:rPr>
              <a:t> «</a:t>
            </a:r>
            <a:r>
              <a:rPr lang="ru-RU" sz="1200" b="1" dirty="0" err="1">
                <a:solidFill>
                  <a:srgbClr val="006600"/>
                </a:solidFill>
                <a:latin typeface="Times New Roman" panose="02020603050405020304" pitchFamily="18" charset="0"/>
                <a:ea typeface="Times New Roman" panose="02020603050405020304" pitchFamily="18" charset="0"/>
              </a:rPr>
              <a:t>Эконет</a:t>
            </a:r>
            <a:r>
              <a:rPr lang="ru-RU" sz="1200" b="1" dirty="0">
                <a:solidFill>
                  <a:srgbClr val="006600"/>
                </a:solidFill>
                <a:latin typeface="Times New Roman" panose="02020603050405020304" pitchFamily="18" charset="0"/>
                <a:ea typeface="Times New Roman" panose="02020603050405020304" pitchFamily="18" charset="0"/>
              </a:rPr>
              <a:t>» по программе «Национальная Технологическая Инициатива».</a:t>
            </a:r>
          </a:p>
          <a:p>
            <a:pPr indent="457200" algn="just">
              <a:lnSpc>
                <a:spcPct val="125000"/>
              </a:lnSpc>
              <a:spcAft>
                <a:spcPts val="0"/>
              </a:spcAft>
            </a:pPr>
            <a:r>
              <a:rPr lang="ru-RU" sz="1200" b="1" dirty="0" smtClean="0">
                <a:solidFill>
                  <a:srgbClr val="006600"/>
                </a:solidFill>
                <a:latin typeface="Times New Roman" panose="02020603050405020304" pitchFamily="18" charset="0"/>
                <a:ea typeface="Times New Roman" panose="02020603050405020304" pitchFamily="18" charset="0"/>
              </a:rPr>
              <a:t>Основная </a:t>
            </a:r>
            <a:r>
              <a:rPr lang="ru-RU" sz="1200" b="1" dirty="0">
                <a:solidFill>
                  <a:srgbClr val="006600"/>
                </a:solidFill>
                <a:latin typeface="Times New Roman" panose="02020603050405020304" pitchFamily="18" charset="0"/>
                <a:ea typeface="Times New Roman" panose="02020603050405020304" pitchFamily="18" charset="0"/>
              </a:rPr>
              <a:t>цель </a:t>
            </a:r>
            <a:r>
              <a:rPr lang="ru-RU" sz="1200" b="1" dirty="0" err="1">
                <a:solidFill>
                  <a:srgbClr val="006600"/>
                </a:solidFill>
                <a:latin typeface="Times New Roman" panose="02020603050405020304" pitchFamily="18" charset="0"/>
                <a:ea typeface="Times New Roman" panose="02020603050405020304" pitchFamily="18" charset="0"/>
              </a:rPr>
              <a:t>мегапроекта</a:t>
            </a:r>
            <a:r>
              <a:rPr lang="ru-RU" sz="1200" b="1" dirty="0">
                <a:solidFill>
                  <a:srgbClr val="006600"/>
                </a:solidFill>
                <a:latin typeface="Times New Roman" panose="02020603050405020304" pitchFamily="18" charset="0"/>
                <a:ea typeface="Times New Roman" panose="02020603050405020304" pitchFamily="18" charset="0"/>
              </a:rPr>
              <a:t> «</a:t>
            </a:r>
            <a:r>
              <a:rPr lang="ru-RU" sz="1200" b="1" dirty="0" err="1">
                <a:solidFill>
                  <a:srgbClr val="006600"/>
                </a:solidFill>
                <a:latin typeface="Times New Roman" panose="02020603050405020304" pitchFamily="18" charset="0"/>
                <a:ea typeface="Times New Roman" panose="02020603050405020304" pitchFamily="18" charset="0"/>
              </a:rPr>
              <a:t>ЭкоНет</a:t>
            </a:r>
            <a:r>
              <a:rPr lang="ru-RU" sz="1200" b="1" dirty="0">
                <a:solidFill>
                  <a:srgbClr val="006600"/>
                </a:solidFill>
                <a:latin typeface="Times New Roman" panose="02020603050405020304" pitchFamily="18" charset="0"/>
                <a:ea typeface="Times New Roman" panose="02020603050405020304" pitchFamily="18" charset="0"/>
              </a:rPr>
              <a:t>» - решение важнейшей народно-хозяйственно и социально-экономической проблемы: превратить промышленные и бытовые отходы в источники вторичного сырья для производства конкурентоспособной  наукоемкой продукции и энергии, создав инновационные экологически безопасные наукоемкие технологии переработки отходов и компьютеризированные услуг населению по сбору и утилизации </a:t>
            </a:r>
            <a:r>
              <a:rPr lang="ru-RU" sz="1200" b="1" dirty="0" smtClean="0">
                <a:solidFill>
                  <a:srgbClr val="006600"/>
                </a:solidFill>
                <a:latin typeface="Times New Roman" panose="02020603050405020304" pitchFamily="18" charset="0"/>
                <a:ea typeface="Times New Roman" panose="02020603050405020304" pitchFamily="18" charset="0"/>
              </a:rPr>
              <a:t>отходов.</a:t>
            </a:r>
          </a:p>
          <a:p>
            <a:pPr indent="457200" algn="just">
              <a:lnSpc>
                <a:spcPct val="125000"/>
              </a:lnSpc>
              <a:spcAft>
                <a:spcPts val="0"/>
              </a:spcAft>
            </a:pPr>
            <a:r>
              <a:rPr lang="ru-RU" sz="1200" b="1" dirty="0">
                <a:solidFill>
                  <a:srgbClr val="006600"/>
                </a:solidFill>
                <a:latin typeface="Times New Roman" panose="02020603050405020304" pitchFamily="18" charset="0"/>
                <a:ea typeface="Times New Roman" panose="02020603050405020304" pitchFamily="18" charset="0"/>
              </a:rPr>
              <a:t>Вам известно состоянии в России с техногенными и бытовыми отходами.</a:t>
            </a:r>
          </a:p>
          <a:p>
            <a:pPr indent="457200" algn="just">
              <a:lnSpc>
                <a:spcPct val="125000"/>
              </a:lnSpc>
              <a:spcAft>
                <a:spcPts val="0"/>
              </a:spcAft>
            </a:pPr>
            <a:r>
              <a:rPr lang="ru-RU" sz="1200" b="1" dirty="0">
                <a:solidFill>
                  <a:srgbClr val="006600"/>
                </a:solidFill>
                <a:latin typeface="Times New Roman" panose="02020603050405020304" pitchFamily="18" charset="0"/>
                <a:ea typeface="Times New Roman" panose="02020603050405020304" pitchFamily="18" charset="0"/>
              </a:rPr>
              <a:t>Президент Российской Федерации В.В. Путин неоднократно обращал внимание на эту проблему (Приложение 1). В июне 2017 г. проведен III Международный конгресс «Фундаментальные исследования и прикладные разработки процессы переработки и утилизации техногенных образований, по материалам которого в июле состоялась панельная дискуссия в рамках Международной выставки «Иннопром-2017</a:t>
            </a:r>
            <a:r>
              <a:rPr lang="ru-RU" sz="1200" b="1" dirty="0" smtClean="0">
                <a:solidFill>
                  <a:srgbClr val="006600"/>
                </a:solidFill>
                <a:latin typeface="Times New Roman" panose="02020603050405020304" pitchFamily="18" charset="0"/>
                <a:ea typeface="Times New Roman" panose="02020603050405020304" pitchFamily="18" charset="0"/>
              </a:rPr>
              <a:t>».</a:t>
            </a:r>
            <a:endParaRPr lang="ru-RU" sz="1200" b="1" dirty="0">
              <a:solidFill>
                <a:srgbClr val="006600"/>
              </a:solidFill>
              <a:latin typeface="Times New Roman" panose="02020603050405020304" pitchFamily="18" charset="0"/>
              <a:ea typeface="Times New Roman" panose="02020603050405020304" pitchFamily="18" charset="0"/>
            </a:endParaRPr>
          </a:p>
        </p:txBody>
      </p:sp>
      <p:sp>
        <p:nvSpPr>
          <p:cNvPr id="8" name="Прямоугольник 7"/>
          <p:cNvSpPr/>
          <p:nvPr/>
        </p:nvSpPr>
        <p:spPr>
          <a:xfrm>
            <a:off x="3933056" y="51470"/>
            <a:ext cx="2664296" cy="923330"/>
          </a:xfrm>
          <a:prstGeom prst="rect">
            <a:avLst/>
          </a:prstGeom>
        </p:spPr>
        <p:txBody>
          <a:bodyPr wrap="square">
            <a:spAutoFit/>
          </a:bodyPr>
          <a:lstStyle/>
          <a:p>
            <a:r>
              <a:rPr lang="ru-RU" dirty="0">
                <a:latin typeface="Impact" panose="020B0806030902050204" pitchFamily="34" charset="0"/>
              </a:rPr>
              <a:t>Помощнику Президента </a:t>
            </a:r>
          </a:p>
          <a:p>
            <a:r>
              <a:rPr lang="ru-RU" dirty="0">
                <a:latin typeface="Impact" panose="020B0806030902050204" pitchFamily="34" charset="0"/>
              </a:rPr>
              <a:t>Российской </a:t>
            </a:r>
            <a:r>
              <a:rPr lang="ru-RU" dirty="0" smtClean="0">
                <a:latin typeface="Impact" panose="020B0806030902050204" pitchFamily="34" charset="0"/>
              </a:rPr>
              <a:t>Федерации</a:t>
            </a:r>
          </a:p>
          <a:p>
            <a:r>
              <a:rPr lang="ru-RU" dirty="0">
                <a:latin typeface="Impact" panose="020B0806030902050204" pitchFamily="34" charset="0"/>
              </a:rPr>
              <a:t>А.Р. Белоусову</a:t>
            </a:r>
          </a:p>
        </p:txBody>
      </p:sp>
      <p:sp>
        <p:nvSpPr>
          <p:cNvPr id="3" name="Нижний колонтитул 2"/>
          <p:cNvSpPr>
            <a:spLocks noGrp="1"/>
          </p:cNvSpPr>
          <p:nvPr>
            <p:ph type="ftr" sz="quarter" idx="11"/>
          </p:nvPr>
        </p:nvSpPr>
        <p:spPr>
          <a:xfrm>
            <a:off x="332656" y="4866447"/>
            <a:ext cx="4287366" cy="273844"/>
          </a:xfrm>
        </p:spPr>
        <p:txBody>
          <a:bodyPr/>
          <a:lstStyle/>
          <a:p>
            <a:pPr>
              <a:defRPr/>
            </a:pPr>
            <a:r>
              <a:rPr lang="ru-RU" dirty="0" smtClean="0"/>
              <a:t>VI Форум “ЛОМ. Техноген. Полигон”</a:t>
            </a:r>
            <a:endParaRPr lang="ru-RU" dirty="0"/>
          </a:p>
        </p:txBody>
      </p:sp>
      <p:pic>
        <p:nvPicPr>
          <p:cNvPr id="6" name="Picture 2" descr="Эмблема совета_2016"/>
          <p:cNvPicPr>
            <a:picLocks noChangeAspect="1" noChangeArrowheads="1"/>
          </p:cNvPicPr>
          <p:nvPr/>
        </p:nvPicPr>
        <p:blipFill>
          <a:blip r:embed="rId2">
            <a:lum bright="16000" contrast="2000"/>
            <a:extLst>
              <a:ext uri="{28A0092B-C50C-407E-A947-70E740481C1C}">
                <a14:useLocalDpi xmlns:a14="http://schemas.microsoft.com/office/drawing/2010/main" val="0"/>
              </a:ext>
            </a:extLst>
          </a:blip>
          <a:srcRect/>
          <a:stretch>
            <a:fillRect/>
          </a:stretch>
        </p:blipFill>
        <p:spPr bwMode="auto">
          <a:xfrm>
            <a:off x="260648" y="51470"/>
            <a:ext cx="1512168" cy="110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881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4664" y="267494"/>
            <a:ext cx="6336704" cy="4739759"/>
          </a:xfrm>
          <a:prstGeom prst="rect">
            <a:avLst/>
          </a:prstGeom>
        </p:spPr>
        <p:txBody>
          <a:bodyPr wrap="square">
            <a:spAutoFit/>
          </a:bodyPr>
          <a:lstStyle/>
          <a:p>
            <a:pPr algn="just">
              <a:spcBef>
                <a:spcPts val="0"/>
              </a:spcBef>
              <a:spcAft>
                <a:spcPts val="0"/>
              </a:spcAft>
            </a:pPr>
            <a:r>
              <a:rPr lang="ru-RU" sz="1200" b="1" spc="-10" dirty="0">
                <a:solidFill>
                  <a:srgbClr val="006600"/>
                </a:solidFill>
                <a:latin typeface="Times New Roman" panose="02020603050405020304" pitchFamily="18" charset="0"/>
                <a:ea typeface="Times New Roman" panose="02020603050405020304" pitchFamily="18" charset="0"/>
              </a:rPr>
              <a:t>Разработанный по указанным материалам </a:t>
            </a:r>
            <a:r>
              <a:rPr lang="ru-RU" sz="1200" b="1" spc="-10" dirty="0" err="1">
                <a:solidFill>
                  <a:srgbClr val="006600"/>
                </a:solidFill>
                <a:latin typeface="Times New Roman" panose="02020603050405020304" pitchFamily="18" charset="0"/>
                <a:ea typeface="Times New Roman" panose="02020603050405020304" pitchFamily="18" charset="0"/>
              </a:rPr>
              <a:t>мегапроект</a:t>
            </a:r>
            <a:r>
              <a:rPr lang="ru-RU" sz="1200" b="1" spc="-10" dirty="0">
                <a:solidFill>
                  <a:srgbClr val="006600"/>
                </a:solidFill>
                <a:latin typeface="Times New Roman" panose="02020603050405020304" pitchFamily="18" charset="0"/>
                <a:ea typeface="Times New Roman" panose="02020603050405020304" pitchFamily="18" charset="0"/>
              </a:rPr>
              <a:t> «</a:t>
            </a:r>
            <a:r>
              <a:rPr lang="ru-RU" sz="1200" b="1" spc="-10" dirty="0" err="1">
                <a:solidFill>
                  <a:srgbClr val="006600"/>
                </a:solidFill>
                <a:latin typeface="Times New Roman" panose="02020603050405020304" pitchFamily="18" charset="0"/>
                <a:ea typeface="Times New Roman" panose="02020603050405020304" pitchFamily="18" charset="0"/>
              </a:rPr>
              <a:t>ЭконеНет</a:t>
            </a:r>
            <a:r>
              <a:rPr lang="ru-RU" sz="1200" b="1" spc="-10" dirty="0">
                <a:solidFill>
                  <a:srgbClr val="006600"/>
                </a:solidFill>
                <a:latin typeface="Times New Roman" panose="02020603050405020304" pitchFamily="18" charset="0"/>
                <a:ea typeface="Times New Roman" panose="02020603050405020304" pitchFamily="18" charset="0"/>
              </a:rPr>
              <a:t>» по программе  «Национальная Технологическая Инициатива» заслушан и одобрен Общественной палатой Российской Федерации (приложение5).</a:t>
            </a:r>
            <a:endParaRPr lang="ru-RU" sz="1200" b="1" dirty="0">
              <a:solidFill>
                <a:srgbClr val="006600"/>
              </a:solidFill>
              <a:latin typeface="Times New Roman" panose="02020603050405020304" pitchFamily="18" charset="0"/>
              <a:ea typeface="Times New Roman" panose="02020603050405020304" pitchFamily="18" charset="0"/>
            </a:endParaRPr>
          </a:p>
          <a:p>
            <a:pPr algn="just">
              <a:spcBef>
                <a:spcPts val="0"/>
              </a:spcBef>
              <a:spcAft>
                <a:spcPts val="0"/>
              </a:spcAft>
            </a:pPr>
            <a:r>
              <a:rPr lang="ru-RU" sz="1200" b="1" spc="-10" dirty="0">
                <a:solidFill>
                  <a:srgbClr val="006600"/>
                </a:solidFill>
                <a:latin typeface="Times New Roman" panose="02020603050405020304" pitchFamily="18" charset="0"/>
                <a:ea typeface="Times New Roman" panose="02020603050405020304" pitchFamily="18" charset="0"/>
              </a:rPr>
              <a:t>В рамках </a:t>
            </a:r>
            <a:r>
              <a:rPr lang="ru-RU" sz="1200" b="1" spc="-10" dirty="0" err="1">
                <a:solidFill>
                  <a:srgbClr val="006600"/>
                </a:solidFill>
                <a:latin typeface="Times New Roman" panose="02020603050405020304" pitchFamily="18" charset="0"/>
                <a:ea typeface="Times New Roman" panose="02020603050405020304" pitchFamily="18" charset="0"/>
              </a:rPr>
              <a:t>мегапроекта</a:t>
            </a:r>
            <a:r>
              <a:rPr lang="ru-RU" sz="1200" b="1" spc="-10" dirty="0">
                <a:solidFill>
                  <a:srgbClr val="006600"/>
                </a:solidFill>
                <a:latin typeface="Times New Roman" panose="02020603050405020304" pitchFamily="18" charset="0"/>
                <a:ea typeface="Times New Roman" panose="02020603050405020304" pitchFamily="18" charset="0"/>
              </a:rPr>
              <a:t> «</a:t>
            </a:r>
            <a:r>
              <a:rPr lang="ru-RU" sz="1200" b="1" spc="-10" dirty="0" err="1">
                <a:solidFill>
                  <a:srgbClr val="006600"/>
                </a:solidFill>
                <a:latin typeface="Times New Roman" panose="02020603050405020304" pitchFamily="18" charset="0"/>
                <a:ea typeface="Times New Roman" panose="02020603050405020304" pitchFamily="18" charset="0"/>
              </a:rPr>
              <a:t>ЭкоНет</a:t>
            </a:r>
            <a:r>
              <a:rPr lang="ru-RU" sz="1200" b="1" spc="-10" dirty="0">
                <a:solidFill>
                  <a:srgbClr val="006600"/>
                </a:solidFill>
                <a:latin typeface="Times New Roman" panose="02020603050405020304" pitchFamily="18" charset="0"/>
                <a:ea typeface="Times New Roman" panose="02020603050405020304" pitchFamily="18" charset="0"/>
              </a:rPr>
              <a:t>» будет поддерживаться создание технопарков, подобных «РЕАЛИНВЕСТ» (приложение 6). В Приложении 7 – перечень перспективных рынков; в Приложении 8 – вариант дорожной карты.</a:t>
            </a:r>
            <a:endParaRPr lang="ru-RU" sz="1200" b="1" dirty="0">
              <a:solidFill>
                <a:srgbClr val="006600"/>
              </a:solidFill>
              <a:latin typeface="Times New Roman" panose="02020603050405020304" pitchFamily="18" charset="0"/>
              <a:ea typeface="Times New Roman" panose="02020603050405020304" pitchFamily="18" charset="0"/>
            </a:endParaRPr>
          </a:p>
          <a:p>
            <a:pPr algn="just">
              <a:spcBef>
                <a:spcPts val="0"/>
              </a:spcBef>
              <a:spcAft>
                <a:spcPts val="0"/>
              </a:spcAft>
            </a:pPr>
            <a:r>
              <a:rPr lang="ru-RU" sz="1200" b="1" spc="-10" dirty="0">
                <a:solidFill>
                  <a:srgbClr val="006600"/>
                </a:solidFill>
                <a:latin typeface="Times New Roman" panose="02020603050405020304" pitchFamily="18" charset="0"/>
                <a:ea typeface="Times New Roman" panose="02020603050405020304" pitchFamily="18" charset="0"/>
              </a:rPr>
              <a:t>Убеждены, что без координации работ по реализации научно-технологических и практических результатов в экологической области, создания новых технологий по переработке и утилизации отходов на базе единого механизма России грозит мусорная катастрофа, о чем говорят последние события с утилизацией и переработкой мусора в Москве и Подмосковье в целом.</a:t>
            </a:r>
            <a:endParaRPr lang="ru-RU" sz="1200" b="1" dirty="0">
              <a:solidFill>
                <a:srgbClr val="006600"/>
              </a:solidFill>
              <a:latin typeface="Times New Roman" panose="02020603050405020304" pitchFamily="18" charset="0"/>
              <a:ea typeface="Times New Roman" panose="02020603050405020304" pitchFamily="18" charset="0"/>
            </a:endParaRPr>
          </a:p>
          <a:p>
            <a:pPr algn="just">
              <a:spcBef>
                <a:spcPts val="0"/>
              </a:spcBef>
              <a:spcAft>
                <a:spcPts val="0"/>
              </a:spcAft>
            </a:pPr>
            <a:r>
              <a:rPr lang="ru-RU" sz="1200" b="1" spc="-10" dirty="0">
                <a:solidFill>
                  <a:srgbClr val="006600"/>
                </a:solidFill>
                <a:latin typeface="Times New Roman" panose="02020603050405020304" pitchFamily="18" charset="0"/>
                <a:ea typeface="Times New Roman" panose="02020603050405020304" pitchFamily="18" charset="0"/>
              </a:rPr>
              <a:t>В состав нового </a:t>
            </a:r>
            <a:r>
              <a:rPr lang="ru-RU" sz="1200" b="1" spc="-10" dirty="0" err="1">
                <a:solidFill>
                  <a:srgbClr val="006600"/>
                </a:solidFill>
                <a:latin typeface="Times New Roman" panose="02020603050405020304" pitchFamily="18" charset="0"/>
                <a:ea typeface="Times New Roman" panose="02020603050405020304" pitchFamily="18" charset="0"/>
              </a:rPr>
              <a:t>мегапроекта</a:t>
            </a:r>
            <a:r>
              <a:rPr lang="ru-RU" sz="1200" b="1" spc="-10" dirty="0">
                <a:solidFill>
                  <a:srgbClr val="006600"/>
                </a:solidFill>
                <a:latin typeface="Times New Roman" panose="02020603050405020304" pitchFamily="18" charset="0"/>
                <a:ea typeface="Times New Roman" panose="02020603050405020304" pitchFamily="18" charset="0"/>
              </a:rPr>
              <a:t> «</a:t>
            </a:r>
            <a:r>
              <a:rPr lang="ru-RU" sz="1200" b="1" spc="-10" dirty="0" err="1">
                <a:solidFill>
                  <a:srgbClr val="006600"/>
                </a:solidFill>
                <a:latin typeface="Times New Roman" panose="02020603050405020304" pitchFamily="18" charset="0"/>
                <a:ea typeface="Times New Roman" panose="02020603050405020304" pitchFamily="18" charset="0"/>
              </a:rPr>
              <a:t>ЭкоНет</a:t>
            </a:r>
            <a:r>
              <a:rPr lang="ru-RU" sz="1200" b="1" spc="-10" dirty="0">
                <a:solidFill>
                  <a:srgbClr val="006600"/>
                </a:solidFill>
                <a:latin typeface="Times New Roman" panose="02020603050405020304" pitchFamily="18" charset="0"/>
                <a:ea typeface="Times New Roman" panose="02020603050405020304" pitchFamily="18" charset="0"/>
              </a:rPr>
              <a:t>» (“</a:t>
            </a:r>
            <a:r>
              <a:rPr lang="en-US" sz="1200" b="1" spc="-10" dirty="0" err="1">
                <a:solidFill>
                  <a:srgbClr val="006600"/>
                </a:solidFill>
                <a:latin typeface="Times New Roman" panose="02020603050405020304" pitchFamily="18" charset="0"/>
                <a:ea typeface="Times New Roman" panose="02020603050405020304" pitchFamily="18" charset="0"/>
              </a:rPr>
              <a:t>EcoNet</a:t>
            </a:r>
            <a:r>
              <a:rPr lang="ru-RU" sz="1200" b="1" spc="-10" dirty="0">
                <a:solidFill>
                  <a:srgbClr val="006600"/>
                </a:solidFill>
                <a:latin typeface="Times New Roman" panose="02020603050405020304" pitchFamily="18" charset="0"/>
                <a:ea typeface="Times New Roman" panose="02020603050405020304" pitchFamily="18" charset="0"/>
              </a:rPr>
              <a:t>”) войдут проекты по научно-обоснованным мероприятиям ликвидации свалок и полигонов отходов, автоматизированным безопасным </a:t>
            </a:r>
            <a:r>
              <a:rPr lang="ru-RU" sz="1200" b="1" spc="-10" dirty="0" err="1">
                <a:solidFill>
                  <a:srgbClr val="006600"/>
                </a:solidFill>
                <a:latin typeface="Times New Roman" panose="02020603050405020304" pitchFamily="18" charset="0"/>
                <a:ea typeface="Times New Roman" panose="02020603050405020304" pitchFamily="18" charset="0"/>
              </a:rPr>
              <a:t>энергоресурсоэффективным</a:t>
            </a:r>
            <a:r>
              <a:rPr lang="ru-RU" sz="1200" b="1" spc="-10" dirty="0">
                <a:solidFill>
                  <a:srgbClr val="006600"/>
                </a:solidFill>
                <a:latin typeface="Times New Roman" panose="02020603050405020304" pitchFamily="18" charset="0"/>
                <a:ea typeface="Times New Roman" panose="02020603050405020304" pitchFamily="18" charset="0"/>
              </a:rPr>
              <a:t> установка переработки твердых и жидких техногенных и жилищно-коммунальных отходов, по предотвращению и переработке газовых выбросов, а также сокращению факелов сжигания сопутствующих газов  на предприятиях добычи и переработки углеводор</a:t>
            </a:r>
            <a:r>
              <a:rPr lang="ru-RU" sz="1200" b="1" dirty="0">
                <a:solidFill>
                  <a:srgbClr val="006600"/>
                </a:solidFill>
                <a:latin typeface="Times New Roman" panose="02020603050405020304" pitchFamily="18" charset="0"/>
                <a:ea typeface="Times New Roman" panose="02020603050405020304" pitchFamily="18" charset="0"/>
              </a:rPr>
              <a:t>одного сырья. Предусмотрена разработка компьютеризированных </a:t>
            </a:r>
            <a:r>
              <a:rPr lang="ru-RU" sz="1200" b="1" spc="-10" dirty="0" err="1">
                <a:solidFill>
                  <a:srgbClr val="006600"/>
                </a:solidFill>
                <a:latin typeface="Times New Roman" panose="02020603050405020304" pitchFamily="18" charset="0"/>
                <a:ea typeface="Times New Roman" panose="02020603050405020304" pitchFamily="18" charset="0"/>
              </a:rPr>
              <a:t>энергоресурсосберегающих</a:t>
            </a:r>
            <a:r>
              <a:rPr lang="ru-RU" sz="1200" b="1" spc="-10" dirty="0">
                <a:solidFill>
                  <a:srgbClr val="006600"/>
                </a:solidFill>
                <a:latin typeface="Times New Roman" panose="02020603050405020304" pitchFamily="18" charset="0"/>
                <a:ea typeface="Times New Roman" panose="02020603050405020304" pitchFamily="18" charset="0"/>
              </a:rPr>
              <a:t> химических и металлургических производств по переработке отходов, а также разработка автоматизированных систем экологического мониторинга окружающей среды, прогнозирование состояния здоровья населения в местах обращения с опасными отходами.</a:t>
            </a:r>
            <a:endParaRPr lang="ru-RU" sz="1200" b="1" dirty="0">
              <a:solidFill>
                <a:srgbClr val="006600"/>
              </a:solidFill>
              <a:latin typeface="Times New Roman" panose="02020603050405020304" pitchFamily="18" charset="0"/>
              <a:ea typeface="Times New Roman" panose="02020603050405020304" pitchFamily="18" charset="0"/>
            </a:endParaRPr>
          </a:p>
          <a:p>
            <a:pPr algn="just">
              <a:spcBef>
                <a:spcPts val="0"/>
              </a:spcBef>
              <a:spcAft>
                <a:spcPts val="0"/>
              </a:spcAft>
            </a:pPr>
            <a:r>
              <a:rPr lang="ru-RU" sz="1200" b="1" spc="-10" dirty="0">
                <a:solidFill>
                  <a:srgbClr val="006600"/>
                </a:solidFill>
                <a:latin typeface="Times New Roman" panose="02020603050405020304" pitchFamily="18" charset="0"/>
                <a:ea typeface="Times New Roman" panose="02020603050405020304" pitchFamily="18" charset="0"/>
              </a:rPr>
              <a:t>Просьба: дать указание сформировать рабочую группу по подготовке Дорожной карты нового сетевого </a:t>
            </a:r>
            <a:r>
              <a:rPr lang="ru-RU" sz="1200" b="1" spc="-10" dirty="0" err="1">
                <a:solidFill>
                  <a:srgbClr val="006600"/>
                </a:solidFill>
                <a:latin typeface="Times New Roman" panose="02020603050405020304" pitchFamily="18" charset="0"/>
                <a:ea typeface="Times New Roman" panose="02020603050405020304" pitchFamily="18" charset="0"/>
              </a:rPr>
              <a:t>мегапроекта</a:t>
            </a:r>
            <a:r>
              <a:rPr lang="ru-RU" sz="1200" b="1" spc="-10" dirty="0">
                <a:solidFill>
                  <a:srgbClr val="006600"/>
                </a:solidFill>
                <a:latin typeface="Times New Roman" panose="02020603050405020304" pitchFamily="18" charset="0"/>
                <a:ea typeface="Times New Roman" panose="02020603050405020304" pitchFamily="18" charset="0"/>
              </a:rPr>
              <a:t> «</a:t>
            </a:r>
            <a:r>
              <a:rPr lang="ru-RU" sz="1200" b="1" spc="-10" dirty="0" err="1">
                <a:solidFill>
                  <a:srgbClr val="006600"/>
                </a:solidFill>
                <a:latin typeface="Times New Roman" panose="02020603050405020304" pitchFamily="18" charset="0"/>
                <a:ea typeface="Times New Roman" panose="02020603050405020304" pitchFamily="18" charset="0"/>
              </a:rPr>
              <a:t>ЭкоНет</a:t>
            </a:r>
            <a:r>
              <a:rPr lang="ru-RU" sz="1200" b="1" spc="-10" dirty="0">
                <a:solidFill>
                  <a:srgbClr val="006600"/>
                </a:solidFill>
                <a:latin typeface="Times New Roman" panose="02020603050405020304" pitchFamily="18" charset="0"/>
                <a:ea typeface="Times New Roman" panose="02020603050405020304" pitchFamily="18" charset="0"/>
              </a:rPr>
              <a:t>» в составе представителей РАН, профильных министерств и ведомств</a:t>
            </a:r>
            <a:r>
              <a:rPr lang="ru-RU" sz="1400" b="1" spc="-10" dirty="0">
                <a:latin typeface="Times New Roman" panose="02020603050405020304" pitchFamily="18" charset="0"/>
                <a:ea typeface="Times New Roman" panose="02020603050405020304" pitchFamily="18" charset="0"/>
              </a:rPr>
              <a:t>.</a:t>
            </a:r>
            <a:endParaRPr lang="ru-RU" sz="1400" b="1" dirty="0">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a:xfrm>
            <a:off x="836712" y="4860052"/>
            <a:ext cx="4287366" cy="273844"/>
          </a:xfrm>
        </p:spPr>
        <p:txBody>
          <a:bodyPr/>
          <a:lstStyle/>
          <a:p>
            <a:pPr>
              <a:defRPr/>
            </a:pPr>
            <a:r>
              <a:rPr lang="ru-RU" dirty="0" smtClean="0"/>
              <a:t>VI Форум “ЛОМ. Техноген. Полигон”</a:t>
            </a:r>
            <a:endParaRPr lang="ru-RU" dirty="0"/>
          </a:p>
        </p:txBody>
      </p:sp>
    </p:spTree>
    <p:extLst>
      <p:ext uri="{BB962C8B-B14F-4D97-AF65-F5344CB8AC3E}">
        <p14:creationId xmlns:p14="http://schemas.microsoft.com/office/powerpoint/2010/main" val="3753910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4394" y="915566"/>
            <a:ext cx="6172200" cy="1872208"/>
          </a:xfrm>
          <a:effectLst>
            <a:outerShdw blurRad="50800" dist="38100" dir="5400000" algn="t" rotWithShape="0">
              <a:prstClr val="black">
                <a:alpha val="40000"/>
              </a:prstClr>
            </a:outerShdw>
          </a:effectLst>
        </p:spPr>
        <p:txBody>
          <a:bodyPr rtlCol="0">
            <a:noAutofit/>
          </a:bodyPr>
          <a:lstStyle/>
          <a:p>
            <a:pPr marL="0" indent="0" algn="ctr" eaLnBrk="1" hangingPunct="1">
              <a:buNone/>
              <a:defRPr/>
            </a:pPr>
            <a:r>
              <a:rPr lang="ru-RU" sz="3200" dirty="0">
                <a:solidFill>
                  <a:srgbClr val="00B0F0"/>
                </a:solidFill>
                <a:latin typeface="Impact" panose="020B0806030902050204" pitchFamily="34" charset="0"/>
              </a:rPr>
              <a:t>СПАСИБО   ЗА   </a:t>
            </a:r>
            <a:r>
              <a:rPr lang="ru-RU" sz="3200" dirty="0" smtClean="0">
                <a:solidFill>
                  <a:srgbClr val="00B0F0"/>
                </a:solidFill>
                <a:latin typeface="Impact" panose="020B0806030902050204" pitchFamily="34" charset="0"/>
              </a:rPr>
              <a:t>ВНИМАНИЕ,</a:t>
            </a:r>
          </a:p>
          <a:p>
            <a:pPr marL="0" indent="0" algn="ctr" eaLnBrk="1" hangingPunct="1">
              <a:buNone/>
              <a:defRPr/>
            </a:pPr>
            <a:r>
              <a:rPr lang="ru-RU" sz="3600" dirty="0" smtClean="0">
                <a:solidFill>
                  <a:srgbClr val="C00000"/>
                </a:solidFill>
                <a:latin typeface="Impact" panose="020B0806030902050204" pitchFamily="34" charset="0"/>
              </a:rPr>
              <a:t>С Днем Металлурга !!!</a:t>
            </a:r>
          </a:p>
        </p:txBody>
      </p:sp>
      <p:sp>
        <p:nvSpPr>
          <p:cNvPr id="4" name="Нижний колонтитул 3"/>
          <p:cNvSpPr>
            <a:spLocks noGrp="1"/>
          </p:cNvSpPr>
          <p:nvPr>
            <p:ph type="ftr" sz="quarter" idx="11"/>
          </p:nvPr>
        </p:nvSpPr>
        <p:spPr/>
        <p:txBody>
          <a:bodyPr/>
          <a:lstStyle/>
          <a:p>
            <a:pPr>
              <a:defRPr/>
            </a:pPr>
            <a:r>
              <a:rPr lang="ru-RU" dirty="0" smtClean="0"/>
              <a:t>VI Форум “ЛОМ. Техноген. Полигон”</a:t>
            </a:r>
            <a:endParaRPr lang="ru-RU" dirty="0"/>
          </a:p>
        </p:txBody>
      </p:sp>
      <p:pic>
        <p:nvPicPr>
          <p:cNvPr id="6" name="Рисунок 5"/>
          <p:cNvPicPr>
            <a:picLocks noChangeAspect="1"/>
          </p:cNvPicPr>
          <p:nvPr/>
        </p:nvPicPr>
        <p:blipFill>
          <a:blip r:embed="rId3"/>
          <a:stretch>
            <a:fillRect/>
          </a:stretch>
        </p:blipFill>
        <p:spPr>
          <a:xfrm>
            <a:off x="2852936" y="2859782"/>
            <a:ext cx="1073503" cy="10081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nvPr>
        </p:nvGraphicFramePr>
        <p:xfrm>
          <a:off x="944724" y="894160"/>
          <a:ext cx="5454607" cy="1353554"/>
        </p:xfrm>
        <a:graphic>
          <a:graphicData uri="http://schemas.openxmlformats.org/drawingml/2006/table">
            <a:tbl>
              <a:tblPr firstRow="1" firstCol="1" bandRow="1">
                <a:tableStyleId>{5C22544A-7EE6-4342-B048-85BDC9FD1C3A}</a:tableStyleId>
              </a:tblPr>
              <a:tblGrid>
                <a:gridCol w="1671134"/>
                <a:gridCol w="1771072"/>
                <a:gridCol w="2012401"/>
              </a:tblGrid>
              <a:tr h="411480">
                <a:tc gridSpan="3">
                  <a:txBody>
                    <a:bodyPr/>
                    <a:lstStyle/>
                    <a:p>
                      <a:pPr algn="ctr">
                        <a:lnSpc>
                          <a:spcPct val="150000"/>
                        </a:lnSpc>
                        <a:spcAft>
                          <a:spcPts val="0"/>
                        </a:spcAft>
                      </a:pPr>
                      <a:r>
                        <a:rPr lang="ru-RU" sz="900" dirty="0">
                          <a:effectLst/>
                        </a:rPr>
                        <a:t>Отходы горно-металлургического </a:t>
                      </a:r>
                      <a:r>
                        <a:rPr lang="ru-RU" sz="900" dirty="0" smtClean="0">
                          <a:effectLst/>
                        </a:rPr>
                        <a:t>комплекса</a:t>
                      </a:r>
                      <a:r>
                        <a:rPr lang="ru-RU" sz="900" dirty="0">
                          <a:effectLst/>
                        </a:rPr>
                        <a:t> </a:t>
                      </a:r>
                      <a:r>
                        <a:rPr lang="ru-RU" sz="900" dirty="0" smtClean="0">
                          <a:effectLst/>
                        </a:rPr>
                        <a:t> </a:t>
                      </a:r>
                    </a:p>
                    <a:p>
                      <a:pPr algn="ctr">
                        <a:lnSpc>
                          <a:spcPct val="150000"/>
                        </a:lnSpc>
                        <a:spcAft>
                          <a:spcPts val="0"/>
                        </a:spcAft>
                      </a:pPr>
                      <a:r>
                        <a:rPr lang="ru-RU" sz="900" dirty="0" smtClean="0">
                          <a:effectLst/>
                        </a:rPr>
                        <a:t>(Техногенные месторождения)</a:t>
                      </a:r>
                      <a:endParaRPr lang="ru-RU" sz="800" dirty="0">
                        <a:effectLst/>
                        <a:latin typeface="Calibri"/>
                        <a:ea typeface="Calibri"/>
                        <a:cs typeface="Times New Roman"/>
                      </a:endParaRPr>
                    </a:p>
                  </a:txBody>
                  <a:tcPr marL="51437" marR="51437" marT="0" marB="0">
                    <a:solidFill>
                      <a:srgbClr val="008000"/>
                    </a:solidFill>
                  </a:tcPr>
                </a:tc>
                <a:tc hMerge="1">
                  <a:txBody>
                    <a:bodyPr/>
                    <a:lstStyle/>
                    <a:p>
                      <a:endParaRPr lang="ru-RU"/>
                    </a:p>
                  </a:txBody>
                  <a:tcPr/>
                </a:tc>
                <a:tc hMerge="1">
                  <a:txBody>
                    <a:bodyPr/>
                    <a:lstStyle/>
                    <a:p>
                      <a:endParaRPr lang="ru-RU"/>
                    </a:p>
                  </a:txBody>
                  <a:tcPr/>
                </a:tc>
              </a:tr>
              <a:tr h="942074">
                <a:tc>
                  <a:txBody>
                    <a:bodyPr/>
                    <a:lstStyle/>
                    <a:p>
                      <a:pPr algn="ctr">
                        <a:lnSpc>
                          <a:spcPct val="150000"/>
                        </a:lnSpc>
                        <a:spcAft>
                          <a:spcPts val="0"/>
                        </a:spcAft>
                      </a:pPr>
                      <a:r>
                        <a:rPr lang="ru-RU" sz="900" b="1" dirty="0">
                          <a:solidFill>
                            <a:srgbClr val="008000"/>
                          </a:solidFill>
                          <a:effectLst/>
                        </a:rPr>
                        <a:t>Добыча:</a:t>
                      </a:r>
                      <a:endParaRPr lang="ru-RU" sz="800" b="1" dirty="0">
                        <a:solidFill>
                          <a:srgbClr val="008000"/>
                        </a:solidFill>
                        <a:effectLst/>
                      </a:endParaRPr>
                    </a:p>
                    <a:p>
                      <a:pPr marL="171450" indent="-171450">
                        <a:spcAft>
                          <a:spcPts val="0"/>
                        </a:spcAft>
                        <a:buFontTx/>
                        <a:buChar char="-"/>
                      </a:pPr>
                      <a:r>
                        <a:rPr lang="ru-RU" sz="900" b="1" dirty="0" smtClean="0">
                          <a:solidFill>
                            <a:srgbClr val="008000"/>
                          </a:solidFill>
                          <a:effectLst/>
                        </a:rPr>
                        <a:t>вскрышные и   </a:t>
                      </a:r>
                    </a:p>
                    <a:p>
                      <a:pPr marL="0" indent="0">
                        <a:spcAft>
                          <a:spcPts val="0"/>
                        </a:spcAft>
                        <a:buFontTx/>
                        <a:buNone/>
                      </a:pPr>
                      <a:r>
                        <a:rPr lang="ru-RU" sz="900" b="1" dirty="0" smtClean="0">
                          <a:solidFill>
                            <a:srgbClr val="008000"/>
                          </a:solidFill>
                          <a:effectLst/>
                        </a:rPr>
                        <a:t>     вмещающие  породы</a:t>
                      </a:r>
                      <a:endParaRPr lang="ru-RU" sz="800" b="1" dirty="0">
                        <a:solidFill>
                          <a:srgbClr val="008000"/>
                        </a:solidFill>
                        <a:effectLst/>
                      </a:endParaRPr>
                    </a:p>
                    <a:p>
                      <a:pPr>
                        <a:spcAft>
                          <a:spcPts val="0"/>
                        </a:spcAft>
                      </a:pPr>
                      <a:r>
                        <a:rPr lang="ru-RU" sz="900" b="1" dirty="0" smtClean="0">
                          <a:solidFill>
                            <a:srgbClr val="008000"/>
                          </a:solidFill>
                          <a:effectLst/>
                        </a:rPr>
                        <a:t>-    </a:t>
                      </a:r>
                      <a:r>
                        <a:rPr lang="ru-RU" sz="900" b="1" dirty="0" err="1">
                          <a:solidFill>
                            <a:srgbClr val="008000"/>
                          </a:solidFill>
                          <a:effectLst/>
                        </a:rPr>
                        <a:t>забалансовые</a:t>
                      </a:r>
                      <a:r>
                        <a:rPr lang="ru-RU" sz="900" b="1" dirty="0">
                          <a:solidFill>
                            <a:srgbClr val="008000"/>
                          </a:solidFill>
                          <a:effectLst/>
                        </a:rPr>
                        <a:t> руды</a:t>
                      </a:r>
                      <a:endParaRPr lang="ru-RU" sz="800" b="1" dirty="0">
                        <a:solidFill>
                          <a:srgbClr val="008000"/>
                        </a:solidFill>
                        <a:effectLst/>
                        <a:latin typeface="Calibri"/>
                        <a:ea typeface="Calibri"/>
                        <a:cs typeface="Times New Roman"/>
                      </a:endParaRPr>
                    </a:p>
                  </a:txBody>
                  <a:tcPr marL="51437" marR="51437" marT="0" marB="0">
                    <a:solidFill>
                      <a:srgbClr val="00D25F"/>
                    </a:solidFill>
                  </a:tcPr>
                </a:tc>
                <a:tc>
                  <a:txBody>
                    <a:bodyPr/>
                    <a:lstStyle/>
                    <a:p>
                      <a:pPr algn="ctr">
                        <a:lnSpc>
                          <a:spcPct val="150000"/>
                        </a:lnSpc>
                        <a:spcAft>
                          <a:spcPts val="0"/>
                        </a:spcAft>
                      </a:pPr>
                      <a:r>
                        <a:rPr lang="ru-RU" sz="900" b="1" dirty="0">
                          <a:solidFill>
                            <a:srgbClr val="008000"/>
                          </a:solidFill>
                          <a:effectLst/>
                        </a:rPr>
                        <a:t>Обогащение:</a:t>
                      </a:r>
                      <a:endParaRPr lang="ru-RU" sz="800" b="1" dirty="0">
                        <a:solidFill>
                          <a:srgbClr val="008000"/>
                        </a:solidFill>
                        <a:effectLst/>
                      </a:endParaRPr>
                    </a:p>
                    <a:p>
                      <a:pPr>
                        <a:spcAft>
                          <a:spcPts val="0"/>
                        </a:spcAft>
                      </a:pPr>
                      <a:r>
                        <a:rPr lang="ru-RU" sz="900" b="1" dirty="0">
                          <a:solidFill>
                            <a:srgbClr val="008000"/>
                          </a:solidFill>
                          <a:effectLst/>
                        </a:rPr>
                        <a:t>- хвосты обогащения</a:t>
                      </a:r>
                      <a:endParaRPr lang="ru-RU" sz="800" b="1" dirty="0">
                        <a:solidFill>
                          <a:srgbClr val="008000"/>
                        </a:solidFill>
                        <a:effectLst/>
                      </a:endParaRPr>
                    </a:p>
                    <a:p>
                      <a:pPr>
                        <a:spcAft>
                          <a:spcPts val="0"/>
                        </a:spcAft>
                      </a:pPr>
                      <a:r>
                        <a:rPr lang="ru-RU" sz="900" b="1" dirty="0">
                          <a:solidFill>
                            <a:srgbClr val="008000"/>
                          </a:solidFill>
                          <a:effectLst/>
                        </a:rPr>
                        <a:t>- полупродукты </a:t>
                      </a:r>
                      <a:endParaRPr lang="ru-RU" sz="800" b="1" dirty="0">
                        <a:solidFill>
                          <a:srgbClr val="008000"/>
                        </a:solidFill>
                        <a:effectLst/>
                      </a:endParaRPr>
                    </a:p>
                    <a:p>
                      <a:pPr>
                        <a:spcAft>
                          <a:spcPts val="0"/>
                        </a:spcAft>
                      </a:pPr>
                      <a:r>
                        <a:rPr lang="ru-RU" sz="900" b="1" dirty="0">
                          <a:solidFill>
                            <a:srgbClr val="008000"/>
                          </a:solidFill>
                          <a:effectLst/>
                        </a:rPr>
                        <a:t>  обогащения</a:t>
                      </a:r>
                      <a:endParaRPr lang="ru-RU" sz="800" b="1" dirty="0">
                        <a:solidFill>
                          <a:srgbClr val="008000"/>
                        </a:solidFill>
                        <a:effectLst/>
                        <a:latin typeface="Calibri"/>
                        <a:ea typeface="Calibri"/>
                        <a:cs typeface="Times New Roman"/>
                      </a:endParaRPr>
                    </a:p>
                  </a:txBody>
                  <a:tcPr marL="51437" marR="51437" marT="0" marB="0">
                    <a:solidFill>
                      <a:srgbClr val="00D25F"/>
                    </a:solidFill>
                  </a:tcPr>
                </a:tc>
                <a:tc>
                  <a:txBody>
                    <a:bodyPr/>
                    <a:lstStyle/>
                    <a:p>
                      <a:pPr algn="ctr">
                        <a:lnSpc>
                          <a:spcPct val="150000"/>
                        </a:lnSpc>
                        <a:spcAft>
                          <a:spcPts val="0"/>
                        </a:spcAft>
                      </a:pPr>
                      <a:r>
                        <a:rPr lang="ru-RU" sz="900" b="1" dirty="0">
                          <a:solidFill>
                            <a:srgbClr val="008000"/>
                          </a:solidFill>
                          <a:effectLst/>
                        </a:rPr>
                        <a:t>Переработка:</a:t>
                      </a:r>
                      <a:endParaRPr lang="ru-RU" sz="800" b="1" dirty="0">
                        <a:solidFill>
                          <a:srgbClr val="008000"/>
                        </a:solidFill>
                        <a:effectLst/>
                      </a:endParaRPr>
                    </a:p>
                    <a:p>
                      <a:pPr>
                        <a:spcAft>
                          <a:spcPts val="0"/>
                        </a:spcAft>
                      </a:pPr>
                      <a:r>
                        <a:rPr lang="ru-RU" sz="900" b="1" dirty="0">
                          <a:solidFill>
                            <a:srgbClr val="008000"/>
                          </a:solidFill>
                          <a:effectLst/>
                        </a:rPr>
                        <a:t>- шлаки</a:t>
                      </a:r>
                      <a:endParaRPr lang="ru-RU" sz="800" b="1" dirty="0">
                        <a:solidFill>
                          <a:srgbClr val="008000"/>
                        </a:solidFill>
                        <a:effectLst/>
                      </a:endParaRPr>
                    </a:p>
                    <a:p>
                      <a:pPr>
                        <a:spcAft>
                          <a:spcPts val="0"/>
                        </a:spcAft>
                      </a:pPr>
                      <a:r>
                        <a:rPr lang="ru-RU" sz="900" b="1" dirty="0">
                          <a:solidFill>
                            <a:srgbClr val="008000"/>
                          </a:solidFill>
                          <a:effectLst/>
                        </a:rPr>
                        <a:t>- </a:t>
                      </a:r>
                      <a:r>
                        <a:rPr lang="ru-RU" sz="900" b="1" dirty="0">
                          <a:solidFill>
                            <a:srgbClr val="FF0000"/>
                          </a:solidFill>
                          <a:effectLst/>
                        </a:rPr>
                        <a:t>шламы</a:t>
                      </a:r>
                      <a:endParaRPr lang="ru-RU" sz="800" b="1" dirty="0">
                        <a:solidFill>
                          <a:srgbClr val="FF0000"/>
                        </a:solidFill>
                        <a:effectLst/>
                      </a:endParaRPr>
                    </a:p>
                    <a:p>
                      <a:pPr>
                        <a:spcAft>
                          <a:spcPts val="0"/>
                        </a:spcAft>
                      </a:pPr>
                      <a:r>
                        <a:rPr lang="ru-RU" sz="900" b="1" dirty="0">
                          <a:solidFill>
                            <a:srgbClr val="008000"/>
                          </a:solidFill>
                          <a:effectLst/>
                        </a:rPr>
                        <a:t>- продукты нейтрализации</a:t>
                      </a:r>
                      <a:endParaRPr lang="ru-RU" sz="800" b="1" dirty="0">
                        <a:solidFill>
                          <a:srgbClr val="008000"/>
                        </a:solidFill>
                        <a:effectLst/>
                      </a:endParaRPr>
                    </a:p>
                    <a:p>
                      <a:pPr>
                        <a:spcAft>
                          <a:spcPts val="0"/>
                        </a:spcAft>
                      </a:pPr>
                      <a:r>
                        <a:rPr lang="ru-RU" sz="900" b="1" dirty="0">
                          <a:solidFill>
                            <a:srgbClr val="008000"/>
                          </a:solidFill>
                          <a:effectLst/>
                        </a:rPr>
                        <a:t>  стоков</a:t>
                      </a:r>
                      <a:endParaRPr lang="ru-RU" sz="800" b="1" dirty="0">
                        <a:solidFill>
                          <a:srgbClr val="008000"/>
                        </a:solidFill>
                        <a:effectLst/>
                      </a:endParaRPr>
                    </a:p>
                    <a:p>
                      <a:pPr>
                        <a:spcAft>
                          <a:spcPts val="0"/>
                        </a:spcAft>
                      </a:pPr>
                      <a:r>
                        <a:rPr lang="ru-RU" sz="900" b="1" dirty="0">
                          <a:solidFill>
                            <a:srgbClr val="008000"/>
                          </a:solidFill>
                          <a:effectLst/>
                        </a:rPr>
                        <a:t>- </a:t>
                      </a:r>
                      <a:r>
                        <a:rPr lang="ru-RU" sz="900" b="1" dirty="0" smtClean="0">
                          <a:solidFill>
                            <a:srgbClr val="008000"/>
                          </a:solidFill>
                          <a:effectLst/>
                        </a:rPr>
                        <a:t>окалина</a:t>
                      </a:r>
                      <a:endParaRPr lang="ru-RU" sz="800" b="1" dirty="0">
                        <a:solidFill>
                          <a:srgbClr val="008000"/>
                        </a:solidFill>
                        <a:effectLst/>
                      </a:endParaRPr>
                    </a:p>
                  </a:txBody>
                  <a:tcPr marL="51437" marR="51437" marT="0" marB="0">
                    <a:solidFill>
                      <a:srgbClr val="00D25F"/>
                    </a:solidFill>
                  </a:tcPr>
                </a:tc>
              </a:tr>
            </a:tbl>
          </a:graphicData>
        </a:graphic>
      </p:graphicFrame>
      <p:sp>
        <p:nvSpPr>
          <p:cNvPr id="27662" name="Rectangle 4"/>
          <p:cNvSpPr>
            <a:spLocks noChangeArrowheads="1"/>
          </p:cNvSpPr>
          <p:nvPr/>
        </p:nvSpPr>
        <p:spPr bwMode="auto">
          <a:xfrm>
            <a:off x="1141810" y="20822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ltLang="ru-RU"/>
          </a:p>
        </p:txBody>
      </p:sp>
      <p:sp>
        <p:nvSpPr>
          <p:cNvPr id="7" name="Прямоугольник 4"/>
          <p:cNvSpPr>
            <a:spLocks noChangeArrowheads="1"/>
          </p:cNvSpPr>
          <p:nvPr/>
        </p:nvSpPr>
        <p:spPr bwMode="auto">
          <a:xfrm>
            <a:off x="764705" y="123478"/>
            <a:ext cx="5976664" cy="400110"/>
          </a:xfrm>
          <a:prstGeom prst="rect">
            <a:avLst/>
          </a:prstGeom>
          <a:noFill/>
          <a:ln>
            <a:noFill/>
          </a:ln>
          <a:effectLst>
            <a:outerShdw blurRad="50800" dist="38100" dir="5400000" algn="t" rotWithShape="0">
              <a:schemeClr val="tx1">
                <a:alpha val="4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sz="2000" smtClean="0">
                <a:solidFill>
                  <a:srgbClr val="C00000"/>
                </a:solidFill>
                <a:latin typeface="Impact" panose="020B0806030902050204" pitchFamily="34" charset="0"/>
                <a:cs typeface="Times New Roman" pitchFamily="18" charset="0"/>
              </a:rPr>
              <a:t>Основные </a:t>
            </a:r>
            <a:r>
              <a:rPr lang="ru-RU" sz="2000">
                <a:solidFill>
                  <a:srgbClr val="C00000"/>
                </a:solidFill>
                <a:latin typeface="Impact" panose="020B0806030902050204" pitchFamily="34" charset="0"/>
                <a:cs typeface="Times New Roman" pitchFamily="18" charset="0"/>
              </a:rPr>
              <a:t>отходообразующиеся переделы </a:t>
            </a:r>
            <a:r>
              <a:rPr lang="ru-RU" sz="2000" smtClean="0">
                <a:solidFill>
                  <a:srgbClr val="C00000"/>
                </a:solidFill>
                <a:latin typeface="Impact" panose="020B0806030902050204" pitchFamily="34" charset="0"/>
                <a:cs typeface="Times New Roman" pitchFamily="18" charset="0"/>
              </a:rPr>
              <a:t>ГМК</a:t>
            </a:r>
            <a:endParaRPr lang="ru-RU" sz="2000">
              <a:solidFill>
                <a:srgbClr val="C00000"/>
              </a:solidFill>
              <a:latin typeface="Impact" panose="020B0806030902050204" pitchFamily="34" charset="0"/>
              <a:cs typeface="Times New Roman" pitchFamily="18" charset="0"/>
            </a:endParaRPr>
          </a:p>
        </p:txBody>
      </p:sp>
      <p:sp>
        <p:nvSpPr>
          <p:cNvPr id="6" name="Нижний колонтитул 5"/>
          <p:cNvSpPr>
            <a:spLocks noGrp="1"/>
          </p:cNvSpPr>
          <p:nvPr>
            <p:ph type="ftr" sz="quarter" idx="11"/>
          </p:nvPr>
        </p:nvSpPr>
        <p:spPr>
          <a:xfrm>
            <a:off x="1141810" y="4803998"/>
            <a:ext cx="4287366" cy="273844"/>
          </a:xfrm>
        </p:spPr>
        <p:txBody>
          <a:bodyPr/>
          <a:lstStyle/>
          <a:p>
            <a:pPr>
              <a:defRPr/>
            </a:pPr>
            <a:r>
              <a:rPr lang="ru-RU" dirty="0" smtClean="0"/>
              <a:t>VI Форум “ЛОМ. Техноген. Полигон”</a:t>
            </a:r>
            <a:endParaRPr lang="ru-RU" dirty="0"/>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664" y="2443277"/>
            <a:ext cx="2967000" cy="1978000"/>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1008" y="2451616"/>
            <a:ext cx="3116778" cy="1972336"/>
          </a:xfrm>
          <a:prstGeom prst="rect">
            <a:avLst/>
          </a:prstGeom>
        </p:spPr>
      </p:pic>
    </p:spTree>
    <p:extLst>
      <p:ext uri="{BB962C8B-B14F-4D97-AF65-F5344CB8AC3E}">
        <p14:creationId xmlns:p14="http://schemas.microsoft.com/office/powerpoint/2010/main" val="529621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0728" y="267494"/>
            <a:ext cx="5724636" cy="4370427"/>
          </a:xfrm>
          <a:prstGeom prst="rect">
            <a:avLst/>
          </a:prstGeom>
        </p:spPr>
        <p:txBody>
          <a:bodyPr wrap="square">
            <a:spAutoFit/>
          </a:bodyPr>
          <a:lstStyle/>
          <a:p>
            <a:pPr lvl="0" algn="just"/>
            <a:r>
              <a:rPr lang="ru-RU" sz="1400" b="1" dirty="0">
                <a:solidFill>
                  <a:srgbClr val="92AA4C">
                    <a:lumMod val="50000"/>
                  </a:srgbClr>
                </a:solidFill>
              </a:rPr>
              <a:t>Эти техногенные отходы содержат в различных концентрациях, подчас выше чем в исходных рудах, ценные компоненты, которые могут быть подвергнуты </a:t>
            </a:r>
            <a:r>
              <a:rPr lang="ru-RU" sz="1400" b="1" dirty="0" err="1">
                <a:solidFill>
                  <a:srgbClr val="92AA4C">
                    <a:lumMod val="50000"/>
                  </a:srgbClr>
                </a:solidFill>
              </a:rPr>
              <a:t>рециклингу</a:t>
            </a:r>
            <a:r>
              <a:rPr lang="ru-RU" sz="1400" b="1" dirty="0">
                <a:solidFill>
                  <a:srgbClr val="92AA4C">
                    <a:lumMod val="50000"/>
                  </a:srgbClr>
                </a:solidFill>
              </a:rPr>
              <a:t> и рекуперации с получением ценных веществ. Так, например, в рудах содержание цинка не превышает 4%, а в шламах производства электростали концентрация цинка достигает 16%. В техногенных отходах содержатся значительные концентрации многих ценных веществ. В настоящее время научно обоснована эффективность извлечения скандия из красных шламов глиноземного производства. Полезные продукты могут быть получены практически при переработке большинства техногенных отходов. Отходы не только занимают огромные площади под полигоны для складирования, но и ухудшают качество водных ресурсов и воздуха. Так ванадийсодержащие отходы (включающие V</a:t>
            </a:r>
            <a:r>
              <a:rPr lang="ru-RU" sz="1400" b="1" baseline="-25000" dirty="0">
                <a:solidFill>
                  <a:srgbClr val="92AA4C">
                    <a:lumMod val="50000"/>
                  </a:srgbClr>
                </a:solidFill>
              </a:rPr>
              <a:t>2</a:t>
            </a:r>
            <a:r>
              <a:rPr lang="ru-RU" sz="1400" b="1" dirty="0">
                <a:solidFill>
                  <a:srgbClr val="92AA4C">
                    <a:lumMod val="50000"/>
                  </a:srgbClr>
                </a:solidFill>
              </a:rPr>
              <a:t>O</a:t>
            </a:r>
            <a:r>
              <a:rPr lang="ru-RU" sz="1400" b="1" baseline="-25000" dirty="0">
                <a:solidFill>
                  <a:srgbClr val="92AA4C">
                    <a:lumMod val="50000"/>
                  </a:srgbClr>
                </a:solidFill>
              </a:rPr>
              <a:t>5</a:t>
            </a:r>
            <a:r>
              <a:rPr lang="ru-RU" sz="1400" b="1" dirty="0">
                <a:solidFill>
                  <a:srgbClr val="92AA4C">
                    <a:lumMod val="50000"/>
                  </a:srgbClr>
                </a:solidFill>
              </a:rPr>
              <a:t> – 2-5% при только 0,2-0,4% в рудах), в которых ванадий находится в водорастворимой форме, создают угрозу водным бассейнам. </a:t>
            </a:r>
          </a:p>
          <a:p>
            <a:pPr algn="just"/>
            <a:r>
              <a:rPr lang="ru-RU" sz="1400" b="1" dirty="0">
                <a:solidFill>
                  <a:schemeClr val="accent5">
                    <a:lumMod val="50000"/>
                  </a:schemeClr>
                </a:solidFill>
              </a:rPr>
              <a:t>Заводы, перерабатывающие пиритные концентраты, выбрасывают в атмосферу тысячи тонн сернистого </a:t>
            </a:r>
            <a:r>
              <a:rPr lang="ru-RU" sz="1400" b="1" dirty="0" smtClean="0">
                <a:solidFill>
                  <a:schemeClr val="accent5">
                    <a:lumMod val="50000"/>
                  </a:schemeClr>
                </a:solidFill>
              </a:rPr>
              <a:t>ангидрида </a:t>
            </a:r>
            <a:r>
              <a:rPr lang="ru-RU" sz="1400" b="1" dirty="0">
                <a:solidFill>
                  <a:schemeClr val="accent5">
                    <a:lumMod val="50000"/>
                  </a:schemeClr>
                </a:solidFill>
              </a:rPr>
              <a:t>Однако в настоящее время отсутствуют физико-химические технологии широкого использования этих газов. </a:t>
            </a:r>
          </a:p>
          <a:p>
            <a:pPr lvl="0" algn="just"/>
            <a:endParaRPr lang="ru-RU" sz="1200" b="1" dirty="0">
              <a:solidFill>
                <a:srgbClr val="92AA4C">
                  <a:lumMod val="50000"/>
                </a:srgbClr>
              </a:solidFill>
            </a:endParaRPr>
          </a:p>
        </p:txBody>
      </p:sp>
      <p:sp>
        <p:nvSpPr>
          <p:cNvPr id="4" name="Нижний колонтитул 3"/>
          <p:cNvSpPr>
            <a:spLocks noGrp="1"/>
          </p:cNvSpPr>
          <p:nvPr>
            <p:ph type="ftr" sz="quarter" idx="11"/>
          </p:nvPr>
        </p:nvSpPr>
        <p:spPr>
          <a:xfrm>
            <a:off x="1008723" y="4803998"/>
            <a:ext cx="4287366" cy="273844"/>
          </a:xfrm>
        </p:spPr>
        <p:txBody>
          <a:bodyPr/>
          <a:lstStyle/>
          <a:p>
            <a:pPr>
              <a:defRPr/>
            </a:pPr>
            <a:r>
              <a:rPr lang="ru-RU" dirty="0" smtClean="0"/>
              <a:t>VI Форум “ЛОМ. Техноген. Полигон”</a:t>
            </a:r>
            <a:endParaRPr lang="ru-RU" dirty="0"/>
          </a:p>
        </p:txBody>
      </p:sp>
    </p:spTree>
    <p:extLst>
      <p:ext uri="{BB962C8B-B14F-4D97-AF65-F5344CB8AC3E}">
        <p14:creationId xmlns:p14="http://schemas.microsoft.com/office/powerpoint/2010/main" val="4284103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0728" y="267494"/>
            <a:ext cx="5832648" cy="4401205"/>
          </a:xfrm>
          <a:prstGeom prst="rect">
            <a:avLst/>
          </a:prstGeom>
          <a:noFill/>
        </p:spPr>
        <p:txBody>
          <a:bodyPr wrap="square" rtlCol="0">
            <a:spAutoFit/>
          </a:bodyPr>
          <a:lstStyle/>
          <a:p>
            <a:pPr algn="just"/>
            <a:r>
              <a:rPr lang="ru-RU" sz="1400" b="1" dirty="0">
                <a:solidFill>
                  <a:schemeClr val="accent5">
                    <a:lumMod val="50000"/>
                  </a:schemeClr>
                </a:solidFill>
              </a:rPr>
              <a:t>В России самым распространенным примитивным способом утилизации ТКО является захоронение на полигонах и свалках. При полигонном захоронении ТКО ежегодно теряется 9 млн т макулатуры; 1,5 млн т черных и цветных металлов; 2 млн т полимерных материалов; 20 млн т пищевых отходов и более 0,5 млн т </a:t>
            </a:r>
            <a:r>
              <a:rPr lang="ru-RU" sz="1400" b="1" dirty="0" err="1">
                <a:solidFill>
                  <a:schemeClr val="accent5">
                    <a:lumMod val="50000"/>
                  </a:schemeClr>
                </a:solidFill>
              </a:rPr>
              <a:t>стекла.В</a:t>
            </a:r>
            <a:r>
              <a:rPr lang="ru-RU" sz="1400" b="1" dirty="0">
                <a:solidFill>
                  <a:schemeClr val="accent5">
                    <a:lumMod val="50000"/>
                  </a:schemeClr>
                </a:solidFill>
              </a:rPr>
              <a:t> действительности в настоящее время в России для уничтожения твердых бытовых отходов действует 40 мусоросжигательных заводов и несколько тысяч мусоросортировочных комплексов. В основном эти комплексы имеют небольшую производительность (до 100 тыс. т ТКО/год), причем не все из них работают на полную мощность, сжигая не более 10% от общего количества образуемых отходов. Почти 95% ТКО </a:t>
            </a:r>
            <a:r>
              <a:rPr lang="ru-RU" sz="1400" b="1" dirty="0" err="1">
                <a:solidFill>
                  <a:schemeClr val="accent5">
                    <a:lumMod val="50000"/>
                  </a:schemeClr>
                </a:solidFill>
              </a:rPr>
              <a:t>захоранивается</a:t>
            </a:r>
            <a:r>
              <a:rPr lang="ru-RU" sz="1400" b="1" dirty="0">
                <a:solidFill>
                  <a:schemeClr val="accent5">
                    <a:lumMod val="50000"/>
                  </a:schemeClr>
                </a:solidFill>
              </a:rPr>
              <a:t> на полигонах и свалках. Существующая в данный момент логистическая инфраструктура не может обеспечить должную переработку отходов и их вторичное использование. В большей степени, эти комплексы представляют собой конвейерные линии, на которых ручным способом отбираются «ценные», т.е. ликвидные на рынке компоненты ТКО, и прессовальное оборудование для уменьшения объема, снижения логистических и транспортных издержек. Сейчас 80 % дохода среднего сортировочного комплекса составляет тариф на прием отходов и не более 20% - это прибыль от продажи вторсырья. </a:t>
            </a:r>
          </a:p>
        </p:txBody>
      </p:sp>
      <p:sp>
        <p:nvSpPr>
          <p:cNvPr id="3" name="Нижний колонтитул 2"/>
          <p:cNvSpPr>
            <a:spLocks noGrp="1"/>
          </p:cNvSpPr>
          <p:nvPr>
            <p:ph type="ftr" sz="quarter" idx="11"/>
          </p:nvPr>
        </p:nvSpPr>
        <p:spPr/>
        <p:txBody>
          <a:bodyPr/>
          <a:lstStyle/>
          <a:p>
            <a:pPr>
              <a:defRPr/>
            </a:pPr>
            <a:r>
              <a:rPr lang="ru-RU" dirty="0" smtClean="0"/>
              <a:t>VI Форум “ЛОМ. Техноген. Полигон”</a:t>
            </a:r>
            <a:endParaRPr lang="ru-RU" dirty="0"/>
          </a:p>
        </p:txBody>
      </p:sp>
    </p:spTree>
    <p:extLst>
      <p:ext uri="{BB962C8B-B14F-4D97-AF65-F5344CB8AC3E}">
        <p14:creationId xmlns:p14="http://schemas.microsoft.com/office/powerpoint/2010/main" val="2691097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4582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5603" name="TextBox 4"/>
          <p:cNvSpPr txBox="1">
            <a:spLocks noChangeArrowheads="1"/>
          </p:cNvSpPr>
          <p:nvPr/>
        </p:nvSpPr>
        <p:spPr bwMode="auto">
          <a:xfrm>
            <a:off x="476672" y="632701"/>
            <a:ext cx="629697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39750">
              <a:defRPr>
                <a:solidFill>
                  <a:schemeClr val="tx1"/>
                </a:solidFill>
                <a:latin typeface="Calibri" pitchFamily="34" charset="0"/>
                <a:cs typeface="Arial" charset="0"/>
              </a:defRPr>
            </a:lvl1pPr>
            <a:lvl2pPr marL="742950" indent="-285750" defTabSz="539750">
              <a:defRPr>
                <a:solidFill>
                  <a:schemeClr val="tx1"/>
                </a:solidFill>
                <a:latin typeface="Calibri" pitchFamily="34" charset="0"/>
                <a:cs typeface="Arial" charset="0"/>
              </a:defRPr>
            </a:lvl2pPr>
            <a:lvl3pPr marL="1143000" indent="-228600" defTabSz="539750">
              <a:defRPr>
                <a:solidFill>
                  <a:schemeClr val="tx1"/>
                </a:solidFill>
                <a:latin typeface="Calibri" pitchFamily="34" charset="0"/>
                <a:cs typeface="Arial" charset="0"/>
              </a:defRPr>
            </a:lvl3pPr>
            <a:lvl4pPr marL="1600200" indent="-228600" defTabSz="539750">
              <a:defRPr>
                <a:solidFill>
                  <a:schemeClr val="tx1"/>
                </a:solidFill>
                <a:latin typeface="Calibri" pitchFamily="34" charset="0"/>
                <a:cs typeface="Arial" charset="0"/>
              </a:defRPr>
            </a:lvl4pPr>
            <a:lvl5pPr marL="2057400" indent="-228600" defTabSz="539750">
              <a:defRPr>
                <a:solidFill>
                  <a:schemeClr val="tx1"/>
                </a:solidFill>
                <a:latin typeface="Calibri" pitchFamily="34" charset="0"/>
                <a:cs typeface="Arial" charset="0"/>
              </a:defRPr>
            </a:lvl5pPr>
            <a:lvl6pPr marL="2514600" indent="-228600" defTabSz="539750" eaLnBrk="0" fontAlgn="base" hangingPunct="0">
              <a:spcBef>
                <a:spcPct val="0"/>
              </a:spcBef>
              <a:spcAft>
                <a:spcPct val="0"/>
              </a:spcAft>
              <a:defRPr>
                <a:solidFill>
                  <a:schemeClr val="tx1"/>
                </a:solidFill>
                <a:latin typeface="Calibri" pitchFamily="34" charset="0"/>
                <a:cs typeface="Arial" charset="0"/>
              </a:defRPr>
            </a:lvl6pPr>
            <a:lvl7pPr marL="2971800" indent="-228600" defTabSz="539750" eaLnBrk="0" fontAlgn="base" hangingPunct="0">
              <a:spcBef>
                <a:spcPct val="0"/>
              </a:spcBef>
              <a:spcAft>
                <a:spcPct val="0"/>
              </a:spcAft>
              <a:defRPr>
                <a:solidFill>
                  <a:schemeClr val="tx1"/>
                </a:solidFill>
                <a:latin typeface="Calibri" pitchFamily="34" charset="0"/>
                <a:cs typeface="Arial" charset="0"/>
              </a:defRPr>
            </a:lvl7pPr>
            <a:lvl8pPr marL="3429000" indent="-228600" defTabSz="539750" eaLnBrk="0" fontAlgn="base" hangingPunct="0">
              <a:spcBef>
                <a:spcPct val="0"/>
              </a:spcBef>
              <a:spcAft>
                <a:spcPct val="0"/>
              </a:spcAft>
              <a:defRPr>
                <a:solidFill>
                  <a:schemeClr val="tx1"/>
                </a:solidFill>
                <a:latin typeface="Calibri" pitchFamily="34" charset="0"/>
                <a:cs typeface="Arial" charset="0"/>
              </a:defRPr>
            </a:lvl8pPr>
            <a:lvl9pPr marL="3886200" indent="-228600" defTabSz="539750" eaLnBrk="0" fontAlgn="base" hangingPunct="0">
              <a:spcBef>
                <a:spcPct val="0"/>
              </a:spcBef>
              <a:spcAft>
                <a:spcPct val="0"/>
              </a:spcAft>
              <a:defRPr>
                <a:solidFill>
                  <a:schemeClr val="tx1"/>
                </a:solidFill>
                <a:latin typeface="Calibri" pitchFamily="34" charset="0"/>
                <a:cs typeface="Arial" charset="0"/>
              </a:defRPr>
            </a:lvl9pPr>
          </a:lstStyle>
          <a:p>
            <a:pPr algn="just"/>
            <a:r>
              <a:rPr lang="ru-RU" b="1" dirty="0">
                <a:solidFill>
                  <a:srgbClr val="008000"/>
                </a:solidFill>
              </a:rPr>
              <a:t>	</a:t>
            </a:r>
            <a:r>
              <a:rPr lang="ru-RU" sz="1400" b="1" dirty="0">
                <a:solidFill>
                  <a:srgbClr val="008000"/>
                </a:solidFill>
              </a:rPr>
              <a:t>          По данным Министерства природных ресурсов и экологии Российской Федерации (</a:t>
            </a:r>
            <a:r>
              <a:rPr lang="en-US" sz="1400" b="1" dirty="0">
                <a:solidFill>
                  <a:srgbClr val="008000"/>
                </a:solidFill>
                <a:hlinkClick r:id="rId3"/>
              </a:rPr>
              <a:t>http://www.mnr.gov.ru/</a:t>
            </a:r>
            <a:r>
              <a:rPr lang="ru-RU" sz="1400" b="1" dirty="0">
                <a:solidFill>
                  <a:srgbClr val="008000"/>
                </a:solidFill>
              </a:rPr>
              <a:t>) на общая величина накопленных и учтенных отходов производства и потребления в целом по стране составляла на конец 2015 г. примерно </a:t>
            </a:r>
            <a:r>
              <a:rPr lang="ru-RU" sz="1400" b="1" dirty="0">
                <a:solidFill>
                  <a:srgbClr val="FF0000"/>
                </a:solidFill>
              </a:rPr>
              <a:t>31,5 млрд т. </a:t>
            </a:r>
            <a:r>
              <a:rPr lang="ru-RU" sz="1400" b="1" dirty="0">
                <a:solidFill>
                  <a:srgbClr val="008000"/>
                </a:solidFill>
              </a:rPr>
              <a:t>– цифра носит оценочный характер из-за объективных сложностей в учете отходов, образовавшихся многие десятилетия </a:t>
            </a:r>
            <a:r>
              <a:rPr lang="ru-RU" sz="1400" b="1" dirty="0" smtClean="0">
                <a:solidFill>
                  <a:srgbClr val="008000"/>
                </a:solidFill>
              </a:rPr>
              <a:t>назад. В 2015 г. было образовано </a:t>
            </a:r>
            <a:r>
              <a:rPr lang="ru-RU" sz="1400" b="1" dirty="0" smtClean="0">
                <a:solidFill>
                  <a:srgbClr val="FF0000"/>
                </a:solidFill>
              </a:rPr>
              <a:t>5,06 млрд т </a:t>
            </a:r>
            <a:r>
              <a:rPr lang="ru-RU" sz="1400" b="1" dirty="0" smtClean="0">
                <a:solidFill>
                  <a:srgbClr val="008000"/>
                </a:solidFill>
              </a:rPr>
              <a:t>отходов производства, использовано и обезврежено </a:t>
            </a:r>
            <a:r>
              <a:rPr lang="ru-RU" sz="1400" b="1" dirty="0" smtClean="0">
                <a:solidFill>
                  <a:srgbClr val="FF0000"/>
                </a:solidFill>
              </a:rPr>
              <a:t>2,685 млрд. т </a:t>
            </a:r>
            <a:r>
              <a:rPr lang="ru-RU" sz="1400" b="1" dirty="0" smtClean="0">
                <a:solidFill>
                  <a:srgbClr val="008000"/>
                </a:solidFill>
              </a:rPr>
              <a:t>отходов. По </a:t>
            </a:r>
            <a:r>
              <a:rPr lang="ru-RU" sz="1400" b="1" dirty="0">
                <a:solidFill>
                  <a:srgbClr val="008000"/>
                </a:solidFill>
              </a:rPr>
              <a:t>другим данным объем техногенных отходов в России </a:t>
            </a:r>
            <a:r>
              <a:rPr lang="ru-RU" sz="1400" b="1" dirty="0">
                <a:solidFill>
                  <a:srgbClr val="FF0000"/>
                </a:solidFill>
              </a:rPr>
              <a:t>100 млрд  т. </a:t>
            </a:r>
          </a:p>
          <a:p>
            <a:pPr algn="just"/>
            <a:r>
              <a:rPr lang="ru-RU" sz="1400" b="1" dirty="0">
                <a:solidFill>
                  <a:srgbClr val="008000"/>
                </a:solidFill>
              </a:rPr>
              <a:t>	В Уральском федеральном округе, по разным оценкам, располагается от 22 до </a:t>
            </a:r>
            <a:r>
              <a:rPr lang="ru-RU" sz="1400" b="1" dirty="0" smtClean="0">
                <a:solidFill>
                  <a:srgbClr val="008000"/>
                </a:solidFill>
              </a:rPr>
              <a:t>30 </a:t>
            </a:r>
            <a:r>
              <a:rPr lang="ru-RU" sz="1400" b="1" dirty="0">
                <a:solidFill>
                  <a:srgbClr val="008000"/>
                </a:solidFill>
              </a:rPr>
              <a:t>% накопленных отходов, больше только в Сибирском федеральном округе (свыше 57 % общероссийской величины).</a:t>
            </a:r>
          </a:p>
          <a:p>
            <a:pPr algn="just"/>
            <a:r>
              <a:rPr lang="ru-RU" sz="1400" b="1" dirty="0">
                <a:solidFill>
                  <a:srgbClr val="008000"/>
                </a:solidFill>
              </a:rPr>
              <a:t>	Кроме того, по разрешениям </a:t>
            </a:r>
            <a:r>
              <a:rPr lang="ru-RU" sz="1400" b="1" dirty="0" err="1">
                <a:solidFill>
                  <a:srgbClr val="008000"/>
                </a:solidFill>
              </a:rPr>
              <a:t>Росприроднадзора</a:t>
            </a:r>
            <a:r>
              <a:rPr lang="ru-RU" sz="1400" b="1" dirty="0">
                <a:solidFill>
                  <a:srgbClr val="008000"/>
                </a:solidFill>
              </a:rPr>
              <a:t> на трансграничное перемещение отходов (в том числе опасных) на территорию Уральского федерального округа только в 2015 г. было ввезено из других государств </a:t>
            </a:r>
            <a:r>
              <a:rPr lang="ru-RU" sz="1400" b="1" dirty="0" smtClean="0">
                <a:solidFill>
                  <a:srgbClr val="008000"/>
                </a:solidFill>
              </a:rPr>
              <a:t>135</a:t>
            </a:r>
            <a:r>
              <a:rPr lang="en-US" sz="1400" b="1" dirty="0" smtClean="0">
                <a:solidFill>
                  <a:srgbClr val="008000"/>
                </a:solidFill>
              </a:rPr>
              <a:t>  </a:t>
            </a:r>
            <a:r>
              <a:rPr lang="ru-RU" sz="1400" b="1" dirty="0" smtClean="0">
                <a:solidFill>
                  <a:srgbClr val="008000"/>
                </a:solidFill>
              </a:rPr>
              <a:t>тыс</a:t>
            </a:r>
            <a:r>
              <a:rPr lang="ru-RU" sz="1400" b="1" dirty="0">
                <a:solidFill>
                  <a:srgbClr val="008000"/>
                </a:solidFill>
              </a:rPr>
              <a:t>. т отходов производства и потребления (четверть их общего поступления в Россию). Практически весь этот объем поступил в Свердловскую область. </a:t>
            </a:r>
          </a:p>
          <a:p>
            <a:pPr algn="just"/>
            <a:r>
              <a:rPr lang="ru-RU" sz="1400" b="1" dirty="0">
                <a:solidFill>
                  <a:srgbClr val="008000"/>
                </a:solidFill>
              </a:rPr>
              <a:t>	Свердловская и Челябинская область входят в группу «лидеров» по образования опасных отходов (свыше 3 и 2 % соответственно).</a:t>
            </a:r>
          </a:p>
        </p:txBody>
      </p:sp>
      <p:sp>
        <p:nvSpPr>
          <p:cNvPr id="25604" name="TextBox 5"/>
          <p:cNvSpPr txBox="1">
            <a:spLocks noChangeArrowheads="1"/>
          </p:cNvSpPr>
          <p:nvPr/>
        </p:nvSpPr>
        <p:spPr bwMode="auto">
          <a:xfrm>
            <a:off x="1129061" y="10048"/>
            <a:ext cx="5064207" cy="40011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ru-RU" sz="2000" dirty="0" smtClean="0">
                <a:solidFill>
                  <a:srgbClr val="C00000"/>
                </a:solidFill>
                <a:latin typeface="Impact" panose="020B0806030902050204" pitchFamily="34" charset="0"/>
              </a:rPr>
              <a:t>Техногенные  отходы  в  России  и  на Урале</a:t>
            </a:r>
            <a:endParaRPr lang="ru-RU" sz="2000" dirty="0">
              <a:solidFill>
                <a:srgbClr val="C00000"/>
              </a:solidFill>
              <a:latin typeface="Impact" panose="020B0806030902050204" pitchFamily="34" charset="0"/>
            </a:endParaRPr>
          </a:p>
        </p:txBody>
      </p:sp>
      <p:sp>
        <p:nvSpPr>
          <p:cNvPr id="3" name="Нижний колонтитул 2"/>
          <p:cNvSpPr>
            <a:spLocks noGrp="1"/>
          </p:cNvSpPr>
          <p:nvPr>
            <p:ph type="ftr" sz="quarter" idx="11"/>
          </p:nvPr>
        </p:nvSpPr>
        <p:spPr>
          <a:xfrm>
            <a:off x="1052736" y="4803998"/>
            <a:ext cx="4287366" cy="273844"/>
          </a:xfrm>
        </p:spPr>
        <p:txBody>
          <a:bodyPr/>
          <a:lstStyle/>
          <a:p>
            <a:pPr>
              <a:defRPr/>
            </a:pPr>
            <a:r>
              <a:rPr lang="ru-RU" dirty="0" smtClean="0"/>
              <a:t>VI Форум “ЛОМ. Техноген. Полигон”</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20688" y="51470"/>
            <a:ext cx="5949280" cy="707886"/>
          </a:xfrm>
          <a:prstGeom prst="rect">
            <a:avLst/>
          </a:prstGeom>
          <a:effectLst>
            <a:outerShdw blurRad="50800" dist="38100" dir="5400000" algn="t" rotWithShape="0">
              <a:prstClr val="black">
                <a:alpha val="40000"/>
              </a:prstClr>
            </a:outerShdw>
          </a:effectLst>
        </p:spPr>
        <p:txBody>
          <a:bodyPr wrap="square">
            <a:spAutoFit/>
          </a:bodyPr>
          <a:lstStyle/>
          <a:p>
            <a:pPr algn="ctr" eaLnBrk="1" hangingPunct="1"/>
            <a:r>
              <a:rPr lang="ru-RU" sz="2000" dirty="0" smtClean="0">
                <a:solidFill>
                  <a:srgbClr val="C00000"/>
                </a:solidFill>
                <a:latin typeface="Impact" panose="020B0806030902050204" pitchFamily="34" charset="0"/>
                <a:cs typeface="+mn-cs"/>
              </a:rPr>
              <a:t>Мировая динамика </a:t>
            </a:r>
            <a:r>
              <a:rPr lang="ru-RU" sz="2000" dirty="0">
                <a:solidFill>
                  <a:srgbClr val="C00000"/>
                </a:solidFill>
                <a:latin typeface="Impact" panose="020B0806030902050204" pitchFamily="34" charset="0"/>
                <a:cs typeface="+mn-cs"/>
              </a:rPr>
              <a:t>образование ТБО на душу населения, кг/год</a:t>
            </a:r>
          </a:p>
        </p:txBody>
      </p:sp>
      <p:sp>
        <p:nvSpPr>
          <p:cNvPr id="5" name="Нижний колонтитул 4"/>
          <p:cNvSpPr>
            <a:spLocks noGrp="1"/>
          </p:cNvSpPr>
          <p:nvPr>
            <p:ph type="ftr" sz="quarter" idx="11"/>
          </p:nvPr>
        </p:nvSpPr>
        <p:spPr>
          <a:xfrm>
            <a:off x="980728" y="4874292"/>
            <a:ext cx="4287366" cy="273844"/>
          </a:xfrm>
        </p:spPr>
        <p:txBody>
          <a:bodyPr/>
          <a:lstStyle/>
          <a:p>
            <a:pPr>
              <a:defRPr/>
            </a:pPr>
            <a:r>
              <a:rPr lang="ru-RU" dirty="0" smtClean="0"/>
              <a:t>VI Форум “ЛОМ. Техноген. Полигон”</a:t>
            </a:r>
            <a:endParaRPr lang="ru-RU" dirty="0"/>
          </a:p>
        </p:txBody>
      </p:sp>
      <p:pic>
        <p:nvPicPr>
          <p:cNvPr id="6" name="Рисунок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48" y="915566"/>
            <a:ext cx="6525344" cy="4031920"/>
          </a:xfrm>
          <a:prstGeom prst="rect">
            <a:avLst/>
          </a:prstGeom>
          <a:gradFill>
            <a:gsLst>
              <a:gs pos="13000">
                <a:schemeClr val="accent1">
                  <a:lumMod val="5000"/>
                  <a:lumOff val="95000"/>
                  <a:alpha val="1000"/>
                </a:schemeClr>
              </a:gs>
              <a:gs pos="51000">
                <a:schemeClr val="accent5">
                  <a:lumMod val="75000"/>
                </a:schemeClr>
              </a:gs>
              <a:gs pos="83000">
                <a:schemeClr val="accent1">
                  <a:lumMod val="45000"/>
                  <a:lumOff val="55000"/>
                </a:schemeClr>
              </a:gs>
              <a:gs pos="100000">
                <a:schemeClr val="accent1">
                  <a:lumMod val="30000"/>
                  <a:lumOff val="70000"/>
                  <a:alpha val="7000"/>
                </a:schemeClr>
              </a:gs>
            </a:gsLst>
            <a:lin ang="5400000" scaled="1"/>
          </a:gradFill>
          <a:ln>
            <a:noFill/>
          </a:ln>
        </p:spPr>
      </p:pic>
    </p:spTree>
    <p:extLst>
      <p:ext uri="{BB962C8B-B14F-4D97-AF65-F5344CB8AC3E}">
        <p14:creationId xmlns:p14="http://schemas.microsoft.com/office/powerpoint/2010/main" val="2360318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8720" y="123478"/>
            <a:ext cx="5832649" cy="1692771"/>
          </a:xfrm>
          <a:prstGeom prst="rect">
            <a:avLst/>
          </a:prstGeom>
          <a:noFill/>
          <a:effectLst>
            <a:outerShdw blurRad="50800" dist="38100" dir="5400000" algn="t" rotWithShape="0">
              <a:prstClr val="black">
                <a:alpha val="40000"/>
              </a:prstClr>
            </a:outerShdw>
          </a:effectLst>
        </p:spPr>
        <p:txBody>
          <a:bodyPr wrap="square" rtlCol="0">
            <a:spAutoFit/>
          </a:bodyPr>
          <a:lstStyle/>
          <a:p>
            <a:pPr algn="ctr" eaLnBrk="1" hangingPunct="1"/>
            <a:r>
              <a:rPr lang="ru-RU" sz="2400" dirty="0" smtClean="0">
                <a:solidFill>
                  <a:srgbClr val="C00000"/>
                </a:solidFill>
                <a:latin typeface="Impact" panose="020B0806030902050204" pitchFamily="34" charset="0"/>
                <a:cs typeface="+mn-cs"/>
              </a:rPr>
              <a:t>Методы переработки ТБО:</a:t>
            </a:r>
          </a:p>
          <a:p>
            <a:pPr algn="ctr" eaLnBrk="1" hangingPunct="1"/>
            <a:endParaRPr lang="ru-RU" sz="1600" dirty="0" smtClean="0">
              <a:solidFill>
                <a:srgbClr val="FF0000"/>
              </a:solidFill>
              <a:latin typeface="Impact" panose="020B0806030902050204" pitchFamily="34" charset="0"/>
              <a:cs typeface="+mn-cs"/>
            </a:endParaRPr>
          </a:p>
          <a:p>
            <a:pPr marL="285750" indent="-285750" eaLnBrk="1" hangingPunct="1">
              <a:buFont typeface="Arial" panose="020B0604020202020204" pitchFamily="34" charset="0"/>
              <a:buChar char="•"/>
            </a:pPr>
            <a:r>
              <a:rPr lang="ru-RU" sz="1600" dirty="0" smtClean="0">
                <a:solidFill>
                  <a:srgbClr val="006600"/>
                </a:solidFill>
                <a:latin typeface="Impact" panose="020B0806030902050204" pitchFamily="34" charset="0"/>
                <a:cs typeface="+mn-cs"/>
              </a:rPr>
              <a:t>Депонирование </a:t>
            </a:r>
            <a:r>
              <a:rPr lang="ru-RU" sz="1600" dirty="0">
                <a:solidFill>
                  <a:srgbClr val="006600"/>
                </a:solidFill>
                <a:latin typeface="Impact" panose="020B0806030902050204" pitchFamily="34" charset="0"/>
                <a:cs typeface="+mn-cs"/>
              </a:rPr>
              <a:t>(захоронение</a:t>
            </a:r>
            <a:r>
              <a:rPr lang="ru-RU" sz="1600" dirty="0" smtClean="0">
                <a:solidFill>
                  <a:srgbClr val="006600"/>
                </a:solidFill>
                <a:latin typeface="Impact" panose="020B0806030902050204" pitchFamily="34" charset="0"/>
                <a:cs typeface="+mn-cs"/>
              </a:rPr>
              <a:t>) 		          75-85%</a:t>
            </a:r>
          </a:p>
          <a:p>
            <a:pPr marL="285750" indent="-285750" eaLnBrk="1" hangingPunct="1">
              <a:buFont typeface="Arial" panose="020B0604020202020204" pitchFamily="34" charset="0"/>
              <a:buChar char="•"/>
            </a:pPr>
            <a:r>
              <a:rPr lang="ru-RU" sz="1600" dirty="0" smtClean="0">
                <a:solidFill>
                  <a:srgbClr val="006600"/>
                </a:solidFill>
                <a:latin typeface="Impact" panose="020B0806030902050204" pitchFamily="34" charset="0"/>
                <a:cs typeface="+mn-cs"/>
              </a:rPr>
              <a:t>Термический способ (сжигание) 		          15-25%</a:t>
            </a:r>
          </a:p>
          <a:p>
            <a:pPr marL="285750" indent="-285750" eaLnBrk="1" hangingPunct="1">
              <a:buFont typeface="Arial" panose="020B0604020202020204" pitchFamily="34" charset="0"/>
              <a:buChar char="•"/>
            </a:pPr>
            <a:r>
              <a:rPr lang="ru-RU" sz="1600" dirty="0" err="1" smtClean="0">
                <a:solidFill>
                  <a:srgbClr val="006600"/>
                </a:solidFill>
                <a:latin typeface="Impact" panose="020B0806030902050204" pitchFamily="34" charset="0"/>
                <a:cs typeface="+mn-cs"/>
              </a:rPr>
              <a:t>Биокомпостирование</a:t>
            </a:r>
            <a:r>
              <a:rPr lang="ru-RU" sz="1600" dirty="0" smtClean="0">
                <a:solidFill>
                  <a:srgbClr val="006600"/>
                </a:solidFill>
                <a:latin typeface="Impact" panose="020B0806030902050204" pitchFamily="34" charset="0"/>
                <a:cs typeface="+mn-cs"/>
              </a:rPr>
              <a:t> и </a:t>
            </a:r>
            <a:r>
              <a:rPr lang="ru-RU" sz="1600" dirty="0" err="1" smtClean="0">
                <a:solidFill>
                  <a:srgbClr val="006600"/>
                </a:solidFill>
                <a:latin typeface="Impact" panose="020B0806030902050204" pitchFamily="34" charset="0"/>
                <a:cs typeface="+mn-cs"/>
              </a:rPr>
              <a:t>вермикультивирование</a:t>
            </a:r>
            <a:r>
              <a:rPr lang="ru-RU" sz="1600" dirty="0" smtClean="0">
                <a:solidFill>
                  <a:srgbClr val="006600"/>
                </a:solidFill>
                <a:latin typeface="Impact" panose="020B0806030902050204" pitchFamily="34" charset="0"/>
                <a:cs typeface="+mn-cs"/>
              </a:rPr>
              <a:t>           1-5%</a:t>
            </a:r>
          </a:p>
          <a:p>
            <a:pPr marL="285750" indent="-285750" eaLnBrk="1" hangingPunct="1">
              <a:buFont typeface="Arial" panose="020B0604020202020204" pitchFamily="34" charset="0"/>
              <a:buChar char="•"/>
            </a:pPr>
            <a:endParaRPr lang="ru-RU" sz="1600" dirty="0">
              <a:solidFill>
                <a:prstClr val="black"/>
              </a:solidFill>
              <a:latin typeface="Arial" charset="0"/>
              <a:cs typeface="+mn-cs"/>
            </a:endParaRPr>
          </a:p>
        </p:txBody>
      </p:sp>
      <p:sp useBgFill="1">
        <p:nvSpPr>
          <p:cNvPr id="3" name="TextBox 2"/>
          <p:cNvSpPr txBox="1"/>
          <p:nvPr/>
        </p:nvSpPr>
        <p:spPr>
          <a:xfrm>
            <a:off x="404665" y="1635646"/>
            <a:ext cx="6336704" cy="3046988"/>
          </a:xfrm>
          <a:prstGeom prst="rect">
            <a:avLst/>
          </a:prstGeom>
          <a:effectLst>
            <a:outerShdw blurRad="50800" dist="38100" dir="5400000" algn="t" rotWithShape="0">
              <a:prstClr val="black">
                <a:alpha val="40000"/>
              </a:prstClr>
            </a:outerShdw>
          </a:effectLst>
        </p:spPr>
        <p:txBody>
          <a:bodyPr wrap="square" rtlCol="0">
            <a:spAutoFit/>
          </a:bodyPr>
          <a:lstStyle/>
          <a:p>
            <a:pPr algn="just" eaLnBrk="1" hangingPunct="1"/>
            <a:r>
              <a:rPr lang="ru-RU" sz="1600" b="1" dirty="0" smtClean="0">
                <a:solidFill>
                  <a:srgbClr val="006600"/>
                </a:solidFill>
                <a:latin typeface="Times New Roman" panose="02020603050405020304" pitchFamily="18" charset="0"/>
                <a:cs typeface="Times New Roman" panose="02020603050405020304" pitchFamily="18" charset="0"/>
              </a:rPr>
              <a:t>При </a:t>
            </a:r>
            <a:r>
              <a:rPr lang="ru-RU" sz="1600" b="1" dirty="0">
                <a:solidFill>
                  <a:srgbClr val="006600"/>
                </a:solidFill>
                <a:latin typeface="Times New Roman" panose="02020603050405020304" pitchFamily="18" charset="0"/>
                <a:cs typeface="Times New Roman" panose="02020603050405020304" pitchFamily="18" charset="0"/>
              </a:rPr>
              <a:t>слоевом сжигании одной тонны ТБО можно </a:t>
            </a:r>
            <a:r>
              <a:rPr lang="ru-RU" sz="1600" b="1" dirty="0" smtClean="0">
                <a:solidFill>
                  <a:srgbClr val="006600"/>
                </a:solidFill>
                <a:latin typeface="Times New Roman" panose="02020603050405020304" pitchFamily="18" charset="0"/>
                <a:cs typeface="Times New Roman" panose="02020603050405020304" pitchFamily="18" charset="0"/>
              </a:rPr>
              <a:t>получить </a:t>
            </a:r>
            <a:r>
              <a:rPr lang="ru-RU" sz="1600" b="1" dirty="0" smtClean="0">
                <a:solidFill>
                  <a:srgbClr val="FF0000"/>
                </a:solidFill>
                <a:latin typeface="Times New Roman" panose="02020603050405020304" pitchFamily="18" charset="0"/>
                <a:cs typeface="Times New Roman" panose="02020603050405020304" pitchFamily="18" charset="0"/>
              </a:rPr>
              <a:t>1300-1800</a:t>
            </a:r>
            <a:r>
              <a:rPr lang="ru-RU" sz="1600" b="1" dirty="0" smtClean="0">
                <a:solidFill>
                  <a:srgbClr val="006600"/>
                </a:solidFill>
                <a:latin typeface="Times New Roman" panose="02020603050405020304" pitchFamily="18" charset="0"/>
                <a:cs typeface="Times New Roman" panose="02020603050405020304" pitchFamily="18" charset="0"/>
              </a:rPr>
              <a:t> </a:t>
            </a:r>
            <a:r>
              <a:rPr lang="ru-RU" sz="1600" b="1" dirty="0" err="1">
                <a:solidFill>
                  <a:srgbClr val="006600"/>
                </a:solidFill>
                <a:latin typeface="Times New Roman" panose="02020603050405020304" pitchFamily="18" charset="0"/>
                <a:cs typeface="Times New Roman" panose="02020603050405020304" pitchFamily="18" charset="0"/>
              </a:rPr>
              <a:t>кВт∙ч</a:t>
            </a:r>
            <a:r>
              <a:rPr lang="ru-RU" sz="1600" b="1" dirty="0">
                <a:solidFill>
                  <a:srgbClr val="006600"/>
                </a:solidFill>
                <a:latin typeface="Times New Roman" panose="02020603050405020304" pitchFamily="18" charset="0"/>
                <a:cs typeface="Times New Roman" panose="02020603050405020304" pitchFamily="18" charset="0"/>
              </a:rPr>
              <a:t> тепловой энергии или </a:t>
            </a:r>
            <a:r>
              <a:rPr lang="ru-RU" sz="1600" b="1" dirty="0">
                <a:solidFill>
                  <a:srgbClr val="FF0000"/>
                </a:solidFill>
                <a:latin typeface="Times New Roman" panose="02020603050405020304" pitchFamily="18" charset="0"/>
                <a:cs typeface="Times New Roman" panose="02020603050405020304" pitchFamily="18" charset="0"/>
              </a:rPr>
              <a:t>300-550</a:t>
            </a:r>
            <a:r>
              <a:rPr lang="ru-RU" sz="1600" b="1" dirty="0">
                <a:solidFill>
                  <a:srgbClr val="006600"/>
                </a:solidFill>
                <a:latin typeface="Times New Roman" panose="02020603050405020304" pitchFamily="18" charset="0"/>
                <a:cs typeface="Times New Roman" panose="02020603050405020304" pitchFamily="18" charset="0"/>
              </a:rPr>
              <a:t> </a:t>
            </a:r>
            <a:r>
              <a:rPr lang="ru-RU" sz="1600" b="1" dirty="0" err="1">
                <a:solidFill>
                  <a:srgbClr val="006600"/>
                </a:solidFill>
                <a:latin typeface="Times New Roman" panose="02020603050405020304" pitchFamily="18" charset="0"/>
                <a:cs typeface="Times New Roman" panose="02020603050405020304" pitchFamily="18" charset="0"/>
              </a:rPr>
              <a:t>кВт∙ч</a:t>
            </a:r>
            <a:r>
              <a:rPr lang="ru-RU" sz="1600" b="1" dirty="0">
                <a:solidFill>
                  <a:srgbClr val="006600"/>
                </a:solidFill>
                <a:latin typeface="Times New Roman" panose="02020603050405020304" pitchFamily="18" charset="0"/>
                <a:cs typeface="Times New Roman" panose="02020603050405020304" pitchFamily="18" charset="0"/>
              </a:rPr>
              <a:t> </a:t>
            </a:r>
            <a:r>
              <a:rPr lang="ru-RU" sz="1600" b="1" dirty="0" smtClean="0">
                <a:solidFill>
                  <a:srgbClr val="006600"/>
                </a:solidFill>
                <a:latin typeface="Times New Roman" panose="02020603050405020304" pitchFamily="18" charset="0"/>
                <a:cs typeface="Times New Roman" panose="02020603050405020304" pitchFamily="18" charset="0"/>
              </a:rPr>
              <a:t>электроэнергии.</a:t>
            </a:r>
          </a:p>
          <a:p>
            <a:pPr algn="just" eaLnBrk="1" hangingPunct="1"/>
            <a:r>
              <a:rPr lang="ru-RU" sz="1600" b="1" dirty="0" smtClean="0">
                <a:solidFill>
                  <a:srgbClr val="006600"/>
                </a:solidFill>
                <a:latin typeface="Times New Roman" panose="02020603050405020304" pitchFamily="18" charset="0"/>
                <a:cs typeface="Times New Roman" panose="02020603050405020304" pitchFamily="18" charset="0"/>
              </a:rPr>
              <a:t>В </a:t>
            </a:r>
            <a:r>
              <a:rPr lang="ru-RU" sz="1600" b="1" dirty="0">
                <a:solidFill>
                  <a:srgbClr val="006600"/>
                </a:solidFill>
                <a:latin typeface="Times New Roman" panose="02020603050405020304" pitchFamily="18" charset="0"/>
                <a:cs typeface="Times New Roman" panose="02020603050405020304" pitchFamily="18" charset="0"/>
              </a:rPr>
              <a:t>связи с этим с начала 21 века по настоящее время идет бурное строительство мусоросжигательных заводов с утилизацией тепла отходящих газов с обеспечением энергетических потребностей как самого завода, так и передачей избыточной энергии </a:t>
            </a:r>
            <a:r>
              <a:rPr lang="ru-RU" sz="1600" b="1" dirty="0" smtClean="0">
                <a:solidFill>
                  <a:srgbClr val="006600"/>
                </a:solidFill>
                <a:latin typeface="Times New Roman" panose="02020603050405020304" pitchFamily="18" charset="0"/>
                <a:cs typeface="Times New Roman" panose="02020603050405020304" pitchFamily="18" charset="0"/>
              </a:rPr>
              <a:t>потребителям</a:t>
            </a:r>
          </a:p>
          <a:p>
            <a:pPr lvl="0" algn="just" eaLnBrk="1" hangingPunct="1"/>
            <a:r>
              <a:rPr lang="ru-RU" sz="1600" b="1" kern="0" dirty="0">
                <a:solidFill>
                  <a:srgbClr val="008000"/>
                </a:solidFill>
                <a:latin typeface="Times New Roman" panose="02020603050405020304" pitchFamily="18" charset="0"/>
                <a:cs typeface="Times New Roman" panose="02020603050405020304" pitchFamily="18" charset="0"/>
              </a:rPr>
              <a:t>Отходы пластмасс по теплоте сгорания подобны основным ископаемым топливам (природному газу, нефти, углям). Так, например, теплота сгорания полиэтилена, полипропилена </a:t>
            </a:r>
            <a:r>
              <a:rPr lang="ru-RU" sz="1600" b="1" kern="0" dirty="0">
                <a:solidFill>
                  <a:srgbClr val="FF0000"/>
                </a:solidFill>
                <a:latin typeface="Times New Roman" panose="02020603050405020304" pitchFamily="18" charset="0"/>
                <a:cs typeface="Times New Roman" panose="02020603050405020304" pitchFamily="18" charset="0"/>
              </a:rPr>
              <a:t>(43,0 – 45 МДж/кг) </a:t>
            </a:r>
            <a:r>
              <a:rPr lang="ru-RU" sz="1600" b="1" kern="0" dirty="0">
                <a:solidFill>
                  <a:srgbClr val="008000"/>
                </a:solidFill>
                <a:latin typeface="Times New Roman" panose="02020603050405020304" pitchFamily="18" charset="0"/>
                <a:cs typeface="Times New Roman" panose="02020603050405020304" pitchFamily="18" charset="0"/>
              </a:rPr>
              <a:t>выше, чем у нефтепродуктов </a:t>
            </a:r>
            <a:r>
              <a:rPr lang="ru-RU" sz="1600" b="1" kern="0" dirty="0">
                <a:solidFill>
                  <a:srgbClr val="FF0000"/>
                </a:solidFill>
                <a:latin typeface="Times New Roman" panose="02020603050405020304" pitchFamily="18" charset="0"/>
                <a:cs typeface="Times New Roman" panose="02020603050405020304" pitchFamily="18" charset="0"/>
              </a:rPr>
              <a:t>(40,0 – 42,5 МДж/кг)</a:t>
            </a:r>
            <a:r>
              <a:rPr lang="ru-RU" sz="1600" b="1" kern="0" dirty="0">
                <a:solidFill>
                  <a:srgbClr val="008000"/>
                </a:solidFill>
                <a:latin typeface="Times New Roman" panose="02020603050405020304" pitchFamily="18" charset="0"/>
                <a:cs typeface="Times New Roman" panose="02020603050405020304" pitchFamily="18" charset="0"/>
              </a:rPr>
              <a:t> и тем более энергетических углей </a:t>
            </a:r>
            <a:r>
              <a:rPr lang="ru-RU" sz="1600" b="1" kern="0" dirty="0">
                <a:solidFill>
                  <a:srgbClr val="FF0000"/>
                </a:solidFill>
                <a:latin typeface="Times New Roman" panose="02020603050405020304" pitchFamily="18" charset="0"/>
                <a:cs typeface="Times New Roman" panose="02020603050405020304" pitchFamily="18" charset="0"/>
              </a:rPr>
              <a:t>(13,0 – 20,5 МДж/кг)</a:t>
            </a:r>
          </a:p>
          <a:p>
            <a:pPr algn="just" eaLnBrk="1" hangingPunct="1"/>
            <a:endParaRPr lang="ru-RU" sz="1600" b="1" dirty="0">
              <a:solidFill>
                <a:srgbClr val="006600"/>
              </a:solidFill>
              <a:latin typeface="Times New Roman" panose="02020603050405020304" pitchFamily="18" charset="0"/>
              <a:cs typeface="Times New Roman" panose="02020603050405020304" pitchFamily="18" charset="0"/>
            </a:endParaRPr>
          </a:p>
        </p:txBody>
      </p:sp>
      <p:sp>
        <p:nvSpPr>
          <p:cNvPr id="5" name="Нижний колонтитул 4"/>
          <p:cNvSpPr>
            <a:spLocks noGrp="1"/>
          </p:cNvSpPr>
          <p:nvPr>
            <p:ph type="ftr" sz="quarter" idx="11"/>
          </p:nvPr>
        </p:nvSpPr>
        <p:spPr>
          <a:xfrm>
            <a:off x="1052736" y="4803998"/>
            <a:ext cx="4287366" cy="273844"/>
          </a:xfrm>
        </p:spPr>
        <p:txBody>
          <a:bodyPr/>
          <a:lstStyle/>
          <a:p>
            <a:pPr>
              <a:defRPr/>
            </a:pPr>
            <a:r>
              <a:rPr lang="ru-RU" dirty="0" smtClean="0"/>
              <a:t>VI Форум “ЛОМ. Техноген. Полигон”</a:t>
            </a:r>
            <a:endParaRPr lang="ru-RU" dirty="0"/>
          </a:p>
        </p:txBody>
      </p:sp>
    </p:spTree>
    <p:extLst>
      <p:ext uri="{BB962C8B-B14F-4D97-AF65-F5344CB8AC3E}">
        <p14:creationId xmlns:p14="http://schemas.microsoft.com/office/powerpoint/2010/main" val="2033225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3921</TotalTime>
  <Words>3333</Words>
  <Application>Microsoft Office PowerPoint</Application>
  <PresentationFormat>Произвольный</PresentationFormat>
  <Paragraphs>276</Paragraphs>
  <Slides>34</Slides>
  <Notes>17</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34</vt:i4>
      </vt:variant>
    </vt:vector>
  </HeadingPairs>
  <TitlesOfParts>
    <vt:vector size="43" baseType="lpstr">
      <vt:lpstr>Arial</vt:lpstr>
      <vt:lpstr>Calibri</vt:lpstr>
      <vt:lpstr>Century Gothic</vt:lpstr>
      <vt:lpstr>Impact</vt:lpstr>
      <vt:lpstr>Tahoma</vt:lpstr>
      <vt:lpstr>Times New Roman</vt:lpstr>
      <vt:lpstr>Wingdings</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Участники проекта : </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IDDQD</dc:creator>
  <cp:lastModifiedBy>PC_iMAC</cp:lastModifiedBy>
  <cp:revision>171</cp:revision>
  <cp:lastPrinted>2018-07-13T07:46:33Z</cp:lastPrinted>
  <dcterms:created xsi:type="dcterms:W3CDTF">2016-07-11T13:37:49Z</dcterms:created>
  <dcterms:modified xsi:type="dcterms:W3CDTF">2018-07-13T07:47:05Z</dcterms:modified>
</cp:coreProperties>
</file>