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23"/>
  </p:notesMasterIdLst>
  <p:sldIdLst>
    <p:sldId id="281" r:id="rId3"/>
    <p:sldId id="282" r:id="rId4"/>
    <p:sldId id="284" r:id="rId5"/>
    <p:sldId id="292" r:id="rId6"/>
    <p:sldId id="296" r:id="rId7"/>
    <p:sldId id="257" r:id="rId8"/>
    <p:sldId id="258" r:id="rId9"/>
    <p:sldId id="299" r:id="rId10"/>
    <p:sldId id="260" r:id="rId11"/>
    <p:sldId id="305" r:id="rId12"/>
    <p:sldId id="301" r:id="rId13"/>
    <p:sldId id="302" r:id="rId14"/>
    <p:sldId id="278" r:id="rId15"/>
    <p:sldId id="262" r:id="rId16"/>
    <p:sldId id="300" r:id="rId17"/>
    <p:sldId id="276" r:id="rId18"/>
    <p:sldId id="297" r:id="rId19"/>
    <p:sldId id="286" r:id="rId20"/>
    <p:sldId id="280" r:id="rId21"/>
    <p:sldId id="283" r:id="rId22"/>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67" autoAdjust="0"/>
  </p:normalViewPr>
  <p:slideViewPr>
    <p:cSldViewPr>
      <p:cViewPr varScale="1">
        <p:scale>
          <a:sx n="104" d="100"/>
          <a:sy n="104" d="100"/>
        </p:scale>
        <p:origin x="-1050" y="-120"/>
      </p:cViewPr>
      <p:guideLst>
        <p:guide orient="horz" pos="2160"/>
        <p:guide pos="2880"/>
      </p:guideLst>
    </p:cSldViewPr>
  </p:slideViewPr>
  <p:outlineViewPr>
    <p:cViewPr>
      <p:scale>
        <a:sx n="33" d="100"/>
        <a:sy n="33" d="100"/>
      </p:scale>
      <p:origin x="0" y="8562"/>
    </p:cViewPr>
  </p:outlineViewPr>
  <p:notesTextViewPr>
    <p:cViewPr>
      <p:scale>
        <a:sx n="100" d="100"/>
        <a:sy n="100" d="100"/>
      </p:scale>
      <p:origin x="0" y="0"/>
    </p:cViewPr>
  </p:notesTextViewPr>
  <p:sorterViewPr>
    <p:cViewPr>
      <p:scale>
        <a:sx n="100" d="100"/>
        <a:sy n="100" d="100"/>
      </p:scale>
      <p:origin x="0" y="2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600" dirty="0">
                <a:solidFill>
                  <a:srgbClr val="663300"/>
                </a:solidFill>
              </a:rPr>
              <a:t>Утилизация золошлаковых отходов </a:t>
            </a:r>
          </a:p>
        </c:rich>
      </c:tx>
      <c:layout/>
      <c:overlay val="0"/>
    </c:title>
    <c:autoTitleDeleted val="0"/>
    <c:plotArea>
      <c:layout/>
      <c:barChart>
        <c:barDir val="col"/>
        <c:grouping val="clustered"/>
        <c:varyColors val="0"/>
        <c:ser>
          <c:idx val="0"/>
          <c:order val="0"/>
          <c:invertIfNegative val="0"/>
          <c:cat>
            <c:strRef>
              <c:f>Лист1!$B$7:$B$10</c:f>
              <c:strCache>
                <c:ptCount val="4"/>
                <c:pt idx="0">
                  <c:v>Россия</c:v>
                </c:pt>
                <c:pt idx="1">
                  <c:v>США</c:v>
                </c:pt>
                <c:pt idx="2">
                  <c:v>Германия</c:v>
                </c:pt>
                <c:pt idx="3">
                  <c:v>Все страны</c:v>
                </c:pt>
              </c:strCache>
            </c:strRef>
          </c:cat>
          <c:val>
            <c:numRef>
              <c:f>Лист1!$C$7:$C$10</c:f>
              <c:numCache>
                <c:formatCode>General</c:formatCode>
                <c:ptCount val="4"/>
                <c:pt idx="0">
                  <c:v>11</c:v>
                </c:pt>
                <c:pt idx="1">
                  <c:v>79</c:v>
                </c:pt>
                <c:pt idx="2">
                  <c:v>88</c:v>
                </c:pt>
                <c:pt idx="3">
                  <c:v>27</c:v>
                </c:pt>
              </c:numCache>
            </c:numRef>
          </c:val>
        </c:ser>
        <c:dLbls>
          <c:showLegendKey val="0"/>
          <c:showVal val="0"/>
          <c:showCatName val="0"/>
          <c:showSerName val="0"/>
          <c:showPercent val="0"/>
          <c:showBubbleSize val="0"/>
        </c:dLbls>
        <c:gapWidth val="75"/>
        <c:overlap val="-25"/>
        <c:axId val="57115392"/>
        <c:axId val="57116928"/>
      </c:barChart>
      <c:catAx>
        <c:axId val="57115392"/>
        <c:scaling>
          <c:orientation val="minMax"/>
        </c:scaling>
        <c:delete val="0"/>
        <c:axPos val="b"/>
        <c:majorTickMark val="none"/>
        <c:minorTickMark val="none"/>
        <c:tickLblPos val="nextTo"/>
        <c:crossAx val="57116928"/>
        <c:crosses val="autoZero"/>
        <c:auto val="1"/>
        <c:lblAlgn val="ctr"/>
        <c:lblOffset val="100"/>
        <c:noMultiLvlLbl val="0"/>
      </c:catAx>
      <c:valAx>
        <c:axId val="57116928"/>
        <c:scaling>
          <c:orientation val="minMax"/>
        </c:scaling>
        <c:delete val="0"/>
        <c:axPos val="l"/>
        <c:majorGridlines/>
        <c:numFmt formatCode="General" sourceLinked="1"/>
        <c:majorTickMark val="none"/>
        <c:minorTickMark val="none"/>
        <c:tickLblPos val="nextTo"/>
        <c:spPr>
          <a:ln w="9525">
            <a:noFill/>
          </a:ln>
        </c:spPr>
        <c:crossAx val="5711539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ПРОДУКЦИЯ ИЗ ШЛАКОВ</a:t>
            </a:r>
          </a:p>
        </c:rich>
      </c:tx>
      <c:layout>
        <c:manualLayout>
          <c:xMode val="edge"/>
          <c:yMode val="edge"/>
          <c:x val="0.45797237806910346"/>
          <c:y val="2.4193299509930991E-2"/>
        </c:manualLayout>
      </c:layout>
      <c:overlay val="1"/>
    </c:title>
    <c:autoTitleDeleted val="0"/>
    <c:plotArea>
      <c:layout>
        <c:manualLayout>
          <c:layoutTarget val="inner"/>
          <c:xMode val="edge"/>
          <c:yMode val="edge"/>
          <c:x val="7.4642169388586449E-2"/>
          <c:y val="2.3917712846720736E-2"/>
          <c:w val="0.93335994179660553"/>
          <c:h val="0.81373820293739874"/>
        </c:manualLayout>
      </c:layout>
      <c:barChart>
        <c:barDir val="col"/>
        <c:grouping val="clustered"/>
        <c:varyColors val="0"/>
        <c:ser>
          <c:idx val="0"/>
          <c:order val="0"/>
          <c:tx>
            <c:strRef>
              <c:f>'2016-2018'!$D$147</c:f>
              <c:strCache>
                <c:ptCount val="1"/>
                <c:pt idx="0">
                  <c:v>Строительная продукция </c:v>
                </c:pt>
              </c:strCache>
            </c:strRef>
          </c:tx>
          <c:spPr>
            <a:pattFill prst="horzBrick">
              <a:fgClr>
                <a:srgbClr val="C00000"/>
              </a:fgClr>
              <a:bgClr>
                <a:schemeClr val="bg1"/>
              </a:bgClr>
            </a:pattFill>
            <a:ln>
              <a:solidFill>
                <a:srgbClr val="FF0000"/>
              </a:solidFill>
            </a:ln>
          </c:spPr>
          <c:invertIfNegative val="0"/>
          <c:dLbls>
            <c:dLbl>
              <c:idx val="0"/>
              <c:layout>
                <c:manualLayout>
                  <c:x val="4.5899599144548379E-2"/>
                  <c:y val="4.3805615741967674E-2"/>
                </c:manualLayout>
              </c:layout>
              <c:showLegendKey val="0"/>
              <c:showVal val="1"/>
              <c:showCatName val="0"/>
              <c:showSerName val="0"/>
              <c:showPercent val="0"/>
              <c:showBubbleSize val="0"/>
            </c:dLbl>
            <c:dLbl>
              <c:idx val="2"/>
              <c:layout>
                <c:manualLayout>
                  <c:x val="5.7320019997777971E-2"/>
                  <c:y val="0.25083632682788332"/>
                </c:manualLayout>
              </c:layout>
              <c:showLegendKey val="0"/>
              <c:showVal val="1"/>
              <c:showCatName val="0"/>
              <c:showSerName val="0"/>
              <c:showPercent val="0"/>
              <c:showBubbleSize val="0"/>
            </c:dLbl>
            <c:dLbl>
              <c:idx val="4"/>
              <c:layout>
                <c:manualLayout>
                  <c:x val="4.9890868635378678E-2"/>
                  <c:y val="0.12776637924740572"/>
                </c:manualLayout>
              </c:layout>
              <c:showLegendKey val="0"/>
              <c:showVal val="1"/>
              <c:showCatName val="0"/>
              <c:showSerName val="0"/>
              <c:showPercent val="0"/>
              <c:showBubbleSize val="0"/>
            </c:dLbl>
            <c:txPr>
              <a:bodyPr rot="-2700000"/>
              <a:lstStyle/>
              <a:p>
                <a:pPr>
                  <a:defRPr/>
                </a:pPr>
                <a:endParaRPr lang="ru-RU"/>
              </a:p>
            </c:txPr>
            <c:showLegendKey val="0"/>
            <c:showVal val="1"/>
            <c:showCatName val="0"/>
            <c:showSerName val="0"/>
            <c:showPercent val="0"/>
            <c:showBubbleSize val="0"/>
            <c:showLeaderLines val="0"/>
          </c:dLbls>
          <c:cat>
            <c:multiLvlStrRef>
              <c:f>'2016-2018'!$E$145:$J$146</c:f>
              <c:multiLvlStrCache>
                <c:ptCount val="6"/>
                <c:lvl>
                  <c:pt idx="0">
                    <c:v>доменный шлак</c:v>
                  </c:pt>
                  <c:pt idx="1">
                    <c:v>сталеплавильный шлак</c:v>
                  </c:pt>
                  <c:pt idx="2">
                    <c:v>доменный шлак</c:v>
                  </c:pt>
                  <c:pt idx="3">
                    <c:v>сталеплавильный шлак</c:v>
                  </c:pt>
                  <c:pt idx="4">
                    <c:v>доменный шлак</c:v>
                  </c:pt>
                  <c:pt idx="5">
                    <c:v>сталеплавильный шлак</c:v>
                  </c:pt>
                </c:lvl>
                <c:lvl>
                  <c:pt idx="0">
                    <c:v>2016 факт</c:v>
                  </c:pt>
                  <c:pt idx="2">
                    <c:v>2017 факт</c:v>
                  </c:pt>
                  <c:pt idx="4">
                    <c:v>2018 план</c:v>
                  </c:pt>
                </c:lvl>
              </c:multiLvlStrCache>
            </c:multiLvlStrRef>
          </c:cat>
          <c:val>
            <c:numRef>
              <c:f>'2016-2018'!$E$147:$J$147</c:f>
              <c:numCache>
                <c:formatCode>#,##0</c:formatCode>
                <c:ptCount val="6"/>
                <c:pt idx="0">
                  <c:v>1117786</c:v>
                </c:pt>
                <c:pt idx="1">
                  <c:v>24798</c:v>
                </c:pt>
                <c:pt idx="2">
                  <c:v>945676</c:v>
                </c:pt>
                <c:pt idx="3">
                  <c:v>77712</c:v>
                </c:pt>
                <c:pt idx="4">
                  <c:v>1029528</c:v>
                </c:pt>
                <c:pt idx="5">
                  <c:v>240000</c:v>
                </c:pt>
              </c:numCache>
            </c:numRef>
          </c:val>
        </c:ser>
        <c:ser>
          <c:idx val="1"/>
          <c:order val="1"/>
          <c:tx>
            <c:strRef>
              <c:f>'2016-2018'!$D$148</c:f>
              <c:strCache>
                <c:ptCount val="1"/>
                <c:pt idx="0">
                  <c:v>Металлургические флюсы (КШ)</c:v>
                </c:pt>
              </c:strCache>
            </c:strRef>
          </c:tx>
          <c:spPr>
            <a:pattFill prst="lgConfetti">
              <a:fgClr>
                <a:schemeClr val="accent1"/>
              </a:fgClr>
              <a:bgClr>
                <a:schemeClr val="bg1"/>
              </a:bgClr>
            </a:pattFill>
            <a:ln>
              <a:solidFill>
                <a:schemeClr val="tx1">
                  <a:alpha val="49000"/>
                </a:schemeClr>
              </a:solidFill>
            </a:ln>
          </c:spPr>
          <c:invertIfNegative val="0"/>
          <c:dLbls>
            <c:txPr>
              <a:bodyPr rot="-2700000"/>
              <a:lstStyle/>
              <a:p>
                <a:pPr>
                  <a:defRPr/>
                </a:pPr>
                <a:endParaRPr lang="ru-RU"/>
              </a:p>
            </c:txPr>
            <c:showLegendKey val="0"/>
            <c:showVal val="1"/>
            <c:showCatName val="0"/>
            <c:showSerName val="0"/>
            <c:showPercent val="0"/>
            <c:showBubbleSize val="0"/>
            <c:showLeaderLines val="0"/>
          </c:dLbls>
          <c:cat>
            <c:multiLvlStrRef>
              <c:f>'2016-2018'!$E$145:$J$146</c:f>
              <c:multiLvlStrCache>
                <c:ptCount val="6"/>
                <c:lvl>
                  <c:pt idx="0">
                    <c:v>доменный шлак</c:v>
                  </c:pt>
                  <c:pt idx="1">
                    <c:v>сталеплавильный шлак</c:v>
                  </c:pt>
                  <c:pt idx="2">
                    <c:v>доменный шлак</c:v>
                  </c:pt>
                  <c:pt idx="3">
                    <c:v>сталеплавильный шлак</c:v>
                  </c:pt>
                  <c:pt idx="4">
                    <c:v>доменный шлак</c:v>
                  </c:pt>
                  <c:pt idx="5">
                    <c:v>сталеплавильный шлак</c:v>
                  </c:pt>
                </c:lvl>
                <c:lvl>
                  <c:pt idx="0">
                    <c:v>2016 факт</c:v>
                  </c:pt>
                  <c:pt idx="2">
                    <c:v>2017 факт</c:v>
                  </c:pt>
                  <c:pt idx="4">
                    <c:v>2018 план</c:v>
                  </c:pt>
                </c:lvl>
              </c:multiLvlStrCache>
            </c:multiLvlStrRef>
          </c:cat>
          <c:val>
            <c:numRef>
              <c:f>'2016-2018'!$E$148:$J$148</c:f>
              <c:numCache>
                <c:formatCode>#,##0</c:formatCode>
                <c:ptCount val="6"/>
                <c:pt idx="1">
                  <c:v>198436</c:v>
                </c:pt>
                <c:pt idx="3">
                  <c:v>223881</c:v>
                </c:pt>
                <c:pt idx="5">
                  <c:v>240000</c:v>
                </c:pt>
              </c:numCache>
            </c:numRef>
          </c:val>
        </c:ser>
        <c:ser>
          <c:idx val="2"/>
          <c:order val="2"/>
          <c:tx>
            <c:strRef>
              <c:f>'2016-2018'!$D$149</c:f>
              <c:strCache>
                <c:ptCount val="1"/>
                <c:pt idx="0">
                  <c:v>Металлосодержащая продукции, всего</c:v>
                </c:pt>
              </c:strCache>
            </c:strRef>
          </c:tx>
          <c:spPr>
            <a:pattFill prst="wdDnDiag">
              <a:fgClr>
                <a:schemeClr val="accent1"/>
              </a:fgClr>
              <a:bgClr>
                <a:schemeClr val="bg1"/>
              </a:bgClr>
            </a:pattFill>
            <a:ln>
              <a:solidFill>
                <a:srgbClr val="002060"/>
              </a:solidFill>
            </a:ln>
          </c:spPr>
          <c:invertIfNegative val="0"/>
          <c:dLbls>
            <c:txPr>
              <a:bodyPr rot="-2700000"/>
              <a:lstStyle/>
              <a:p>
                <a:pPr>
                  <a:defRPr/>
                </a:pPr>
                <a:endParaRPr lang="ru-RU"/>
              </a:p>
            </c:txPr>
            <c:showLegendKey val="0"/>
            <c:showVal val="1"/>
            <c:showCatName val="0"/>
            <c:showSerName val="0"/>
            <c:showPercent val="0"/>
            <c:showBubbleSize val="0"/>
            <c:showLeaderLines val="0"/>
          </c:dLbls>
          <c:cat>
            <c:multiLvlStrRef>
              <c:f>'2016-2018'!$E$145:$J$146</c:f>
              <c:multiLvlStrCache>
                <c:ptCount val="6"/>
                <c:lvl>
                  <c:pt idx="0">
                    <c:v>доменный шлак</c:v>
                  </c:pt>
                  <c:pt idx="1">
                    <c:v>сталеплавильный шлак</c:v>
                  </c:pt>
                  <c:pt idx="2">
                    <c:v>доменный шлак</c:v>
                  </c:pt>
                  <c:pt idx="3">
                    <c:v>сталеплавильный шлак</c:v>
                  </c:pt>
                  <c:pt idx="4">
                    <c:v>доменный шлак</c:v>
                  </c:pt>
                  <c:pt idx="5">
                    <c:v>сталеплавильный шлак</c:v>
                  </c:pt>
                </c:lvl>
                <c:lvl>
                  <c:pt idx="0">
                    <c:v>2016 факт</c:v>
                  </c:pt>
                  <c:pt idx="2">
                    <c:v>2017 факт</c:v>
                  </c:pt>
                  <c:pt idx="4">
                    <c:v>2018 план</c:v>
                  </c:pt>
                </c:lvl>
              </c:multiLvlStrCache>
            </c:multiLvlStrRef>
          </c:cat>
          <c:val>
            <c:numRef>
              <c:f>'2016-2018'!$E$149:$J$149</c:f>
              <c:numCache>
                <c:formatCode>#,##0</c:formatCode>
                <c:ptCount val="6"/>
                <c:pt idx="1">
                  <c:v>241645</c:v>
                </c:pt>
                <c:pt idx="3">
                  <c:v>302507</c:v>
                </c:pt>
                <c:pt idx="5">
                  <c:v>341420</c:v>
                </c:pt>
              </c:numCache>
            </c:numRef>
          </c:val>
        </c:ser>
        <c:dLbls>
          <c:showLegendKey val="0"/>
          <c:showVal val="0"/>
          <c:showCatName val="0"/>
          <c:showSerName val="0"/>
          <c:showPercent val="0"/>
          <c:showBubbleSize val="0"/>
        </c:dLbls>
        <c:gapWidth val="150"/>
        <c:axId val="21175680"/>
        <c:axId val="21197952"/>
      </c:barChart>
      <c:catAx>
        <c:axId val="21175680"/>
        <c:scaling>
          <c:orientation val="minMax"/>
        </c:scaling>
        <c:delete val="0"/>
        <c:axPos val="b"/>
        <c:majorTickMark val="out"/>
        <c:minorTickMark val="none"/>
        <c:tickLblPos val="nextTo"/>
        <c:crossAx val="21197952"/>
        <c:crosses val="autoZero"/>
        <c:auto val="1"/>
        <c:lblAlgn val="ctr"/>
        <c:lblOffset val="100"/>
        <c:noMultiLvlLbl val="0"/>
      </c:catAx>
      <c:valAx>
        <c:axId val="21197952"/>
        <c:scaling>
          <c:orientation val="minMax"/>
        </c:scaling>
        <c:delete val="0"/>
        <c:axPos val="l"/>
        <c:majorGridlines/>
        <c:numFmt formatCode="#,##0" sourceLinked="1"/>
        <c:majorTickMark val="out"/>
        <c:minorTickMark val="none"/>
        <c:tickLblPos val="nextTo"/>
        <c:crossAx val="21175680"/>
        <c:crosses val="autoZero"/>
        <c:crossBetween val="between"/>
      </c:valAx>
    </c:plotArea>
    <c:legend>
      <c:legendPos val="b"/>
      <c:legendEntry>
        <c:idx val="0"/>
        <c:txPr>
          <a:bodyPr/>
          <a:lstStyle/>
          <a:p>
            <a:pPr>
              <a:defRPr sz="1200" b="1">
                <a:solidFill>
                  <a:srgbClr val="FF0000"/>
                </a:solidFill>
              </a:defRPr>
            </a:pPr>
            <a:endParaRPr lang="ru-RU"/>
          </a:p>
        </c:txPr>
      </c:legendEntry>
      <c:layout>
        <c:manualLayout>
          <c:xMode val="edge"/>
          <c:yMode val="edge"/>
          <c:x val="0.81613003647742843"/>
          <c:y val="5.9614363836116978E-2"/>
          <c:w val="0.18386996352257154"/>
          <c:h val="0.34812088780258982"/>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dirty="0"/>
              <a:t>Отгрузка</a:t>
            </a:r>
            <a:r>
              <a:rPr lang="ru-RU" baseline="0" dirty="0"/>
              <a:t> молотого шлака</a:t>
            </a:r>
            <a:endParaRPr lang="ru-RU" dirty="0"/>
          </a:p>
        </c:rich>
      </c:tx>
      <c:layout/>
      <c:overlay val="1"/>
    </c:title>
    <c:autoTitleDeleted val="0"/>
    <c:plotArea>
      <c:layout/>
      <c:barChart>
        <c:barDir val="col"/>
        <c:grouping val="clustered"/>
        <c:varyColors val="0"/>
        <c:ser>
          <c:idx val="0"/>
          <c:order val="0"/>
          <c:invertIfNegative val="0"/>
          <c:cat>
            <c:strRef>
              <c:f>Лист1!$B$22:$B$26</c:f>
              <c:strCache>
                <c:ptCount val="5"/>
                <c:pt idx="0">
                  <c:v>2014 факт</c:v>
                </c:pt>
                <c:pt idx="1">
                  <c:v>2015 факт</c:v>
                </c:pt>
                <c:pt idx="2">
                  <c:v>2016 факт</c:v>
                </c:pt>
                <c:pt idx="3">
                  <c:v>2017 прогноз</c:v>
                </c:pt>
                <c:pt idx="4">
                  <c:v>2018 план</c:v>
                </c:pt>
              </c:strCache>
            </c:strRef>
          </c:cat>
          <c:val>
            <c:numRef>
              <c:f>Лист1!$C$22:$C$26</c:f>
              <c:numCache>
                <c:formatCode>General</c:formatCode>
                <c:ptCount val="5"/>
                <c:pt idx="0">
                  <c:v>25</c:v>
                </c:pt>
                <c:pt idx="1">
                  <c:v>102</c:v>
                </c:pt>
                <c:pt idx="2">
                  <c:v>155</c:v>
                </c:pt>
                <c:pt idx="3">
                  <c:v>230</c:v>
                </c:pt>
                <c:pt idx="4">
                  <c:v>300</c:v>
                </c:pt>
              </c:numCache>
            </c:numRef>
          </c:val>
        </c:ser>
        <c:dLbls>
          <c:showLegendKey val="0"/>
          <c:showVal val="0"/>
          <c:showCatName val="0"/>
          <c:showSerName val="0"/>
          <c:showPercent val="0"/>
          <c:showBubbleSize val="0"/>
        </c:dLbls>
        <c:gapWidth val="150"/>
        <c:axId val="69833856"/>
        <c:axId val="77452416"/>
      </c:barChart>
      <c:catAx>
        <c:axId val="69833856"/>
        <c:scaling>
          <c:orientation val="minMax"/>
        </c:scaling>
        <c:delete val="0"/>
        <c:axPos val="b"/>
        <c:majorTickMark val="out"/>
        <c:minorTickMark val="none"/>
        <c:tickLblPos val="nextTo"/>
        <c:crossAx val="77452416"/>
        <c:crosses val="autoZero"/>
        <c:auto val="1"/>
        <c:lblAlgn val="ctr"/>
        <c:lblOffset val="100"/>
        <c:noMultiLvlLbl val="0"/>
      </c:catAx>
      <c:valAx>
        <c:axId val="77452416"/>
        <c:scaling>
          <c:orientation val="minMax"/>
        </c:scaling>
        <c:delete val="0"/>
        <c:axPos val="l"/>
        <c:majorGridlines/>
        <c:numFmt formatCode="General" sourceLinked="1"/>
        <c:majorTickMark val="out"/>
        <c:minorTickMark val="none"/>
        <c:tickLblPos val="nextTo"/>
        <c:crossAx val="69833856"/>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C6DA9E8F-5E67-47A9-B3D8-B77403A4065F}" type="datetimeFigureOut">
              <a:rPr lang="ru-RU" smtClean="0"/>
              <a:pPr/>
              <a:t>12.07.2018</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A9D64BE-8F57-4DA7-9240-8C35C522D243}" type="slidenum">
              <a:rPr lang="ru-RU" smtClean="0"/>
              <a:pPr/>
              <a:t>‹#›</a:t>
            </a:fld>
            <a:endParaRPr lang="ru-RU" dirty="0"/>
          </a:p>
        </p:txBody>
      </p:sp>
    </p:spTree>
    <p:extLst>
      <p:ext uri="{BB962C8B-B14F-4D97-AF65-F5344CB8AC3E}">
        <p14:creationId xmlns:p14="http://schemas.microsoft.com/office/powerpoint/2010/main" val="409180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Образ слайда 1"/>
          <p:cNvSpPr>
            <a:spLocks noGrp="1" noRot="1" noChangeAspect="1" noTextEdit="1"/>
          </p:cNvSpPr>
          <p:nvPr>
            <p:ph type="sldImg"/>
          </p:nvPr>
        </p:nvSpPr>
        <p:spPr>
          <a:xfrm>
            <a:off x="917575" y="744538"/>
            <a:ext cx="4965700" cy="3724275"/>
          </a:xfrm>
          <a:ln/>
        </p:spPr>
      </p:sp>
      <p:sp>
        <p:nvSpPr>
          <p:cNvPr id="166914" name="Заметки 2"/>
          <p:cNvSpPr>
            <a:spLocks noGrp="1"/>
          </p:cNvSpPr>
          <p:nvPr>
            <p:ph type="body" idx="1"/>
          </p:nvPr>
        </p:nvSpPr>
        <p:spPr>
          <a:xfrm>
            <a:off x="681038" y="4716463"/>
            <a:ext cx="5437187" cy="4467225"/>
          </a:xfrm>
        </p:spPr>
        <p:txBody>
          <a:bodyPr lIns="90956" tIns="45477" rIns="90956" bIns="45477"/>
          <a:lstStyle/>
          <a:p>
            <a:endParaRPr lang="ru-RU" smtClean="0"/>
          </a:p>
        </p:txBody>
      </p:sp>
      <p:sp>
        <p:nvSpPr>
          <p:cNvPr id="166915" name="Номер слайда 3"/>
          <p:cNvSpPr txBox="1">
            <a:spLocks noGrp="1"/>
          </p:cNvSpPr>
          <p:nvPr/>
        </p:nvSpPr>
        <p:spPr bwMode="auto">
          <a:xfrm>
            <a:off x="3851275" y="9429750"/>
            <a:ext cx="2944813" cy="496888"/>
          </a:xfrm>
          <a:prstGeom prst="rect">
            <a:avLst/>
          </a:prstGeom>
          <a:noFill/>
          <a:ln w="9525">
            <a:noFill/>
            <a:miter lim="800000"/>
            <a:headEnd/>
            <a:tailEnd/>
          </a:ln>
        </p:spPr>
        <p:txBody>
          <a:bodyPr lIns="90956" tIns="45477" rIns="90956" bIns="45477" anchor="b"/>
          <a:lstStyle/>
          <a:p>
            <a:pPr algn="r" defTabSz="909638"/>
            <a:fld id="{565BEAAE-E6E6-4907-9104-334CC3766B9E}" type="slidenum">
              <a:rPr lang="ru-RU" sz="1200" b="0" i="0">
                <a:latin typeface="Arial" charset="0"/>
              </a:rPr>
              <a:pPr algn="r" defTabSz="909638"/>
              <a:t>4</a:t>
            </a:fld>
            <a:endParaRPr lang="ru-RU" sz="1200" b="0" i="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A9D64BE-8F57-4DA7-9240-8C35C522D243}" type="slidenum">
              <a:rPr lang="ru-RU" smtClean="0"/>
              <a:pPr/>
              <a:t>14</a:t>
            </a:fld>
            <a:endParaRPr lang="ru-RU" dirty="0"/>
          </a:p>
        </p:txBody>
      </p:sp>
    </p:spTree>
    <p:extLst>
      <p:ext uri="{BB962C8B-B14F-4D97-AF65-F5344CB8AC3E}">
        <p14:creationId xmlns:p14="http://schemas.microsoft.com/office/powerpoint/2010/main" val="247816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75167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70631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75082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C9B486C-699A-43A9-AF1E-8A9EADBFEEDC}" type="datetime1">
              <a:rPr lang="ru-RU" smtClean="0">
                <a:solidFill>
                  <a:prstClr val="black">
                    <a:tint val="75000"/>
                  </a:prstClr>
                </a:solidFill>
              </a:rPr>
              <a:pPr/>
              <a:t>12.07.2018</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657468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93B2F24-9C7C-4968-80A5-99BD89A25BB2}" type="datetime1">
              <a:rPr lang="ru-RU" smtClean="0">
                <a:solidFill>
                  <a:prstClr val="black">
                    <a:tint val="75000"/>
                  </a:prstClr>
                </a:solidFill>
              </a:rPr>
              <a:pPr/>
              <a:t>12.07.2018</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24117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7EBD319-12B3-4751-9B60-252A4FCF427F}" type="datetime1">
              <a:rPr lang="ru-RU" smtClean="0">
                <a:solidFill>
                  <a:prstClr val="black">
                    <a:tint val="75000"/>
                  </a:prstClr>
                </a:solidFill>
              </a:rPr>
              <a:pPr/>
              <a:t>12.07.2018</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340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32B348D-BB8A-4053-BF4E-89F5CEC47566}" type="datetime1">
              <a:rPr lang="ru-RU" smtClean="0">
                <a:solidFill>
                  <a:prstClr val="black">
                    <a:tint val="75000"/>
                  </a:prstClr>
                </a:solidFill>
              </a:rPr>
              <a:pPr/>
              <a:t>12.07.2018</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51174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B37F2C4-8BA9-4555-A37E-24EAC9E36973}" type="datetime1">
              <a:rPr lang="ru-RU" smtClean="0">
                <a:solidFill>
                  <a:prstClr val="black">
                    <a:tint val="75000"/>
                  </a:prstClr>
                </a:solidFill>
              </a:rPr>
              <a:pPr/>
              <a:t>12.07.2018</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887362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20357F7-2BB4-4242-BF61-C202BBEDB2CB}" type="datetime1">
              <a:rPr lang="ru-RU" smtClean="0">
                <a:solidFill>
                  <a:prstClr val="black">
                    <a:tint val="75000"/>
                  </a:prstClr>
                </a:solidFill>
              </a:rPr>
              <a:pPr/>
              <a:t>12.07.2018</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274621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5FB214-8882-4A50-87E1-E2CA0CD99B95}" type="datetime1">
              <a:rPr lang="ru-RU" smtClean="0">
                <a:solidFill>
                  <a:prstClr val="black">
                    <a:tint val="75000"/>
                  </a:prstClr>
                </a:solidFill>
              </a:rPr>
              <a:pPr/>
              <a:t>12.07.2018</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90059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26F6B14-9EE3-4E6D-AB73-3DA5F6D01D3F}" type="datetime1">
              <a:rPr lang="ru-RU" smtClean="0">
                <a:solidFill>
                  <a:prstClr val="black">
                    <a:tint val="75000"/>
                  </a:prstClr>
                </a:solidFill>
              </a:rPr>
              <a:pPr/>
              <a:t>12.07.2018</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88208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471261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D333B1-084F-4521-BF98-198E7DBAB5C9}" type="datetime1">
              <a:rPr lang="ru-RU" smtClean="0">
                <a:solidFill>
                  <a:prstClr val="black">
                    <a:tint val="75000"/>
                  </a:prstClr>
                </a:solidFill>
              </a:rPr>
              <a:pPr/>
              <a:t>12.07.2018</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93552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C5CF9AE-32CB-4F4B-B051-67659F2663AA}" type="datetime1">
              <a:rPr lang="ru-RU" smtClean="0">
                <a:solidFill>
                  <a:prstClr val="black">
                    <a:tint val="75000"/>
                  </a:prstClr>
                </a:solidFill>
              </a:rPr>
              <a:pPr/>
              <a:t>12.07.2018</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559368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F40C82-36A6-4CA3-A86E-4C16121671E3}" type="datetime1">
              <a:rPr lang="ru-RU" smtClean="0">
                <a:solidFill>
                  <a:prstClr val="black">
                    <a:tint val="75000"/>
                  </a:prstClr>
                </a:solidFill>
              </a:rPr>
              <a:pPr/>
              <a:t>12.07.2018</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48301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70954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17872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99756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13862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426145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99871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12.07.2018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405481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rgbClr val="5E9EFF"/>
            </a:gs>
            <a:gs pos="29000">
              <a:schemeClr val="tx2">
                <a:lumMod val="40000"/>
                <a:lumOff val="60000"/>
              </a:schemeClr>
            </a:gs>
            <a:gs pos="21000">
              <a:schemeClr val="tx2">
                <a:lumMod val="60000"/>
                <a:lumOff val="40000"/>
                <a:alpha val="46000"/>
              </a:schemeClr>
            </a:gs>
            <a:gs pos="0">
              <a:srgbClr val="C4D6EB"/>
            </a:gs>
            <a:gs pos="39000">
              <a:srgbClr val="FFEBFA">
                <a:lumMod val="90000"/>
                <a:lumOff val="10000"/>
                <a:alpha val="38000"/>
              </a:srgbClr>
            </a:gs>
          </a:gsLst>
          <a:lin ang="192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12.07.2018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2868179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rgbClr val="5E9EFF"/>
            </a:gs>
            <a:gs pos="29000">
              <a:schemeClr val="tx2">
                <a:lumMod val="40000"/>
                <a:lumOff val="60000"/>
              </a:schemeClr>
            </a:gs>
            <a:gs pos="21000">
              <a:schemeClr val="tx2">
                <a:lumMod val="60000"/>
                <a:lumOff val="40000"/>
                <a:alpha val="46000"/>
              </a:schemeClr>
            </a:gs>
            <a:gs pos="0">
              <a:srgbClr val="C4D6EB"/>
            </a:gs>
            <a:gs pos="39000">
              <a:srgbClr val="FFEBFA">
                <a:lumMod val="90000"/>
                <a:lumOff val="10000"/>
                <a:alpha val="38000"/>
              </a:srgbClr>
            </a:gs>
          </a:gsLst>
          <a:lin ang="192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8DD14-D310-4CCC-AE21-387571AB29A7}" type="datetime1">
              <a:rPr lang="ru-RU" smtClean="0">
                <a:solidFill>
                  <a:prstClr val="black">
                    <a:tint val="75000"/>
                  </a:prstClr>
                </a:solidFill>
              </a:rPr>
              <a:pPr/>
              <a:t>12.07.2018</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952972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ctrTitle"/>
          </p:nvPr>
        </p:nvSpPr>
        <p:spPr bwMode="auto">
          <a:ln>
            <a:noFill/>
          </a:ln>
          <a:effectLst/>
        </p:spPr>
        <p:txBody>
          <a:bodyPr>
            <a:normAutofit fontScale="90000"/>
          </a:bodyPr>
          <a:lstStyle/>
          <a:p>
            <a:pPr marL="182880" indent="0" algn="ctr">
              <a:buNone/>
            </a:pPr>
            <a:r>
              <a:rPr lang="ru-RU" sz="2700" dirty="0" smtClean="0">
                <a:ln>
                  <a:solidFill>
                    <a:schemeClr val="accent1">
                      <a:lumMod val="50000"/>
                    </a:schemeClr>
                  </a:solidFill>
                </a:ln>
                <a:solidFill>
                  <a:srgbClr val="C00000"/>
                </a:solidFill>
                <a:effectLst>
                  <a:outerShdw blurRad="50800" dist="50800" dir="5400000" algn="ctr" rotWithShape="0">
                    <a:schemeClr val="bg1"/>
                  </a:outerShdw>
                </a:effectLst>
                <a:latin typeface="Verdana"/>
              </a:rPr>
              <a:t/>
            </a:r>
            <a:br>
              <a:rPr lang="ru-RU" sz="2700" dirty="0" smtClean="0">
                <a:ln>
                  <a:solidFill>
                    <a:schemeClr val="accent1">
                      <a:lumMod val="50000"/>
                    </a:schemeClr>
                  </a:solidFill>
                </a:ln>
                <a:solidFill>
                  <a:srgbClr val="C00000"/>
                </a:solidFill>
                <a:effectLst>
                  <a:outerShdw blurRad="50800" dist="50800" dir="5400000" algn="ctr" rotWithShape="0">
                    <a:schemeClr val="bg1"/>
                  </a:outerShdw>
                </a:effectLst>
                <a:latin typeface="Verdana"/>
              </a:rPr>
            </a:br>
            <a:r>
              <a:rPr lang="ru-RU" sz="2700" dirty="0">
                <a:ln>
                  <a:solidFill>
                    <a:schemeClr val="accent1">
                      <a:lumMod val="50000"/>
                    </a:schemeClr>
                  </a:solidFill>
                </a:ln>
                <a:solidFill>
                  <a:srgbClr val="C00000"/>
                </a:solidFill>
                <a:effectLst>
                  <a:outerShdw blurRad="50800" dist="50800" dir="5400000" algn="ctr" rotWithShape="0">
                    <a:schemeClr val="bg1"/>
                  </a:outerShdw>
                </a:effectLst>
                <a:latin typeface="Verdana"/>
              </a:rPr>
              <a:t/>
            </a:r>
            <a:br>
              <a:rPr lang="ru-RU" sz="2700" dirty="0">
                <a:ln>
                  <a:solidFill>
                    <a:schemeClr val="accent1">
                      <a:lumMod val="50000"/>
                    </a:schemeClr>
                  </a:solidFill>
                </a:ln>
                <a:solidFill>
                  <a:srgbClr val="C00000"/>
                </a:solidFill>
                <a:effectLst>
                  <a:outerShdw blurRad="50800" dist="50800" dir="5400000" algn="ctr" rotWithShape="0">
                    <a:schemeClr val="bg1"/>
                  </a:outerShdw>
                </a:effectLst>
                <a:latin typeface="Verdana"/>
              </a:rPr>
            </a:br>
            <a:r>
              <a:rPr lang="ru-RU" sz="3100" b="0" dirty="0" smtClean="0">
                <a:ln>
                  <a:solidFill>
                    <a:schemeClr val="accent1">
                      <a:lumMod val="50000"/>
                    </a:schemeClr>
                  </a:solidFill>
                </a:ln>
                <a:solidFill>
                  <a:srgbClr val="C00000"/>
                </a:solidFill>
                <a:effectLst/>
                <a:latin typeface="Arial Narrow" panose="020B0606020202030204" pitchFamily="34" charset="0"/>
              </a:rPr>
              <a:t>ПРИМЕНЕНИЕ МОЛОТОГО ШЛАКА ПРИ ИЗГОТОВЛЕНИИ БЕТОНОВ и ЖЕЛЕЗОБЕТОННЫХ ИЗДЕНИЙ</a:t>
            </a:r>
            <a:r>
              <a:rPr lang="en-US" sz="2000" dirty="0" smtClean="0">
                <a:solidFill>
                  <a:srgbClr val="C00000"/>
                </a:solidFill>
                <a:effectLst>
                  <a:outerShdw blurRad="50800" dist="50800" dir="5400000" algn="ctr" rotWithShape="0">
                    <a:schemeClr val="bg1"/>
                  </a:outerShdw>
                </a:effectLst>
                <a:latin typeface="Arial Narrow" panose="020B0606020202030204" pitchFamily="34" charset="0"/>
              </a:rPr>
              <a:t/>
            </a:r>
            <a:br>
              <a:rPr lang="en-US" sz="2000" dirty="0" smtClean="0">
                <a:solidFill>
                  <a:srgbClr val="C00000"/>
                </a:solidFill>
                <a:effectLst>
                  <a:outerShdw blurRad="50800" dist="50800" dir="5400000" algn="ctr" rotWithShape="0">
                    <a:schemeClr val="bg1"/>
                  </a:outerShdw>
                </a:effectLst>
                <a:latin typeface="Arial Narrow" panose="020B0606020202030204" pitchFamily="34" charset="0"/>
              </a:rPr>
            </a:br>
            <a:endParaRPr lang="ru-RU" sz="2000" dirty="0">
              <a:ln>
                <a:solidFill>
                  <a:schemeClr val="accent1">
                    <a:lumMod val="50000"/>
                  </a:schemeClr>
                </a:solidFill>
              </a:ln>
              <a:solidFill>
                <a:srgbClr val="C00000"/>
              </a:solidFill>
              <a:effectLst>
                <a:outerShdw blurRad="50800" dist="50800" dir="5400000" algn="ctr" rotWithShape="0">
                  <a:schemeClr val="bg1"/>
                </a:outerShdw>
              </a:effectLst>
              <a:latin typeface="Arial Narrow" panose="020B0606020202030204" pitchFamily="34" charset="0"/>
            </a:endParaRPr>
          </a:p>
        </p:txBody>
      </p:sp>
      <p:pic>
        <p:nvPicPr>
          <p:cNvPr id="2" name="Picture 2" descr="C:\Documents and Settings\VaginaEY\Рабочий стол\Новая папка (2)\фото ММ\Цементный заводишко\FFS_2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982" y="1700808"/>
            <a:ext cx="8205530" cy="3836904"/>
          </a:xfrm>
          <a:prstGeom prst="roundRect">
            <a:avLst>
              <a:gd name="adj" fmla="val 8594"/>
            </a:avLst>
          </a:prstGeom>
          <a:solidFill>
            <a:srgbClr val="FFFFFF">
              <a:shade val="85000"/>
            </a:srgbClr>
          </a:solidFill>
          <a:ln>
            <a:noFill/>
          </a:ln>
          <a:effectLst>
            <a:outerShdw blurRad="190500" algn="ctr" rotWithShape="0">
              <a:prstClr val="black">
                <a:alpha val="70000"/>
              </a:prstClr>
            </a:outerShdw>
          </a:effectLst>
          <a:extLst/>
        </p:spPr>
      </p:pic>
      <p:sp>
        <p:nvSpPr>
          <p:cNvPr id="3" name="Прямоугольник 2"/>
          <p:cNvSpPr/>
          <p:nvPr/>
        </p:nvSpPr>
        <p:spPr>
          <a:xfrm>
            <a:off x="2051720" y="161928"/>
            <a:ext cx="5616624" cy="400110"/>
          </a:xfrm>
          <a:prstGeom prst="rect">
            <a:avLst/>
          </a:prstGeom>
        </p:spPr>
        <p:txBody>
          <a:bodyPr wrap="square">
            <a:spAutoFit/>
          </a:bodyPr>
          <a:lstStyle/>
          <a:p>
            <a:r>
              <a:rPr lang="ru-RU" sz="2000" b="1" dirty="0" smtClean="0">
                <a:solidFill>
                  <a:srgbClr val="0F6FC6">
                    <a:lumMod val="75000"/>
                  </a:srgbClr>
                </a:solidFill>
              </a:rPr>
              <a:t>ООО </a:t>
            </a:r>
            <a:r>
              <a:rPr lang="ru-RU" sz="2000" b="1" dirty="0">
                <a:solidFill>
                  <a:srgbClr val="0F6FC6">
                    <a:lumMod val="75000"/>
                  </a:srgbClr>
                </a:solidFill>
              </a:rPr>
              <a:t>«Мечел-Материалы</a:t>
            </a:r>
            <a:r>
              <a:rPr lang="ru-RU" sz="2000" b="1" dirty="0" smtClean="0">
                <a:solidFill>
                  <a:srgbClr val="0F6FC6">
                    <a:lumMod val="75000"/>
                  </a:srgbClr>
                </a:solidFill>
              </a:rPr>
              <a:t>» (Челябинск)</a:t>
            </a:r>
            <a:endParaRPr lang="ru-RU" sz="2000" b="1" dirty="0">
              <a:solidFill>
                <a:srgbClr val="0F6FC6">
                  <a:lumMod val="75000"/>
                </a:srgbClr>
              </a:solidFill>
            </a:endParaRPr>
          </a:p>
        </p:txBody>
      </p:sp>
      <p:sp>
        <p:nvSpPr>
          <p:cNvPr id="5" name="Прямоугольник 4"/>
          <p:cNvSpPr/>
          <p:nvPr/>
        </p:nvSpPr>
        <p:spPr>
          <a:xfrm>
            <a:off x="1111048" y="908720"/>
            <a:ext cx="7056784" cy="400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C00000"/>
                </a:solidFill>
              </a:rPr>
              <a:t>«Успешный опыт </a:t>
            </a:r>
            <a:r>
              <a:rPr lang="ru-RU" sz="2000" b="1" dirty="0" smtClean="0">
                <a:solidFill>
                  <a:srgbClr val="C00000"/>
                </a:solidFill>
              </a:rPr>
              <a:t>переработки металлургических отходов. </a:t>
            </a:r>
            <a:r>
              <a:rPr lang="ru-RU" sz="2000" b="1" dirty="0">
                <a:solidFill>
                  <a:srgbClr val="C00000"/>
                </a:solidFill>
              </a:rPr>
              <a:t>Проблемы на этапе продвижения продукции из переработанного сырья»</a:t>
            </a:r>
          </a:p>
        </p:txBody>
      </p:sp>
      <p:sp>
        <p:nvSpPr>
          <p:cNvPr id="9" name="Прямоугольник 8"/>
          <p:cNvSpPr/>
          <p:nvPr/>
        </p:nvSpPr>
        <p:spPr>
          <a:xfrm>
            <a:off x="6012160" y="5861344"/>
            <a:ext cx="3900083" cy="954107"/>
          </a:xfrm>
          <a:prstGeom prst="rect">
            <a:avLst/>
          </a:prstGeom>
        </p:spPr>
        <p:txBody>
          <a:bodyPr wrap="square">
            <a:spAutoFit/>
          </a:bodyPr>
          <a:lstStyle/>
          <a:p>
            <a:pPr>
              <a:defRPr/>
            </a:pPr>
            <a:r>
              <a:rPr lang="ru-RU" sz="1400" b="1" kern="0" dirty="0">
                <a:solidFill>
                  <a:srgbClr val="002060"/>
                </a:solidFill>
              </a:rPr>
              <a:t>Птичников Александр Геннадьевич  </a:t>
            </a:r>
          </a:p>
          <a:p>
            <a:pPr>
              <a:defRPr/>
            </a:pPr>
            <a:r>
              <a:rPr lang="ru-RU" sz="1400" b="1" kern="0" dirty="0">
                <a:solidFill>
                  <a:srgbClr val="002060"/>
                </a:solidFill>
              </a:rPr>
              <a:t>Технический директор </a:t>
            </a:r>
          </a:p>
          <a:p>
            <a:pPr>
              <a:defRPr/>
            </a:pPr>
            <a:r>
              <a:rPr lang="ru-RU" sz="1400" b="1" kern="0" dirty="0">
                <a:solidFill>
                  <a:srgbClr val="002060"/>
                </a:solidFill>
              </a:rPr>
              <a:t>Телефон (351) 725-21-05</a:t>
            </a:r>
          </a:p>
          <a:p>
            <a:pPr>
              <a:defRPr/>
            </a:pPr>
            <a:r>
              <a:rPr lang="ru-RU" sz="1400" b="1" kern="0" dirty="0">
                <a:solidFill>
                  <a:srgbClr val="002060"/>
                </a:solidFill>
              </a:rPr>
              <a:t>aleksandrptichnikov@mechel.ru</a:t>
            </a:r>
          </a:p>
        </p:txBody>
      </p:sp>
      <p:sp>
        <p:nvSpPr>
          <p:cNvPr id="10" name="Прямоугольник 9"/>
          <p:cNvSpPr/>
          <p:nvPr/>
        </p:nvSpPr>
        <p:spPr>
          <a:xfrm>
            <a:off x="1204355" y="2636912"/>
            <a:ext cx="7056784" cy="400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C00000"/>
                </a:solidFill>
              </a:rPr>
              <a:t>Перерабатывая</a:t>
            </a:r>
            <a:r>
              <a:rPr lang="ru-RU" sz="1200" dirty="0" smtClean="0">
                <a:solidFill>
                  <a:srgbClr val="C00000"/>
                </a:solidFill>
              </a:rPr>
              <a:t> - </a:t>
            </a:r>
            <a:r>
              <a:rPr lang="ru-RU" sz="1200" b="1" dirty="0" smtClean="0">
                <a:solidFill>
                  <a:srgbClr val="C00000"/>
                </a:solidFill>
              </a:rPr>
              <a:t>созидаем</a:t>
            </a:r>
            <a:endParaRPr lang="ru-RU" sz="1200" b="1" dirty="0">
              <a:solidFill>
                <a:srgbClr val="C00000"/>
              </a:solidFill>
            </a:endParaRPr>
          </a:p>
        </p:txBody>
      </p:sp>
      <p:sp>
        <p:nvSpPr>
          <p:cNvPr id="7" name="Прямоугольник 6"/>
          <p:cNvSpPr/>
          <p:nvPr/>
        </p:nvSpPr>
        <p:spPr>
          <a:xfrm>
            <a:off x="416152" y="5957234"/>
            <a:ext cx="3579784" cy="738664"/>
          </a:xfrm>
          <a:prstGeom prst="rect">
            <a:avLst/>
          </a:prstGeom>
        </p:spPr>
        <p:txBody>
          <a:bodyPr wrap="square">
            <a:spAutoFit/>
          </a:bodyPr>
          <a:lstStyle/>
          <a:p>
            <a:r>
              <a:rPr lang="en-US" sz="1400" b="1" dirty="0" smtClean="0"/>
              <a:t>VI</a:t>
            </a:r>
            <a:r>
              <a:rPr lang="ru-RU" sz="1400" b="1" dirty="0" smtClean="0"/>
              <a:t> Международный Экологический Форум</a:t>
            </a:r>
            <a:endParaRPr lang="en-US" sz="1400" b="1" dirty="0" smtClean="0"/>
          </a:p>
          <a:p>
            <a:r>
              <a:rPr lang="ru-RU" sz="1400" b="1" dirty="0" smtClean="0"/>
              <a:t> «ЛОМ-ТЕХНОГЕН-ПОЛИГОН </a:t>
            </a:r>
            <a:r>
              <a:rPr lang="ru-RU" sz="1400" b="1" dirty="0"/>
              <a:t>2018»» </a:t>
            </a:r>
            <a:endParaRPr lang="ru-RU" sz="1400" b="1" dirty="0" smtClean="0"/>
          </a:p>
          <a:p>
            <a:r>
              <a:rPr lang="ru-RU" sz="1400" b="1" dirty="0" smtClean="0"/>
              <a:t>12-13 июля </a:t>
            </a:r>
            <a:r>
              <a:rPr lang="ru-RU" sz="1400" b="1" dirty="0"/>
              <a:t>2018г</a:t>
            </a:r>
            <a:r>
              <a:rPr lang="ru-RU" sz="1400" b="1" dirty="0" smtClean="0"/>
              <a:t>.  г. Екатеринбург</a:t>
            </a:r>
            <a:endParaRPr lang="ru-RU" sz="1400" b="1" dirty="0"/>
          </a:p>
        </p:txBody>
      </p:sp>
    </p:spTree>
    <p:extLst>
      <p:ext uri="{BB962C8B-B14F-4D97-AF65-F5344CB8AC3E}">
        <p14:creationId xmlns:p14="http://schemas.microsoft.com/office/powerpoint/2010/main" val="3442790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rmAutofit fontScale="90000"/>
          </a:bodyPr>
          <a:lstStyle/>
          <a:p>
            <a:r>
              <a:rPr lang="ru-RU" dirty="0" smtClean="0">
                <a:solidFill>
                  <a:srgbClr val="C00000"/>
                </a:solidFill>
              </a:rPr>
              <a:t>Щебеночно-песчаная смесь из металлургических шлаков </a:t>
            </a:r>
            <a:endParaRPr lang="ru-RU" dirty="0">
              <a:solidFill>
                <a:srgbClr val="C00000"/>
              </a:solidFill>
            </a:endParaRPr>
          </a:p>
        </p:txBody>
      </p:sp>
      <p:sp>
        <p:nvSpPr>
          <p:cNvPr id="3" name="Объект 2"/>
          <p:cNvSpPr>
            <a:spLocks noGrp="1"/>
          </p:cNvSpPr>
          <p:nvPr>
            <p:ph idx="1"/>
          </p:nvPr>
        </p:nvSpPr>
        <p:spPr>
          <a:xfrm>
            <a:off x="179512" y="1412776"/>
            <a:ext cx="5184576" cy="4881728"/>
          </a:xfrm>
        </p:spPr>
        <p:txBody>
          <a:bodyPr>
            <a:normAutofit fontScale="92500" lnSpcReduction="10000"/>
          </a:bodyPr>
          <a:lstStyle/>
          <a:p>
            <a:r>
              <a:rPr lang="ru-RU" sz="1700" dirty="0" smtClean="0">
                <a:solidFill>
                  <a:srgbClr val="002060"/>
                </a:solidFill>
              </a:rPr>
              <a:t>Выпуск смесей осуществляется в соответствии со стандартом Государственной компании «</a:t>
            </a:r>
            <a:r>
              <a:rPr lang="ru-RU" sz="1700" dirty="0" err="1" smtClean="0">
                <a:solidFill>
                  <a:srgbClr val="002060"/>
                </a:solidFill>
              </a:rPr>
              <a:t>Автодор</a:t>
            </a:r>
            <a:r>
              <a:rPr lang="ru-RU" sz="1700" dirty="0" smtClean="0">
                <a:solidFill>
                  <a:srgbClr val="002060"/>
                </a:solidFill>
              </a:rPr>
              <a:t>» СТО АВТОДОР 2.2-2011. </a:t>
            </a:r>
          </a:p>
          <a:p>
            <a:r>
              <a:rPr lang="ru-RU" sz="1700" dirty="0" smtClean="0">
                <a:solidFill>
                  <a:srgbClr val="002060"/>
                </a:solidFill>
              </a:rPr>
              <a:t>Применяются  для несущих оснований дорожных одежд и укрепления обочин.</a:t>
            </a:r>
          </a:p>
          <a:p>
            <a:r>
              <a:rPr lang="ru-RU" sz="1700" dirty="0" smtClean="0">
                <a:solidFill>
                  <a:srgbClr val="002060"/>
                </a:solidFill>
              </a:rPr>
              <a:t>Выпускается различные марки смесей – </a:t>
            </a:r>
            <a:r>
              <a:rPr lang="ru-RU" sz="1700" i="1" dirty="0" smtClean="0">
                <a:solidFill>
                  <a:srgbClr val="002060"/>
                </a:solidFill>
              </a:rPr>
              <a:t>СШ1, СШ2, СШ3, СШ4, СШ5, СШ6, СШ7, СШ8 </a:t>
            </a:r>
            <a:r>
              <a:rPr lang="ru-RU" sz="1700" dirty="0" smtClean="0">
                <a:solidFill>
                  <a:srgbClr val="002060"/>
                </a:solidFill>
              </a:rPr>
              <a:t>по техническому регламенту путем предварительного дробления и рассева шлака на рядовые фракции на стационарных дробильно-сортировочных комплексах с последующим смешиванием смесей на отдельной площадке.</a:t>
            </a:r>
          </a:p>
          <a:p>
            <a:r>
              <a:rPr lang="ru-RU" sz="1700" dirty="0" smtClean="0">
                <a:solidFill>
                  <a:srgbClr val="002060"/>
                </a:solidFill>
              </a:rPr>
              <a:t>Отгрузка осуществляется как автомобильным, так и железнодорожным транспортом</a:t>
            </a:r>
          </a:p>
          <a:p>
            <a:r>
              <a:rPr lang="ru-RU" sz="1700" dirty="0" smtClean="0">
                <a:ln>
                  <a:solidFill>
                    <a:schemeClr val="accent1">
                      <a:lumMod val="50000"/>
                    </a:schemeClr>
                  </a:solidFill>
                </a:ln>
                <a:solidFill>
                  <a:srgbClr val="002060"/>
                </a:solidFill>
              </a:rPr>
              <a:t>Шлаковый </a:t>
            </a:r>
            <a:r>
              <a:rPr lang="ru-RU" sz="1700" dirty="0">
                <a:ln>
                  <a:solidFill>
                    <a:schemeClr val="accent1">
                      <a:lumMod val="50000"/>
                    </a:schemeClr>
                  </a:solidFill>
                </a:ln>
                <a:solidFill>
                  <a:srgbClr val="002060"/>
                </a:solidFill>
              </a:rPr>
              <a:t>щебень используется для производства органо-минеральных смесей (ОМС) для дорожных одежд и укрепления обочин автомобильных дорог</a:t>
            </a:r>
            <a:br>
              <a:rPr lang="ru-RU" sz="1700" dirty="0">
                <a:ln>
                  <a:solidFill>
                    <a:schemeClr val="accent1">
                      <a:lumMod val="50000"/>
                    </a:schemeClr>
                  </a:solidFill>
                </a:ln>
                <a:solidFill>
                  <a:srgbClr val="002060"/>
                </a:solidFill>
              </a:rPr>
            </a:br>
            <a:r>
              <a:rPr lang="ru-RU" sz="1700" dirty="0">
                <a:ln>
                  <a:solidFill>
                    <a:schemeClr val="accent1">
                      <a:lumMod val="50000"/>
                    </a:schemeClr>
                  </a:solidFill>
                </a:ln>
                <a:solidFill>
                  <a:srgbClr val="002060"/>
                </a:solidFill>
              </a:rPr>
              <a:t>Шлаковый щебень также входит в состав бетона в качестве крупного заполнителя</a:t>
            </a:r>
            <a:endParaRPr lang="ru-RU" sz="1700" dirty="0" smtClean="0">
              <a:solidFill>
                <a:srgbClr val="002060"/>
              </a:solidFill>
            </a:endParaRPr>
          </a:p>
          <a:p>
            <a:endParaRPr lang="ru-RU"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700808"/>
            <a:ext cx="3429214" cy="230196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pic>
        <p:nvPicPr>
          <p:cNvPr id="5" name="Рисунок 4"/>
          <p:cNvPicPr/>
          <p:nvPr/>
        </p:nvPicPr>
        <p:blipFill rotWithShape="1">
          <a:blip r:embed="rId3"/>
          <a:srcRect l="31605" t="37792" r="50535" b="39428"/>
          <a:stretch/>
        </p:blipFill>
        <p:spPr bwMode="auto">
          <a:xfrm>
            <a:off x="5364088" y="4002776"/>
            <a:ext cx="3490584" cy="2594576"/>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72350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764704"/>
            <a:ext cx="8424936" cy="566738"/>
          </a:xfrm>
        </p:spPr>
        <p:txBody>
          <a:bodyPr>
            <a:noAutofit/>
          </a:bodyPr>
          <a:lstStyle/>
          <a:p>
            <a:pPr algn="ctr"/>
            <a:r>
              <a:rPr lang="ru-RU" sz="2800" dirty="0" smtClean="0">
                <a:solidFill>
                  <a:srgbClr val="3333FF"/>
                </a:solidFill>
              </a:rPr>
              <a:t>ПЕРСПЕКТИВНОЕ НАПРАВЛЕНИЕ </a:t>
            </a:r>
            <a:br>
              <a:rPr lang="ru-RU" sz="2800" dirty="0" smtClean="0">
                <a:solidFill>
                  <a:srgbClr val="3333FF"/>
                </a:solidFill>
              </a:rPr>
            </a:br>
            <a:r>
              <a:rPr lang="ru-RU" sz="2400" dirty="0" smtClean="0">
                <a:solidFill>
                  <a:srgbClr val="3333FF"/>
                </a:solidFill>
              </a:rPr>
              <a:t>Асфальтобетонные смеси </a:t>
            </a:r>
            <a:r>
              <a:rPr lang="ru-RU" sz="2400" dirty="0">
                <a:solidFill>
                  <a:srgbClr val="3333FF"/>
                </a:solidFill>
              </a:rPr>
              <a:t>на основе металлургических шлаковых материалов</a:t>
            </a:r>
          </a:p>
        </p:txBody>
      </p:sp>
      <p:sp>
        <p:nvSpPr>
          <p:cNvPr id="4" name="Текст 3"/>
          <p:cNvSpPr>
            <a:spLocks noGrp="1"/>
          </p:cNvSpPr>
          <p:nvPr>
            <p:ph type="body" sz="half" idx="2"/>
          </p:nvPr>
        </p:nvSpPr>
        <p:spPr>
          <a:xfrm>
            <a:off x="107504" y="2780928"/>
            <a:ext cx="9001000" cy="3888432"/>
          </a:xfrm>
        </p:spPr>
        <p:txBody>
          <a:bodyPr>
            <a:normAutofit fontScale="92500" lnSpcReduction="20000"/>
          </a:bodyPr>
          <a:lstStyle/>
          <a:p>
            <a:pPr algn="just"/>
            <a:r>
              <a:rPr lang="ru-RU" dirty="0" smtClean="0"/>
              <a:t>1. </a:t>
            </a:r>
            <a:r>
              <a:rPr lang="ru-RU" sz="1600" dirty="0" smtClean="0">
                <a:solidFill>
                  <a:srgbClr val="002060"/>
                </a:solidFill>
              </a:rPr>
              <a:t>Асфальтобетонные </a:t>
            </a:r>
            <a:r>
              <a:rPr lang="ru-RU" sz="1600" dirty="0">
                <a:solidFill>
                  <a:srgbClr val="002060"/>
                </a:solidFill>
              </a:rPr>
              <a:t>смеси на основе шлаковых материалов предназначены для устройства покрытий и верхних слоев оснований автомобильных дорог общего пользования, городских улиц.</a:t>
            </a:r>
          </a:p>
          <a:p>
            <a:pPr algn="just"/>
            <a:r>
              <a:rPr lang="ru-RU" sz="1600" dirty="0" smtClean="0">
                <a:solidFill>
                  <a:srgbClr val="002060"/>
                </a:solidFill>
              </a:rPr>
              <a:t>2. Металлургические </a:t>
            </a:r>
            <a:r>
              <a:rPr lang="ru-RU" sz="1600" dirty="0">
                <a:solidFill>
                  <a:srgbClr val="002060"/>
                </a:solidFill>
              </a:rPr>
              <a:t>шлаковые материалы обладают повышенной энергетической активностью по отношению к битуму, что способствует переводу последнего в более плотное, структурированное состояние и предопределяет повышенную водоустойчивость, морозостойкость и устойчивость против старения шлаковых асфальтобетонов.</a:t>
            </a:r>
          </a:p>
          <a:p>
            <a:pPr algn="just"/>
            <a:r>
              <a:rPr lang="ru-RU" sz="1600" dirty="0" smtClean="0">
                <a:solidFill>
                  <a:srgbClr val="002060"/>
                </a:solidFill>
              </a:rPr>
              <a:t>3. Применение </a:t>
            </a:r>
            <a:r>
              <a:rPr lang="ru-RU" sz="1600" dirty="0">
                <a:solidFill>
                  <a:srgbClr val="002060"/>
                </a:solidFill>
              </a:rPr>
              <a:t>модифицированных битумов в шлаковых асфальтобетонах нецелесообразно.</a:t>
            </a:r>
          </a:p>
          <a:p>
            <a:pPr algn="just"/>
            <a:r>
              <a:rPr lang="ru-RU" sz="1600" dirty="0" smtClean="0">
                <a:solidFill>
                  <a:srgbClr val="002060"/>
                </a:solidFill>
              </a:rPr>
              <a:t>4.  </a:t>
            </a:r>
            <a:r>
              <a:rPr lang="ru-RU" sz="1600" dirty="0">
                <a:solidFill>
                  <a:srgbClr val="002060"/>
                </a:solidFill>
              </a:rPr>
              <a:t>Асфальтобетоны на основе шлаковых материалов, как правило, относятся к категории открытых, обладая повышенной остаточной пористостью (до 15 или 20%) и повышенным водонасыщением (до 8 или 13%), что не является препятствием для укладки их в покрытиях автомобильных дорог.</a:t>
            </a:r>
          </a:p>
          <a:p>
            <a:pPr algn="just"/>
            <a:r>
              <a:rPr lang="ru-RU" sz="1600" dirty="0" smtClean="0">
                <a:solidFill>
                  <a:srgbClr val="002060"/>
                </a:solidFill>
              </a:rPr>
              <a:t>5. При </a:t>
            </a:r>
            <a:r>
              <a:rPr lang="ru-RU" sz="1600" dirty="0">
                <a:solidFill>
                  <a:srgbClr val="002060"/>
                </a:solidFill>
              </a:rPr>
              <a:t>использовании гранулированных шлаков, шлакопемзовых и шлаковых песков в асфальтобетонных смесях </a:t>
            </a:r>
            <a:r>
              <a:rPr lang="ru-RU" sz="1600" dirty="0" smtClean="0">
                <a:solidFill>
                  <a:srgbClr val="002060"/>
                </a:solidFill>
              </a:rPr>
              <a:t>введение дополнительного </a:t>
            </a:r>
            <a:r>
              <a:rPr lang="ru-RU" sz="1600" dirty="0">
                <a:solidFill>
                  <a:srgbClr val="002060"/>
                </a:solidFill>
              </a:rPr>
              <a:t>количества минерального порошка не рекомендуется</a:t>
            </a:r>
            <a:r>
              <a:rPr lang="ru-RU" sz="1600" dirty="0" smtClean="0">
                <a:solidFill>
                  <a:srgbClr val="002060"/>
                </a:solidFill>
              </a:rPr>
              <a:t>. Либо </a:t>
            </a:r>
            <a:r>
              <a:rPr lang="ru-RU" sz="1600" dirty="0">
                <a:solidFill>
                  <a:srgbClr val="002060"/>
                </a:solidFill>
              </a:rPr>
              <a:t>предпочтение следует отдавать порошку, полученному в результате помола шлакового материала, используемого в асфальтобетоне</a:t>
            </a:r>
          </a:p>
          <a:p>
            <a:pPr algn="just"/>
            <a:r>
              <a:rPr lang="ru-RU" sz="1600" dirty="0" smtClean="0">
                <a:solidFill>
                  <a:srgbClr val="002060"/>
                </a:solidFill>
              </a:rPr>
              <a:t>6. </a:t>
            </a:r>
            <a:r>
              <a:rPr lang="ru-RU" sz="1600" dirty="0">
                <a:solidFill>
                  <a:srgbClr val="002060"/>
                </a:solidFill>
              </a:rPr>
              <a:t>В результате </a:t>
            </a:r>
            <a:r>
              <a:rPr lang="ru-RU" sz="1600" dirty="0" err="1">
                <a:solidFill>
                  <a:srgbClr val="002060"/>
                </a:solidFill>
              </a:rPr>
              <a:t>разнопрочности</a:t>
            </a:r>
            <a:r>
              <a:rPr lang="ru-RU" sz="1600" dirty="0">
                <a:solidFill>
                  <a:srgbClr val="002060"/>
                </a:solidFill>
              </a:rPr>
              <a:t> и угловатого строения отдельных частиц шлаковых материалов, асфальтобетоны на их основе обладают повышенной шероховатостью, которая сохраняется длительный период при эксплуатации покрытий. Устройство дополнительных шероховатых слоев на шлаковых асфальтобетонных покрытиях автомобильных дорог можно не производить. </a:t>
            </a:r>
            <a:r>
              <a:rPr lang="ru-RU" sz="1600" dirty="0" smtClean="0">
                <a:solidFill>
                  <a:srgbClr val="002060"/>
                </a:solidFill>
              </a:rPr>
              <a:t>( выдержки из ОДМ </a:t>
            </a:r>
            <a:r>
              <a:rPr lang="ru-RU" sz="1600" dirty="0">
                <a:solidFill>
                  <a:srgbClr val="002060"/>
                </a:solidFill>
              </a:rPr>
              <a:t>218.3.087-2017 </a:t>
            </a:r>
            <a:r>
              <a:rPr lang="ru-RU" sz="1600" dirty="0" smtClean="0">
                <a:solidFill>
                  <a:srgbClr val="002060"/>
                </a:solidFill>
              </a:rPr>
              <a:t>)</a:t>
            </a:r>
            <a:endParaRPr lang="ru-RU" sz="1600" dirty="0">
              <a:solidFill>
                <a:srgbClr val="002060"/>
              </a:solidFill>
            </a:endParaRPr>
          </a:p>
          <a:p>
            <a:endParaRPr lang="ru-RU" dirty="0"/>
          </a:p>
        </p:txBody>
      </p:sp>
      <p:pic>
        <p:nvPicPr>
          <p:cNvPr id="5" name="Рисунок 4" descr="C:\Users\PTICHN~1\AppData\Local\Temp\notesFCBCEE\IMG_2944.JPG"/>
          <p:cNvPicPr>
            <a:picLocks noGrp="1"/>
          </p:cNvPicPr>
          <p:nvPr>
            <p:ph type="pic" idx="1"/>
          </p:nvPr>
        </p:nvPicPr>
        <p:blipFill>
          <a:blip r:embed="rId2">
            <a:extLst>
              <a:ext uri="{28A0092B-C50C-407E-A947-70E740481C1C}">
                <a14:useLocalDpi xmlns:a14="http://schemas.microsoft.com/office/drawing/2010/main" val="0"/>
              </a:ext>
            </a:extLst>
          </a:blip>
          <a:srcRect t="6273" b="6273"/>
          <a:stretch>
            <a:fillRect/>
          </a:stretch>
        </p:blipFill>
        <p:spPr bwMode="auto">
          <a:xfrm>
            <a:off x="323528" y="1412776"/>
            <a:ext cx="4104456" cy="1368152"/>
          </a:xfrm>
          <a:prstGeom prst="rect">
            <a:avLst/>
          </a:prstGeom>
          <a:noFill/>
          <a:ln>
            <a:noFill/>
          </a:ln>
        </p:spPr>
      </p:pic>
      <p:pic>
        <p:nvPicPr>
          <p:cNvPr id="6" name="Рисунок 5" descr="C:\Users\PTICHN~1\AppData\Local\Temp\notesFCBCEE\IMG_29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3" y="1412776"/>
            <a:ext cx="2124075" cy="1368152"/>
          </a:xfrm>
          <a:prstGeom prst="rect">
            <a:avLst/>
          </a:prstGeom>
          <a:noFill/>
          <a:ln>
            <a:noFill/>
          </a:ln>
        </p:spPr>
      </p:pic>
      <p:pic>
        <p:nvPicPr>
          <p:cNvPr id="7" name="Рисунок 6" descr="C:\Users\PTICHN~1\AppData\Local\Temp\notesFCBCEE\IMG_2943.JPG"/>
          <p:cNvPicPr/>
          <p:nvPr/>
        </p:nvPicPr>
        <p:blipFill rotWithShape="1">
          <a:blip r:embed="rId4" cstate="print">
            <a:extLst>
              <a:ext uri="{28A0092B-C50C-407E-A947-70E740481C1C}">
                <a14:useLocalDpi xmlns:a14="http://schemas.microsoft.com/office/drawing/2010/main" val="0"/>
              </a:ext>
            </a:extLst>
          </a:blip>
          <a:srcRect t="10894"/>
          <a:stretch/>
        </p:blipFill>
        <p:spPr bwMode="auto">
          <a:xfrm>
            <a:off x="6552059" y="1412776"/>
            <a:ext cx="2047875" cy="1368152"/>
          </a:xfrm>
          <a:prstGeom prst="rect">
            <a:avLst/>
          </a:prstGeom>
          <a:noFill/>
          <a:ln>
            <a:noFill/>
          </a:ln>
        </p:spPr>
      </p:pic>
    </p:spTree>
    <p:extLst>
      <p:ext uri="{BB962C8B-B14F-4D97-AF65-F5344CB8AC3E}">
        <p14:creationId xmlns:p14="http://schemas.microsoft.com/office/powerpoint/2010/main" val="861470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7992888" cy="595820"/>
          </a:xfrm>
        </p:spPr>
        <p:txBody>
          <a:bodyPr>
            <a:noAutofit/>
          </a:bodyPr>
          <a:lstStyle/>
          <a:p>
            <a:r>
              <a:rPr lang="ru-RU" sz="2400" dirty="0" smtClean="0">
                <a:solidFill>
                  <a:srgbClr val="3333FF"/>
                </a:solidFill>
              </a:rPr>
              <a:t>Шлаковый щебень - использование</a:t>
            </a:r>
            <a:endParaRPr lang="ru-RU" sz="2400" dirty="0">
              <a:solidFill>
                <a:srgbClr val="3333FF"/>
              </a:solidFill>
            </a:endParaRPr>
          </a:p>
        </p:txBody>
      </p:sp>
      <p:sp>
        <p:nvSpPr>
          <p:cNvPr id="3" name="Текст 2"/>
          <p:cNvSpPr>
            <a:spLocks noGrp="1"/>
          </p:cNvSpPr>
          <p:nvPr>
            <p:ph type="body" sz="half" idx="2"/>
          </p:nvPr>
        </p:nvSpPr>
        <p:spPr>
          <a:xfrm>
            <a:off x="467544" y="692696"/>
            <a:ext cx="5618584" cy="3384376"/>
          </a:xfrm>
        </p:spPr>
        <p:txBody>
          <a:bodyPr>
            <a:noAutofit/>
          </a:bodyPr>
          <a:lstStyle/>
          <a:p>
            <a:pPr marL="342900" indent="-342900">
              <a:buAutoNum type="arabicPeriod"/>
            </a:pPr>
            <a:r>
              <a:rPr lang="ru-RU" sz="1600" dirty="0" smtClean="0">
                <a:solidFill>
                  <a:srgbClr val="002060"/>
                </a:solidFill>
              </a:rPr>
              <a:t>Основное направление реализации шлакового щебня  в настоящее время – нефти и газодобывающие регионы Западно-Сибирской низменности  и ЦФО – регионы где отсутствует в большом количестве природные щебни и граниты</a:t>
            </a:r>
          </a:p>
          <a:p>
            <a:pPr marL="342900" indent="-342900">
              <a:buAutoNum type="arabicPeriod"/>
            </a:pPr>
            <a:r>
              <a:rPr lang="ru-RU" sz="1600" dirty="0" smtClean="0">
                <a:solidFill>
                  <a:srgbClr val="002060"/>
                </a:solidFill>
              </a:rPr>
              <a:t>Шлаковые щебни, по проведенным исследованиям,  уложенные в основания автомобильных дорог, показали </a:t>
            </a:r>
            <a:r>
              <a:rPr lang="ru-RU" sz="1600" b="1" dirty="0" smtClean="0">
                <a:solidFill>
                  <a:srgbClr val="002060"/>
                </a:solidFill>
              </a:rPr>
              <a:t>лучшие показатели устойчивости</a:t>
            </a:r>
            <a:r>
              <a:rPr lang="ru-RU" sz="1600" dirty="0" smtClean="0">
                <a:solidFill>
                  <a:srgbClr val="002060"/>
                </a:solidFill>
              </a:rPr>
              <a:t> по сравнению с природными материалами</a:t>
            </a:r>
          </a:p>
          <a:p>
            <a:pPr marL="342900" indent="-342900">
              <a:buAutoNum type="arabicPeriod"/>
            </a:pPr>
            <a:r>
              <a:rPr lang="ru-RU" sz="1600" dirty="0" smtClean="0">
                <a:solidFill>
                  <a:srgbClr val="002060"/>
                </a:solidFill>
              </a:rPr>
              <a:t>При применении современной  </a:t>
            </a:r>
            <a:r>
              <a:rPr lang="ru-RU" sz="1600" b="1" dirty="0" smtClean="0">
                <a:solidFill>
                  <a:srgbClr val="002060"/>
                </a:solidFill>
              </a:rPr>
              <a:t>технологии и желании</a:t>
            </a:r>
            <a:r>
              <a:rPr lang="ru-RU" sz="1600" dirty="0" smtClean="0">
                <a:solidFill>
                  <a:srgbClr val="002060"/>
                </a:solidFill>
              </a:rPr>
              <a:t>, шлаковые щебни возможно применять и во всех направлениях дорожного строительства, промышленного и гражданского строительства.</a:t>
            </a:r>
            <a:endParaRPr lang="ru-RU" sz="1600" dirty="0">
              <a:solidFill>
                <a:srgbClr val="002060"/>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srgbClr val="04617B">
                    <a:shade val="90000"/>
                  </a:srgbClr>
                </a:solidFill>
              </a:rPr>
              <a:pPr/>
              <a:t>12</a:t>
            </a:fld>
            <a:endParaRPr lang="ru-RU" dirty="0">
              <a:solidFill>
                <a:srgbClr val="04617B">
                  <a:shade val="90000"/>
                </a:srgbClr>
              </a:solidFill>
            </a:endParaRPr>
          </a:p>
        </p:txBody>
      </p:sp>
      <p:pic>
        <p:nvPicPr>
          <p:cNvPr id="1027" name="Picture 3"/>
          <p:cNvPicPr>
            <a:picLocks noChangeAspect="1" noChangeArrowheads="1"/>
          </p:cNvPicPr>
          <p:nvPr/>
        </p:nvPicPr>
        <p:blipFill>
          <a:blip r:embed="rId2" cstate="print"/>
          <a:srcRect/>
          <a:stretch>
            <a:fillRect/>
          </a:stretch>
        </p:blipFill>
        <p:spPr bwMode="auto">
          <a:xfrm>
            <a:off x="6300192" y="2852936"/>
            <a:ext cx="2664296" cy="370387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3779912" y="4373022"/>
            <a:ext cx="2664296" cy="2091318"/>
          </a:xfrm>
          <a:prstGeom prst="rect">
            <a:avLst/>
          </a:prstGeom>
          <a:noFill/>
          <a:ln w="9525">
            <a:noFill/>
            <a:miter lim="800000"/>
            <a:headEnd/>
            <a:tailEnd/>
          </a:ln>
        </p:spPr>
      </p:pic>
      <p:grpSp>
        <p:nvGrpSpPr>
          <p:cNvPr id="12" name="Group 54"/>
          <p:cNvGrpSpPr>
            <a:grpSpLocks/>
          </p:cNvGrpSpPr>
          <p:nvPr/>
        </p:nvGrpSpPr>
        <p:grpSpPr bwMode="auto">
          <a:xfrm>
            <a:off x="539552" y="4437112"/>
            <a:ext cx="3114750" cy="2016224"/>
            <a:chOff x="3110" y="2160"/>
            <a:chExt cx="2742" cy="1927"/>
          </a:xfrm>
        </p:grpSpPr>
        <p:pic>
          <p:nvPicPr>
            <p:cNvPr id="13" name="Picture 55" descr="Flughafen"/>
            <p:cNvPicPr>
              <a:picLocks noChangeAspect="1" noChangeArrowheads="1"/>
            </p:cNvPicPr>
            <p:nvPr/>
          </p:nvPicPr>
          <p:blipFill>
            <a:blip r:embed="rId4" cstate="print"/>
            <a:srcRect/>
            <a:stretch>
              <a:fillRect/>
            </a:stretch>
          </p:blipFill>
          <p:spPr bwMode="auto">
            <a:xfrm>
              <a:off x="3110" y="2160"/>
              <a:ext cx="2742" cy="1919"/>
            </a:xfrm>
            <a:prstGeom prst="rect">
              <a:avLst/>
            </a:prstGeom>
            <a:noFill/>
            <a:ln w="25400">
              <a:solidFill>
                <a:srgbClr val="808080"/>
              </a:solidFill>
              <a:miter lim="800000"/>
              <a:headEnd/>
              <a:tailEnd/>
            </a:ln>
          </p:spPr>
        </p:pic>
        <p:sp>
          <p:nvSpPr>
            <p:cNvPr id="14" name="Text Box 56"/>
            <p:cNvSpPr txBox="1">
              <a:spLocks noChangeArrowheads="1"/>
            </p:cNvSpPr>
            <p:nvPr/>
          </p:nvSpPr>
          <p:spPr bwMode="auto">
            <a:xfrm>
              <a:off x="3110" y="3773"/>
              <a:ext cx="741" cy="314"/>
            </a:xfrm>
            <a:prstGeom prst="rect">
              <a:avLst/>
            </a:prstGeom>
            <a:noFill/>
            <a:ln w="12700">
              <a:noFill/>
              <a:miter lim="800000"/>
              <a:headEnd type="none" w="sm" len="sm"/>
              <a:tailEnd type="none" w="sm" len="sm"/>
            </a:ln>
          </p:spPr>
          <p:txBody>
            <a:bodyPr wrap="none" lIns="91436" tIns="45719" rIns="91436" bIns="45719">
              <a:spAutoFit/>
            </a:bodyPr>
            <a:lstStyle/>
            <a:p>
              <a:r>
                <a:rPr lang="de-DE" b="1" dirty="0" smtClean="0">
                  <a:solidFill>
                    <a:schemeClr val="bg1"/>
                  </a:solidFill>
                </a:rPr>
                <a:t>Airport</a:t>
              </a:r>
              <a:endParaRPr lang="de-DE" b="1" dirty="0">
                <a:solidFill>
                  <a:schemeClr val="bg1"/>
                </a:solidFill>
              </a:endParaRPr>
            </a:p>
          </p:txBody>
        </p:sp>
      </p:grpSp>
      <p:grpSp>
        <p:nvGrpSpPr>
          <p:cNvPr id="15" name="Group 66"/>
          <p:cNvGrpSpPr>
            <a:grpSpLocks/>
          </p:cNvGrpSpPr>
          <p:nvPr/>
        </p:nvGrpSpPr>
        <p:grpSpPr bwMode="auto">
          <a:xfrm>
            <a:off x="6444208" y="836712"/>
            <a:ext cx="2399053" cy="1836026"/>
            <a:chOff x="4202" y="519"/>
            <a:chExt cx="2832" cy="1979"/>
          </a:xfrm>
        </p:grpSpPr>
        <p:pic>
          <p:nvPicPr>
            <p:cNvPr id="16" name="Picture 67" descr="20050922_068_Brückenpfeiler-Sanierung _orig"/>
            <p:cNvPicPr>
              <a:picLocks noChangeAspect="1" noChangeArrowheads="1"/>
            </p:cNvPicPr>
            <p:nvPr/>
          </p:nvPicPr>
          <p:blipFill>
            <a:blip r:embed="rId5" cstate="print"/>
            <a:srcRect/>
            <a:stretch>
              <a:fillRect/>
            </a:stretch>
          </p:blipFill>
          <p:spPr bwMode="auto">
            <a:xfrm>
              <a:off x="4202" y="519"/>
              <a:ext cx="2832" cy="1979"/>
            </a:xfrm>
            <a:prstGeom prst="rect">
              <a:avLst/>
            </a:prstGeom>
            <a:noFill/>
            <a:ln w="25400">
              <a:solidFill>
                <a:srgbClr val="808080"/>
              </a:solidFill>
              <a:miter lim="800000"/>
              <a:headEnd/>
              <a:tailEnd/>
            </a:ln>
          </p:spPr>
        </p:pic>
        <p:sp>
          <p:nvSpPr>
            <p:cNvPr id="17" name="Text Box 68"/>
            <p:cNvSpPr txBox="1">
              <a:spLocks noChangeArrowheads="1"/>
            </p:cNvSpPr>
            <p:nvPr/>
          </p:nvSpPr>
          <p:spPr bwMode="auto">
            <a:xfrm>
              <a:off x="4542" y="2149"/>
              <a:ext cx="1219" cy="313"/>
            </a:xfrm>
            <a:prstGeom prst="rect">
              <a:avLst/>
            </a:prstGeom>
            <a:noFill/>
            <a:ln w="12700">
              <a:noFill/>
              <a:miter lim="800000"/>
              <a:headEnd type="none" w="sm" len="sm"/>
              <a:tailEnd type="none" w="sm" len="sm"/>
            </a:ln>
          </p:spPr>
          <p:txBody>
            <a:bodyPr wrap="none" lIns="91436" tIns="45719" rIns="91436" bIns="45719">
              <a:spAutoFit/>
            </a:bodyPr>
            <a:lstStyle/>
            <a:p>
              <a:r>
                <a:rPr lang="de-DE" b="1" dirty="0" smtClean="0">
                  <a:solidFill>
                    <a:schemeClr val="bg1"/>
                  </a:solidFill>
                </a:rPr>
                <a:t>Road Traffic</a:t>
              </a:r>
              <a:endParaRPr lang="de-DE" b="1" dirty="0">
                <a:solidFill>
                  <a:schemeClr val="bg1"/>
                </a:solidFill>
              </a:endParaRPr>
            </a:p>
          </p:txBody>
        </p:sp>
      </p:grpSp>
    </p:spTree>
    <p:extLst>
      <p:ext uri="{BB962C8B-B14F-4D97-AF65-F5344CB8AC3E}">
        <p14:creationId xmlns:p14="http://schemas.microsoft.com/office/powerpoint/2010/main" val="291650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9796" y="980728"/>
            <a:ext cx="7772400" cy="1470025"/>
          </a:xfrm>
        </p:spPr>
        <p:txBody>
          <a:bodyPr>
            <a:noAutofit/>
          </a:bodyPr>
          <a:lstStyle/>
          <a:p>
            <a:pPr algn="l"/>
            <a:r>
              <a:rPr lang="ru-RU" sz="1600" b="1" dirty="0">
                <a:solidFill>
                  <a:srgbClr val="002060"/>
                </a:solidFill>
              </a:rPr>
              <a:t>В целях реализации </a:t>
            </a:r>
            <a:r>
              <a:rPr lang="ru-RU" sz="1600" b="1" dirty="0" smtClean="0">
                <a:solidFill>
                  <a:srgbClr val="002060"/>
                </a:solidFill>
              </a:rPr>
              <a:t>экологической программы на ООО </a:t>
            </a:r>
            <a:r>
              <a:rPr lang="ru-RU" sz="1600" b="1" dirty="0">
                <a:solidFill>
                  <a:srgbClr val="002060"/>
                </a:solidFill>
              </a:rPr>
              <a:t>«Мечел-Материалы» </a:t>
            </a:r>
            <a:r>
              <a:rPr lang="ru-RU" sz="1600" b="1" dirty="0" smtClean="0">
                <a:solidFill>
                  <a:srgbClr val="002060"/>
                </a:solidFill>
              </a:rPr>
              <a:t>(Челябинск) построен </a:t>
            </a:r>
            <a:r>
              <a:rPr lang="ru-RU" sz="1600" b="1" dirty="0" smtClean="0">
                <a:solidFill>
                  <a:srgbClr val="C00000"/>
                </a:solidFill>
              </a:rPr>
              <a:t>помольно-смесительный комплекс </a:t>
            </a:r>
            <a:r>
              <a:rPr lang="ru-RU" sz="1600" b="1" dirty="0">
                <a:solidFill>
                  <a:srgbClr val="002060"/>
                </a:solidFill>
              </a:rPr>
              <a:t>по производству шлакопортландцемента и молотого доменного гранулированного </a:t>
            </a:r>
            <a:r>
              <a:rPr lang="ru-RU" sz="1600" b="1" dirty="0" smtClean="0">
                <a:solidFill>
                  <a:srgbClr val="002060"/>
                </a:solidFill>
              </a:rPr>
              <a:t>шлака (ПСК).</a:t>
            </a:r>
            <a:br>
              <a:rPr lang="ru-RU" sz="1600" b="1" dirty="0" smtClean="0">
                <a:solidFill>
                  <a:srgbClr val="002060"/>
                </a:solidFill>
              </a:rPr>
            </a:br>
            <a:r>
              <a:rPr lang="ru-RU" sz="1400" b="1" dirty="0" smtClean="0"/>
              <a:t>Производственная мощностью 1 </a:t>
            </a:r>
            <a:r>
              <a:rPr lang="ru-RU" sz="1400" b="1" dirty="0"/>
              <a:t>этап строительства – </a:t>
            </a:r>
            <a:r>
              <a:rPr lang="ru-RU" sz="1400" b="1" dirty="0">
                <a:solidFill>
                  <a:srgbClr val="C00000"/>
                </a:solidFill>
              </a:rPr>
              <a:t>640 тыс. </a:t>
            </a:r>
            <a:r>
              <a:rPr lang="ru-RU" sz="1400" b="1" dirty="0" smtClean="0">
                <a:solidFill>
                  <a:srgbClr val="C00000"/>
                </a:solidFill>
              </a:rPr>
              <a:t>тонн/год</a:t>
            </a:r>
            <a:br>
              <a:rPr lang="ru-RU" sz="1400" b="1" dirty="0" smtClean="0">
                <a:solidFill>
                  <a:srgbClr val="C00000"/>
                </a:solidFill>
              </a:rPr>
            </a:br>
            <a:r>
              <a:rPr lang="ru-RU" sz="1400" b="1" dirty="0" smtClean="0"/>
              <a:t>Полная  мощность – 1 600 </a:t>
            </a:r>
            <a:r>
              <a:rPr lang="ru-RU" sz="1400" b="1" dirty="0"/>
              <a:t>тыс. </a:t>
            </a:r>
            <a:r>
              <a:rPr lang="ru-RU" sz="1400" b="1" dirty="0" smtClean="0"/>
              <a:t>тонн/год (2 этап строительства)</a:t>
            </a:r>
            <a:r>
              <a:rPr lang="ru-RU" sz="1400" b="1" dirty="0"/>
              <a:t/>
            </a:r>
            <a:br>
              <a:rPr lang="ru-RU" sz="1400" b="1" dirty="0"/>
            </a:br>
            <a:r>
              <a:rPr lang="ru-RU" sz="1400" b="1" dirty="0" smtClean="0"/>
              <a:t>Основное сырье – </a:t>
            </a:r>
            <a:r>
              <a:rPr lang="ru-RU" sz="1400" b="1" dirty="0" smtClean="0">
                <a:solidFill>
                  <a:srgbClr val="C00000"/>
                </a:solidFill>
              </a:rPr>
              <a:t>шлак доменный гранулированный ПАО «ЧМК»</a:t>
            </a:r>
            <a:br>
              <a:rPr lang="ru-RU" sz="1400" b="1" dirty="0" smtClean="0">
                <a:solidFill>
                  <a:srgbClr val="C00000"/>
                </a:solidFill>
              </a:rPr>
            </a:br>
            <a:r>
              <a:rPr lang="ru-RU" sz="1400" b="1" dirty="0" smtClean="0"/>
              <a:t>Первый горячий пуск мельницы с сырьем – </a:t>
            </a:r>
            <a:r>
              <a:rPr lang="ru-RU" sz="1400" b="1" dirty="0" smtClean="0">
                <a:solidFill>
                  <a:srgbClr val="C00000"/>
                </a:solidFill>
              </a:rPr>
              <a:t>31 июля 2013 года</a:t>
            </a:r>
            <a:br>
              <a:rPr lang="ru-RU" sz="1400" b="1" dirty="0" smtClean="0">
                <a:solidFill>
                  <a:srgbClr val="C00000"/>
                </a:solidFill>
              </a:rPr>
            </a:br>
            <a:r>
              <a:rPr lang="ru-RU" sz="1400" b="1" dirty="0" smtClean="0">
                <a:solidFill>
                  <a:srgbClr val="002060"/>
                </a:solidFill>
              </a:rPr>
              <a:t>Опытно-технологическое тестирование технологического оборудования – с 2014 г.</a:t>
            </a:r>
            <a:endParaRPr lang="ru-RU" sz="1400" b="1" dirty="0">
              <a:solidFill>
                <a:srgbClr val="002060"/>
              </a:solidFill>
            </a:endParaRPr>
          </a:p>
        </p:txBody>
      </p:sp>
      <p:sp>
        <p:nvSpPr>
          <p:cNvPr id="3" name="Подзаголовок 2"/>
          <p:cNvSpPr>
            <a:spLocks noGrp="1"/>
          </p:cNvSpPr>
          <p:nvPr>
            <p:ph type="subTitle" idx="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solidFill>
                  <a:srgbClr val="04617B">
                    <a:shade val="90000"/>
                  </a:srgbClr>
                </a:solidFill>
              </a:rPr>
              <a:pPr/>
              <a:t>13</a:t>
            </a:fld>
            <a:endParaRPr lang="ru-RU" dirty="0">
              <a:solidFill>
                <a:srgbClr val="04617B">
                  <a:shade val="90000"/>
                </a:srgbClr>
              </a:solidFill>
            </a:endParaRPr>
          </a:p>
        </p:txBody>
      </p:sp>
      <p:pic>
        <p:nvPicPr>
          <p:cNvPr id="5" name="Рисунок 4"/>
          <p:cNvPicPr/>
          <p:nvPr/>
        </p:nvPicPr>
        <p:blipFill rotWithShape="1">
          <a:blip r:embed="rId2" cstate="print"/>
          <a:srcRect l="6571" t="21796" r="3199" b="7692"/>
          <a:stretch/>
        </p:blipFill>
        <p:spPr bwMode="auto">
          <a:xfrm>
            <a:off x="395536" y="2805074"/>
            <a:ext cx="8280920" cy="3887543"/>
          </a:xfrm>
          <a:prstGeom prst="round2DiagRect">
            <a:avLst>
              <a:gd name="adj1" fmla="val 24418"/>
              <a:gd name="adj2" fmla="val 3992"/>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6" name="Прямоугольник 5"/>
          <p:cNvSpPr/>
          <p:nvPr/>
        </p:nvSpPr>
        <p:spPr>
          <a:xfrm>
            <a:off x="6708150" y="2708920"/>
            <a:ext cx="2222449" cy="1296144"/>
          </a:xfrm>
          <a:prstGeom prst="rect">
            <a:avLst/>
          </a:prstGeom>
          <a:ln w="12700">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171450" indent="-171450">
              <a:buFont typeface="Arial" charset="0"/>
              <a:buChar char="•"/>
            </a:pPr>
            <a:r>
              <a:rPr lang="ru-RU" sz="1100" dirty="0" smtClean="0">
                <a:solidFill>
                  <a:prstClr val="black"/>
                </a:solidFill>
              </a:rPr>
              <a:t>2 силоса по 10 000 т каждый</a:t>
            </a:r>
          </a:p>
          <a:p>
            <a:pPr marL="171450" indent="-171450">
              <a:buFont typeface="Arial" charset="0"/>
              <a:buChar char="•"/>
            </a:pPr>
            <a:r>
              <a:rPr lang="ru-RU" sz="1100" dirty="0" smtClean="0">
                <a:solidFill>
                  <a:prstClr val="black"/>
                </a:solidFill>
              </a:rPr>
              <a:t>2 точки загрузки автоцементовозов по 100 т/час</a:t>
            </a:r>
          </a:p>
          <a:p>
            <a:pPr marL="171450" indent="-171450">
              <a:buFont typeface="Arial" charset="0"/>
              <a:buChar char="•"/>
            </a:pPr>
            <a:r>
              <a:rPr lang="ru-RU" sz="1100" dirty="0" smtClean="0">
                <a:solidFill>
                  <a:prstClr val="black"/>
                </a:solidFill>
              </a:rPr>
              <a:t>Пункт загрузки ж/д вагонов-цементовозов 200 т/час</a:t>
            </a:r>
          </a:p>
          <a:p>
            <a:pPr marL="171450" indent="-171450">
              <a:buFont typeface="Arial" charset="0"/>
              <a:buChar char="•"/>
            </a:pPr>
            <a:r>
              <a:rPr lang="ru-RU" sz="1100" dirty="0" smtClean="0">
                <a:solidFill>
                  <a:prstClr val="black"/>
                </a:solidFill>
              </a:rPr>
              <a:t>5 ж/д путей</a:t>
            </a:r>
          </a:p>
          <a:p>
            <a:pPr algn="ctr"/>
            <a:endParaRPr lang="ru-RU" sz="1200" dirty="0">
              <a:solidFill>
                <a:prstClr val="black"/>
              </a:solidFill>
            </a:endParaRPr>
          </a:p>
        </p:txBody>
      </p:sp>
      <p:sp>
        <p:nvSpPr>
          <p:cNvPr id="7" name="Прямоугольник 6"/>
          <p:cNvSpPr/>
          <p:nvPr/>
        </p:nvSpPr>
        <p:spPr>
          <a:xfrm>
            <a:off x="3059832" y="2816931"/>
            <a:ext cx="2376264" cy="504056"/>
          </a:xfrm>
          <a:prstGeom prst="rect">
            <a:avLst/>
          </a:prstGeom>
          <a:ln w="12700">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200" dirty="0" smtClean="0">
                <a:solidFill>
                  <a:prstClr val="black"/>
                </a:solidFill>
              </a:rPr>
              <a:t>2 технологические линии помола сырья по 110 тонн/час</a:t>
            </a:r>
            <a:endParaRPr lang="ru-RU" sz="1200" dirty="0">
              <a:solidFill>
                <a:prstClr val="black"/>
              </a:solidFill>
            </a:endParaRPr>
          </a:p>
        </p:txBody>
      </p:sp>
      <p:sp>
        <p:nvSpPr>
          <p:cNvPr id="8" name="Прямоугольник 7"/>
          <p:cNvSpPr/>
          <p:nvPr/>
        </p:nvSpPr>
        <p:spPr>
          <a:xfrm>
            <a:off x="251520" y="5373216"/>
            <a:ext cx="2376264" cy="936104"/>
          </a:xfrm>
          <a:prstGeom prst="rect">
            <a:avLst/>
          </a:prstGeom>
          <a:ln w="12700">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1000" dirty="0" smtClean="0">
                <a:solidFill>
                  <a:prstClr val="black"/>
                </a:solidFill>
              </a:rPr>
              <a:t>Приемка ж/д вагонов и автосамосвалов</a:t>
            </a:r>
          </a:p>
          <a:p>
            <a:pPr algn="ctr"/>
            <a:r>
              <a:rPr lang="ru-RU" sz="1200" dirty="0" smtClean="0">
                <a:solidFill>
                  <a:prstClr val="black"/>
                </a:solidFill>
              </a:rPr>
              <a:t>Склад клинкера 45 000 тонн</a:t>
            </a:r>
          </a:p>
          <a:p>
            <a:pPr algn="ctr"/>
            <a:r>
              <a:rPr lang="ru-RU" sz="1200" dirty="0" smtClean="0">
                <a:solidFill>
                  <a:prstClr val="black"/>
                </a:solidFill>
              </a:rPr>
              <a:t>Склад шлака до 10 000 тн</a:t>
            </a:r>
          </a:p>
          <a:p>
            <a:pPr algn="ctr"/>
            <a:r>
              <a:rPr lang="ru-RU" sz="1200" dirty="0" smtClean="0">
                <a:solidFill>
                  <a:prstClr val="black"/>
                </a:solidFill>
              </a:rPr>
              <a:t>Склад гипса до 1 500 тн</a:t>
            </a:r>
            <a:endParaRPr lang="ru-RU" sz="1200" dirty="0">
              <a:solidFill>
                <a:prstClr val="black"/>
              </a:solidFill>
            </a:endParaRPr>
          </a:p>
        </p:txBody>
      </p:sp>
      <p:sp>
        <p:nvSpPr>
          <p:cNvPr id="9" name="Прямоугольник 8"/>
          <p:cNvSpPr/>
          <p:nvPr/>
        </p:nvSpPr>
        <p:spPr>
          <a:xfrm>
            <a:off x="3347864" y="6055838"/>
            <a:ext cx="2736304" cy="648633"/>
          </a:xfrm>
          <a:prstGeom prst="rect">
            <a:avLst/>
          </a:prstGeom>
          <a:ln w="12700">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ru-RU" sz="1000" dirty="0" smtClean="0">
                <a:solidFill>
                  <a:prstClr val="black"/>
                </a:solidFill>
              </a:rPr>
              <a:t>Эл. </a:t>
            </a:r>
            <a:r>
              <a:rPr lang="ru-RU" sz="1000" dirty="0">
                <a:solidFill>
                  <a:prstClr val="black"/>
                </a:solidFill>
              </a:rPr>
              <a:t>п</a:t>
            </a:r>
            <a:r>
              <a:rPr lang="ru-RU" sz="1000" dirty="0" smtClean="0">
                <a:solidFill>
                  <a:prstClr val="black"/>
                </a:solidFill>
              </a:rPr>
              <a:t>одстанция ГПП 35/6 кВ 20 МВА</a:t>
            </a:r>
          </a:p>
          <a:p>
            <a:r>
              <a:rPr lang="ru-RU" sz="1000" dirty="0" smtClean="0">
                <a:solidFill>
                  <a:prstClr val="black"/>
                </a:solidFill>
              </a:rPr>
              <a:t>Понизительный блок природного газа ПГБ</a:t>
            </a:r>
          </a:p>
          <a:p>
            <a:r>
              <a:rPr lang="ru-RU" sz="1000" dirty="0" smtClean="0">
                <a:solidFill>
                  <a:prstClr val="black"/>
                </a:solidFill>
              </a:rPr>
              <a:t>Компрессорная станция</a:t>
            </a:r>
          </a:p>
          <a:p>
            <a:r>
              <a:rPr lang="ru-RU" sz="1000" dirty="0" smtClean="0">
                <a:solidFill>
                  <a:prstClr val="black"/>
                </a:solidFill>
              </a:rPr>
              <a:t>Насосная станция</a:t>
            </a:r>
            <a:endParaRPr lang="ru-RU" sz="1000" dirty="0">
              <a:solidFill>
                <a:prstClr val="black"/>
              </a:solidFill>
            </a:endParaRPr>
          </a:p>
        </p:txBody>
      </p:sp>
      <p:sp>
        <p:nvSpPr>
          <p:cNvPr id="10" name="Прямоугольник 9"/>
          <p:cNvSpPr/>
          <p:nvPr/>
        </p:nvSpPr>
        <p:spPr>
          <a:xfrm>
            <a:off x="6732240" y="5085184"/>
            <a:ext cx="1944216" cy="648072"/>
          </a:xfrm>
          <a:prstGeom prst="rect">
            <a:avLst/>
          </a:prstGeom>
          <a:ln w="12700">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ru-RU" sz="1000" dirty="0" smtClean="0">
                <a:solidFill>
                  <a:prstClr val="black"/>
                </a:solidFill>
              </a:rPr>
              <a:t>Участок фасовки</a:t>
            </a:r>
          </a:p>
          <a:p>
            <a:r>
              <a:rPr lang="ru-RU" sz="1000" dirty="0" smtClean="0">
                <a:solidFill>
                  <a:prstClr val="black"/>
                </a:solidFill>
              </a:rPr>
              <a:t>МКР до 2 400 т/месяц</a:t>
            </a:r>
          </a:p>
          <a:p>
            <a:r>
              <a:rPr lang="ru-RU" sz="1000" dirty="0" smtClean="0">
                <a:solidFill>
                  <a:prstClr val="black"/>
                </a:solidFill>
              </a:rPr>
              <a:t>Мешки 25-50 кг до 400 т/месяц</a:t>
            </a:r>
            <a:endParaRPr lang="ru-RU" sz="1000" dirty="0">
              <a:solidFill>
                <a:prstClr val="black"/>
              </a:solidFill>
            </a:endParaRPr>
          </a:p>
        </p:txBody>
      </p:sp>
      <p:sp>
        <p:nvSpPr>
          <p:cNvPr id="11" name="Заголовок 1"/>
          <p:cNvSpPr txBox="1">
            <a:spLocks/>
          </p:cNvSpPr>
          <p:nvPr/>
        </p:nvSpPr>
        <p:spPr>
          <a:xfrm>
            <a:off x="539552" y="116632"/>
            <a:ext cx="8229600"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rgbClr val="3333FF"/>
                </a:solidFill>
              </a:rPr>
              <a:t>Новое направление</a:t>
            </a:r>
            <a:endParaRPr lang="ru-RU" sz="2800" b="1" dirty="0">
              <a:solidFill>
                <a:srgbClr val="3333FF"/>
              </a:solidFill>
            </a:endParaRPr>
          </a:p>
        </p:txBody>
      </p:sp>
    </p:spTree>
    <p:extLst>
      <p:ext uri="{BB962C8B-B14F-4D97-AF65-F5344CB8AC3E}">
        <p14:creationId xmlns:p14="http://schemas.microsoft.com/office/powerpoint/2010/main" val="440388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91264" cy="1368152"/>
          </a:xfrm>
        </p:spPr>
        <p:txBody>
          <a:bodyPr>
            <a:noAutofit/>
          </a:bodyPr>
          <a:lstStyle/>
          <a:p>
            <a:pPr marL="0" indent="0" algn="ctr">
              <a:buNone/>
            </a:pPr>
            <a:r>
              <a:rPr lang="ru-RU" sz="2200" b="1" dirty="0">
                <a:ln>
                  <a:solidFill>
                    <a:schemeClr val="accent1">
                      <a:lumMod val="50000"/>
                    </a:schemeClr>
                  </a:solidFill>
                </a:ln>
                <a:solidFill>
                  <a:srgbClr val="C00000"/>
                </a:solidFill>
                <a:latin typeface="Verdana"/>
              </a:rPr>
              <a:t>Шлак доменный гранулированный молотый</a:t>
            </a:r>
            <a:br>
              <a:rPr lang="ru-RU" sz="2200" b="1" dirty="0">
                <a:ln>
                  <a:solidFill>
                    <a:schemeClr val="accent1">
                      <a:lumMod val="50000"/>
                    </a:schemeClr>
                  </a:solidFill>
                </a:ln>
                <a:solidFill>
                  <a:srgbClr val="C00000"/>
                </a:solidFill>
                <a:latin typeface="Verdana"/>
              </a:rPr>
            </a:br>
            <a:r>
              <a:rPr lang="en-US" sz="2200" dirty="0" smtClean="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rPr>
              <a:t>GGBS450 </a:t>
            </a:r>
            <a:r>
              <a:rPr lang="ru-RU" sz="2200" dirty="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rPr>
              <a:t>ТУ </a:t>
            </a:r>
            <a:r>
              <a:rPr lang="ru-RU" sz="2200" dirty="0" smtClean="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rPr>
              <a:t>38.32.22-012-99126491-2017</a:t>
            </a:r>
            <a:r>
              <a:rPr lang="ru-RU" sz="2200" dirty="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rPr>
              <a:t/>
            </a:r>
            <a:br>
              <a:rPr lang="ru-RU" sz="2200" dirty="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rPr>
            </a:br>
            <a:r>
              <a:rPr lang="ru-RU" sz="2200" dirty="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rPr>
              <a:t>Преимущества </a:t>
            </a:r>
            <a:r>
              <a:rPr lang="ru-RU" sz="2200" dirty="0" smtClean="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rPr>
              <a:t>активной минеральной добавки:</a:t>
            </a:r>
            <a:endParaRPr lang="ru-RU" sz="2200" dirty="0">
              <a:ln>
                <a:solidFill>
                  <a:schemeClr val="accent1">
                    <a:lumMod val="50000"/>
                  </a:schemeClr>
                </a:solidFill>
              </a:ln>
              <a:solidFill>
                <a:schemeClr val="bg2">
                  <a:lumMod val="75000"/>
                </a:schemeClr>
              </a:solidFill>
              <a:effectLst>
                <a:outerShdw blurRad="50800" dist="50800" dir="5400000" algn="ctr" rotWithShape="0">
                  <a:schemeClr val="bg1"/>
                </a:outerShdw>
              </a:effectLst>
              <a:latin typeface="Verdana"/>
            </a:endParaRPr>
          </a:p>
        </p:txBody>
      </p:sp>
      <p:sp>
        <p:nvSpPr>
          <p:cNvPr id="3" name="Объект 2"/>
          <p:cNvSpPr>
            <a:spLocks noGrp="1"/>
          </p:cNvSpPr>
          <p:nvPr>
            <p:ph sz="half" idx="1"/>
          </p:nvPr>
        </p:nvSpPr>
        <p:spPr>
          <a:xfrm>
            <a:off x="323528" y="1844824"/>
            <a:ext cx="8640960" cy="4996056"/>
          </a:xfrm>
        </p:spPr>
        <p:txBody>
          <a:bodyPr numCol="2">
            <a:noAutofit/>
          </a:bodyPr>
          <a:lstStyle/>
          <a:p>
            <a:pPr algn="just">
              <a:buFont typeface="Wingdings" panose="05000000000000000000" pitchFamily="2" charset="2"/>
              <a:buChar char="v"/>
            </a:pPr>
            <a:r>
              <a:rPr lang="ru-RU" sz="1200" dirty="0"/>
              <a:t>Использование при изготовлении бетона молотого гранулированного шлака позволяет сократить расход клинкерного цемента без уменьшения прочностных показателей.</a:t>
            </a:r>
          </a:p>
          <a:p>
            <a:pPr marL="342900" lvl="1" indent="-342900" algn="just">
              <a:buFont typeface="Wingdings" panose="05000000000000000000" pitchFamily="2" charset="2"/>
              <a:buChar char="v"/>
            </a:pPr>
            <a:endParaRPr lang="ru-RU" sz="1200" dirty="0"/>
          </a:p>
          <a:p>
            <a:pPr algn="just">
              <a:buFont typeface="Wingdings" panose="05000000000000000000" pitchFamily="2" charset="2"/>
              <a:buChar char="v"/>
            </a:pPr>
            <a:r>
              <a:rPr lang="ru-RU" sz="1200" dirty="0"/>
              <a:t>Экономия исходного портландцемента колеблется в широких пределах – от 20 до </a:t>
            </a:r>
            <a:r>
              <a:rPr lang="ru-RU" sz="1200" dirty="0" smtClean="0"/>
              <a:t>50</a:t>
            </a:r>
            <a:r>
              <a:rPr lang="ru-RU" sz="1200" dirty="0"/>
              <a:t>%. </a:t>
            </a:r>
          </a:p>
          <a:p>
            <a:pPr algn="just">
              <a:buFont typeface="Wingdings" panose="05000000000000000000" pitchFamily="2" charset="2"/>
              <a:buChar char="v"/>
            </a:pPr>
            <a:endParaRPr lang="ru-RU" sz="1200" dirty="0"/>
          </a:p>
          <a:p>
            <a:pPr algn="just">
              <a:buFont typeface="Wingdings" panose="05000000000000000000" pitchFamily="2" charset="2"/>
              <a:buChar char="v"/>
            </a:pPr>
            <a:r>
              <a:rPr lang="ru-RU" sz="1200" dirty="0" smtClean="0"/>
              <a:t>Применение </a:t>
            </a:r>
            <a:r>
              <a:rPr lang="ru-RU" sz="1200" dirty="0"/>
              <a:t>ТВО, электропрогрева значительно увеличивает прочностные характеристики.</a:t>
            </a:r>
          </a:p>
          <a:p>
            <a:pPr algn="just">
              <a:buFont typeface="Wingdings" panose="05000000000000000000" pitchFamily="2" charset="2"/>
              <a:buChar char="v"/>
            </a:pPr>
            <a:endParaRPr lang="ru-RU" sz="1200" dirty="0"/>
          </a:p>
          <a:p>
            <a:pPr algn="just">
              <a:buFont typeface="Wingdings" panose="05000000000000000000" pitchFamily="2" charset="2"/>
              <a:buChar char="v"/>
            </a:pPr>
            <a:r>
              <a:rPr lang="ru-RU" sz="1200" dirty="0" smtClean="0"/>
              <a:t>Молотый </a:t>
            </a:r>
            <a:r>
              <a:rPr lang="ru-RU" sz="1200" dirty="0"/>
              <a:t>шлак является микрозаполнителем, способствующим улучшению структуры строительно-технических свойств бетонов, улучшающим поверхность изделия.</a:t>
            </a:r>
          </a:p>
          <a:p>
            <a:pPr algn="just">
              <a:buFont typeface="Wingdings" panose="05000000000000000000" pitchFamily="2" charset="2"/>
              <a:buChar char="v"/>
            </a:pPr>
            <a:endParaRPr lang="ru-RU" sz="1200" b="1" dirty="0">
              <a:solidFill>
                <a:schemeClr val="tx1"/>
              </a:solidFill>
            </a:endParaRPr>
          </a:p>
          <a:p>
            <a:pPr marL="342900" lvl="1" indent="-342900" algn="just">
              <a:buFont typeface="Wingdings" panose="05000000000000000000" pitchFamily="2" charset="2"/>
              <a:buChar char="v"/>
            </a:pPr>
            <a:r>
              <a:rPr lang="ru-RU" sz="1200" dirty="0"/>
              <a:t>Замещение портландцемента молотым шлаком в количестве от 20-50% в составе бетона приводит к устойчивому повышению морозостойкости пропариваемого </a:t>
            </a:r>
            <a:r>
              <a:rPr lang="ru-RU" sz="1200" dirty="0" smtClean="0"/>
              <a:t>бетона.</a:t>
            </a:r>
          </a:p>
          <a:p>
            <a:pPr marL="342900" lvl="1" indent="-342900" algn="just">
              <a:buFont typeface="Wingdings" panose="05000000000000000000" pitchFamily="2" charset="2"/>
              <a:buChar char="v"/>
            </a:pPr>
            <a:endParaRPr lang="ru-RU" sz="1200" dirty="0"/>
          </a:p>
          <a:p>
            <a:pPr marL="342900" lvl="1" indent="-342900" algn="just">
              <a:buFont typeface="Wingdings" panose="05000000000000000000" pitchFamily="2" charset="2"/>
              <a:buChar char="v"/>
            </a:pPr>
            <a:endParaRPr lang="ru-RU" sz="1200" dirty="0" smtClean="0"/>
          </a:p>
        </p:txBody>
      </p:sp>
      <p:graphicFrame>
        <p:nvGraphicFramePr>
          <p:cNvPr id="8" name="Диаграмма 7"/>
          <p:cNvGraphicFramePr>
            <a:graphicFrameLocks/>
          </p:cNvGraphicFramePr>
          <p:nvPr>
            <p:extLst>
              <p:ext uri="{D42A27DB-BD31-4B8C-83A1-F6EECF244321}">
                <p14:modId xmlns:p14="http://schemas.microsoft.com/office/powerpoint/2010/main" val="679879095"/>
              </p:ext>
            </p:extLst>
          </p:nvPr>
        </p:nvGraphicFramePr>
        <p:xfrm>
          <a:off x="4788024" y="1484784"/>
          <a:ext cx="4248472"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2563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1143000"/>
          </a:xfrm>
        </p:spPr>
        <p:txBody>
          <a:bodyPr>
            <a:noAutofit/>
          </a:bodyPr>
          <a:lstStyle/>
          <a:p>
            <a:r>
              <a:rPr lang="ru-RU" sz="2800" b="1" dirty="0">
                <a:solidFill>
                  <a:srgbClr val="3333FF"/>
                </a:solidFill>
              </a:rPr>
              <a:t>комплексные вяжущие из вторичных ресурсов </a:t>
            </a:r>
            <a:r>
              <a:rPr lang="ru-RU" sz="2800" b="1" dirty="0" smtClean="0">
                <a:solidFill>
                  <a:srgbClr val="3333FF"/>
                </a:solidFill>
              </a:rPr>
              <a:t>для </a:t>
            </a:r>
            <a:r>
              <a:rPr lang="ru-RU" sz="2800" b="1" dirty="0">
                <a:solidFill>
                  <a:srgbClr val="3333FF"/>
                </a:solidFill>
              </a:rPr>
              <a:t>технологий стабилизации и укрепления грунтов</a:t>
            </a:r>
          </a:p>
        </p:txBody>
      </p:sp>
      <p:sp>
        <p:nvSpPr>
          <p:cNvPr id="3" name="Объект 2"/>
          <p:cNvSpPr>
            <a:spLocks noGrp="1"/>
          </p:cNvSpPr>
          <p:nvPr>
            <p:ph sz="half" idx="1"/>
          </p:nvPr>
        </p:nvSpPr>
        <p:spPr>
          <a:xfrm>
            <a:off x="107504" y="4653136"/>
            <a:ext cx="5544616" cy="2088232"/>
          </a:xfrm>
        </p:spPr>
        <p:txBody>
          <a:bodyPr>
            <a:normAutofit fontScale="85000" lnSpcReduction="20000"/>
          </a:bodyPr>
          <a:lstStyle/>
          <a:p>
            <a:r>
              <a:rPr lang="ru-RU" sz="2000" dirty="0" smtClean="0">
                <a:solidFill>
                  <a:srgbClr val="C00000"/>
                </a:solidFill>
              </a:rPr>
              <a:t>Совместно с НИТУ «</a:t>
            </a:r>
            <a:r>
              <a:rPr lang="ru-RU" sz="2000" dirty="0" err="1" smtClean="0">
                <a:solidFill>
                  <a:srgbClr val="C00000"/>
                </a:solidFill>
              </a:rPr>
              <a:t>МИСиС</a:t>
            </a:r>
            <a:r>
              <a:rPr lang="ru-RU" sz="2000" dirty="0" smtClean="0">
                <a:solidFill>
                  <a:srgbClr val="C00000"/>
                </a:solidFill>
              </a:rPr>
              <a:t>» проводиться работа по разработке специальных вяжущих систем для технологии укрепления слабых грунтов и внедрение этой технологии при строительстве оснований дорог</a:t>
            </a:r>
          </a:p>
          <a:p>
            <a:r>
              <a:rPr lang="ru-RU" sz="2000" dirty="0" smtClean="0">
                <a:solidFill>
                  <a:srgbClr val="C00000"/>
                </a:solidFill>
              </a:rPr>
              <a:t>внедряя </a:t>
            </a:r>
            <a:r>
              <a:rPr lang="ru-RU" sz="2000" dirty="0">
                <a:solidFill>
                  <a:srgbClr val="C00000"/>
                </a:solidFill>
              </a:rPr>
              <a:t>технологии укрепления грунта, </a:t>
            </a:r>
            <a:r>
              <a:rPr lang="ru-RU" sz="2000" dirty="0" smtClean="0">
                <a:solidFill>
                  <a:srgbClr val="C00000"/>
                </a:solidFill>
              </a:rPr>
              <a:t>можно </a:t>
            </a:r>
            <a:r>
              <a:rPr lang="ru-RU" sz="2000" dirty="0">
                <a:solidFill>
                  <a:srgbClr val="C00000"/>
                </a:solidFill>
              </a:rPr>
              <a:t>не только удешевить строительство региональных </a:t>
            </a:r>
            <a:r>
              <a:rPr lang="ru-RU" sz="2000" dirty="0" smtClean="0">
                <a:solidFill>
                  <a:srgbClr val="C00000"/>
                </a:solidFill>
              </a:rPr>
              <a:t>и межмуниципальных </a:t>
            </a:r>
            <a:r>
              <a:rPr lang="ru-RU" sz="2000" dirty="0">
                <a:solidFill>
                  <a:srgbClr val="C00000"/>
                </a:solidFill>
              </a:rPr>
              <a:t>дорог, одновременно повышая </a:t>
            </a:r>
            <a:r>
              <a:rPr lang="ru-RU" sz="2000" dirty="0" smtClean="0">
                <a:solidFill>
                  <a:srgbClr val="C00000"/>
                </a:solidFill>
              </a:rPr>
              <a:t>их капитальность</a:t>
            </a:r>
            <a:r>
              <a:rPr lang="ru-RU" sz="2000" dirty="0">
                <a:solidFill>
                  <a:srgbClr val="C00000"/>
                </a:solidFill>
              </a:rPr>
              <a:t>, но и решать </a:t>
            </a:r>
            <a:r>
              <a:rPr lang="ru-RU" sz="2000" dirty="0" smtClean="0">
                <a:solidFill>
                  <a:srgbClr val="C00000"/>
                </a:solidFill>
              </a:rPr>
              <a:t>вопрос нехватки щебня и экологические </a:t>
            </a:r>
            <a:r>
              <a:rPr lang="ru-RU" sz="2000" dirty="0">
                <a:solidFill>
                  <a:srgbClr val="C00000"/>
                </a:solidFill>
              </a:rPr>
              <a:t>проблемы </a:t>
            </a:r>
            <a:r>
              <a:rPr lang="ru-RU" sz="2000" dirty="0" smtClean="0">
                <a:solidFill>
                  <a:srgbClr val="C00000"/>
                </a:solidFill>
              </a:rPr>
              <a:t>регионов</a:t>
            </a:r>
            <a:endParaRPr lang="ru-RU" sz="2000" dirty="0">
              <a:solidFill>
                <a:srgbClr val="C00000"/>
              </a:solidFill>
            </a:endParaRPr>
          </a:p>
        </p:txBody>
      </p:sp>
      <p:pic>
        <p:nvPicPr>
          <p:cNvPr id="5" name="Объект 4"/>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139632"/>
            <a:ext cx="2837704" cy="1944216"/>
          </a:xfrm>
          <a:prstGeom prst="rect">
            <a:avLst/>
          </a:prstGeom>
          <a:noFill/>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581128"/>
            <a:ext cx="2835662" cy="1872208"/>
          </a:xfrm>
          <a:prstGeom prst="rect">
            <a:avLst/>
          </a:prstGeom>
          <a:noFill/>
        </p:spPr>
      </p:pic>
      <p:pic>
        <p:nvPicPr>
          <p:cNvPr id="9" name="Рисунок 8"/>
          <p:cNvPicPr/>
          <p:nvPr/>
        </p:nvPicPr>
        <p:blipFill rotWithShape="1">
          <a:blip r:embed="rId4"/>
          <a:srcRect l="14905" t="10256" r="13777" b="12308"/>
          <a:stretch/>
        </p:blipFill>
        <p:spPr bwMode="auto">
          <a:xfrm>
            <a:off x="323528" y="1139632"/>
            <a:ext cx="5040560" cy="3456384"/>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5"/>
          <a:srcRect l="50804" t="39230" r="11533" b="22565"/>
          <a:stretch/>
        </p:blipFill>
        <p:spPr bwMode="auto">
          <a:xfrm>
            <a:off x="5724128" y="2867824"/>
            <a:ext cx="2835661" cy="1713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6940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p:nvPr/>
        </p:nvPicPr>
        <p:blipFill rotWithShape="1">
          <a:blip r:embed="rId2" cstate="print"/>
          <a:srcRect l="33175" t="8975" r="30284" b="6154"/>
          <a:stretch/>
        </p:blipFill>
        <p:spPr bwMode="auto">
          <a:xfrm>
            <a:off x="3083314" y="836712"/>
            <a:ext cx="2520280" cy="3696087"/>
          </a:xfrm>
          <a:prstGeom prst="rect">
            <a:avLst/>
          </a:prstGeom>
          <a:ln>
            <a:noFill/>
          </a:ln>
          <a:extLst>
            <a:ext uri="{53640926-AAD7-44D8-BBD7-CCE9431645EC}">
              <a14:shadowObscured xmlns:a14="http://schemas.microsoft.com/office/drawing/2010/main"/>
            </a:ext>
          </a:extLst>
        </p:spPr>
      </p:pic>
      <p:pic>
        <p:nvPicPr>
          <p:cNvPr id="7" name="Объект 6"/>
          <p:cNvPicPr>
            <a:picLocks noGrp="1"/>
          </p:cNvPicPr>
          <p:nvPr>
            <p:ph idx="1"/>
          </p:nvPr>
        </p:nvPicPr>
        <p:blipFill rotWithShape="1">
          <a:blip r:embed="rId3" cstate="print"/>
          <a:srcRect l="33984" t="10264" r="31899" b="14750"/>
          <a:stretch/>
        </p:blipFill>
        <p:spPr bwMode="auto">
          <a:xfrm>
            <a:off x="56701" y="847837"/>
            <a:ext cx="2470638" cy="3393831"/>
          </a:xfrm>
          <a:prstGeom prst="rect">
            <a:avLst/>
          </a:prstGeom>
          <a:ln>
            <a:noFill/>
          </a:ln>
          <a:extLst>
            <a:ext uri="{53640926-AAD7-44D8-BBD7-CCE9431645EC}">
              <a14:shadowObscured xmlns:a14="http://schemas.microsoft.com/office/drawing/2010/main"/>
            </a:ext>
          </a:extLst>
        </p:spPr>
      </p:pic>
      <p:sp>
        <p:nvSpPr>
          <p:cNvPr id="6" name="Номер слайда 5"/>
          <p:cNvSpPr>
            <a:spLocks noGrp="1"/>
          </p:cNvSpPr>
          <p:nvPr>
            <p:ph type="sldNum" sz="quarter" idx="12"/>
          </p:nvPr>
        </p:nvSpPr>
        <p:spPr>
          <a:xfrm>
            <a:off x="6588224" y="6381328"/>
            <a:ext cx="2133600" cy="365125"/>
          </a:xfrm>
        </p:spPr>
        <p:txBody>
          <a:bodyPr/>
          <a:lstStyle/>
          <a:p>
            <a:fld id="{B19B0651-EE4F-4900-A07F-96A6BFA9D0F0}" type="slidenum">
              <a:rPr lang="ru-RU" smtClean="0">
                <a:solidFill>
                  <a:srgbClr val="04617B">
                    <a:shade val="90000"/>
                  </a:srgbClr>
                </a:solidFill>
              </a:rPr>
              <a:pPr/>
              <a:t>16</a:t>
            </a:fld>
            <a:endParaRPr lang="ru-RU" dirty="0">
              <a:solidFill>
                <a:srgbClr val="04617B">
                  <a:shade val="90000"/>
                </a:srgbClr>
              </a:solidFill>
            </a:endParaRPr>
          </a:p>
        </p:txBody>
      </p:sp>
      <p:pic>
        <p:nvPicPr>
          <p:cNvPr id="8" name="Рисунок 7"/>
          <p:cNvPicPr/>
          <p:nvPr/>
        </p:nvPicPr>
        <p:blipFill rotWithShape="1">
          <a:blip r:embed="rId4" cstate="print"/>
          <a:srcRect l="31252" t="5129" r="32208" b="8461"/>
          <a:stretch/>
        </p:blipFill>
        <p:spPr bwMode="auto">
          <a:xfrm>
            <a:off x="1619672" y="1412776"/>
            <a:ext cx="2520280" cy="3450114"/>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5" cstate="print"/>
          <a:srcRect l="33977" t="11282" r="30765" b="13590"/>
          <a:stretch/>
        </p:blipFill>
        <p:spPr bwMode="auto">
          <a:xfrm>
            <a:off x="6084168" y="847837"/>
            <a:ext cx="2736304" cy="3597396"/>
          </a:xfrm>
          <a:prstGeom prst="rect">
            <a:avLst/>
          </a:prstGeom>
          <a:ln>
            <a:noFill/>
          </a:ln>
          <a:extLst>
            <a:ext uri="{53640926-AAD7-44D8-BBD7-CCE9431645EC}">
              <a14:shadowObscured xmlns:a14="http://schemas.microsoft.com/office/drawing/2010/main"/>
            </a:ext>
          </a:extLst>
        </p:spPr>
      </p:pic>
      <p:pic>
        <p:nvPicPr>
          <p:cNvPr id="11" name="Рисунок 10"/>
          <p:cNvPicPr/>
          <p:nvPr/>
        </p:nvPicPr>
        <p:blipFill rotWithShape="1">
          <a:blip r:embed="rId6" cstate="print"/>
          <a:srcRect l="31252" t="4359" r="31727" b="9231"/>
          <a:stretch/>
        </p:blipFill>
        <p:spPr bwMode="auto">
          <a:xfrm>
            <a:off x="4824028" y="1340768"/>
            <a:ext cx="2520280" cy="3453008"/>
          </a:xfrm>
          <a:prstGeom prst="rect">
            <a:avLst/>
          </a:prstGeom>
          <a:ln>
            <a:noFill/>
          </a:ln>
          <a:extLst>
            <a:ext uri="{53640926-AAD7-44D8-BBD7-CCE9431645EC}">
              <a14:shadowObscured xmlns:a14="http://schemas.microsoft.com/office/drawing/2010/main"/>
            </a:ext>
          </a:extLst>
        </p:spPr>
      </p:pic>
      <p:sp>
        <p:nvSpPr>
          <p:cNvPr id="4" name="Объект 3"/>
          <p:cNvSpPr>
            <a:spLocks noGrp="1"/>
          </p:cNvSpPr>
          <p:nvPr>
            <p:ph sz="half" idx="4294967295"/>
          </p:nvPr>
        </p:nvSpPr>
        <p:spPr>
          <a:xfrm>
            <a:off x="0" y="4546471"/>
            <a:ext cx="8964488" cy="2151657"/>
          </a:xfrm>
        </p:spPr>
        <p:txBody>
          <a:bodyPr>
            <a:noAutofit/>
          </a:bodyPr>
          <a:lstStyle/>
          <a:p>
            <a:pPr marL="0" indent="0" algn="just">
              <a:buNone/>
            </a:pPr>
            <a:r>
              <a:rPr lang="ru-RU" sz="2000" dirty="0" smtClean="0">
                <a:solidFill>
                  <a:srgbClr val="C00000"/>
                </a:solidFill>
              </a:rPr>
              <a:t>Шлаковая продукция производства ООО «Мечел-Материалы» соответствует санитарно-эпидемиологическим и гигиеническим требованиям, не может вызывать значительного увеличения содержания ионов аммония</a:t>
            </a:r>
            <a:r>
              <a:rPr lang="en-US" sz="2000" dirty="0" smtClean="0">
                <a:solidFill>
                  <a:srgbClr val="C00000"/>
                </a:solidFill>
              </a:rPr>
              <a:t> </a:t>
            </a:r>
            <a:r>
              <a:rPr lang="ru-RU" sz="2000" dirty="0" smtClean="0">
                <a:solidFill>
                  <a:srgbClr val="C00000"/>
                </a:solidFill>
              </a:rPr>
              <a:t> в водно-цементных смесях и выделения аммиака в объем помещения, соответствует </a:t>
            </a:r>
            <a:r>
              <a:rPr lang="en-US" sz="2000" b="1" dirty="0" smtClean="0">
                <a:solidFill>
                  <a:srgbClr val="C00000"/>
                </a:solidFill>
              </a:rPr>
              <a:t>I</a:t>
            </a:r>
            <a:r>
              <a:rPr lang="ru-RU" sz="2000" b="1" dirty="0" smtClean="0">
                <a:solidFill>
                  <a:srgbClr val="C00000"/>
                </a:solidFill>
              </a:rPr>
              <a:t> классу строительных материалов</a:t>
            </a:r>
            <a:r>
              <a:rPr lang="ru-RU" sz="2000" dirty="0" smtClean="0">
                <a:solidFill>
                  <a:srgbClr val="C00000"/>
                </a:solidFill>
              </a:rPr>
              <a:t> и может применяться без ограничения (по радиационному фактору)</a:t>
            </a:r>
            <a:endParaRPr lang="ru-RU" sz="2000" dirty="0">
              <a:solidFill>
                <a:srgbClr val="C00000"/>
              </a:solidFill>
            </a:endParaRPr>
          </a:p>
        </p:txBody>
      </p:sp>
      <p:sp>
        <p:nvSpPr>
          <p:cNvPr id="2" name="Заголовок 1"/>
          <p:cNvSpPr>
            <a:spLocks noGrp="1"/>
          </p:cNvSpPr>
          <p:nvPr>
            <p:ph type="title"/>
          </p:nvPr>
        </p:nvSpPr>
        <p:spPr>
          <a:xfrm>
            <a:off x="395536" y="-3121"/>
            <a:ext cx="8229600" cy="1143000"/>
          </a:xfrm>
        </p:spPr>
        <p:txBody>
          <a:bodyPr>
            <a:normAutofit/>
          </a:bodyPr>
          <a:lstStyle/>
          <a:p>
            <a:r>
              <a:rPr lang="ru-RU" dirty="0" smtClean="0">
                <a:solidFill>
                  <a:srgbClr val="3333FF"/>
                </a:solidFill>
              </a:rPr>
              <a:t>Сертификаты соответствия</a:t>
            </a:r>
            <a:endParaRPr lang="ru-RU" dirty="0">
              <a:solidFill>
                <a:srgbClr val="3333FF"/>
              </a:solidFill>
            </a:endParaRPr>
          </a:p>
        </p:txBody>
      </p:sp>
    </p:spTree>
    <p:extLst>
      <p:ext uri="{BB962C8B-B14F-4D97-AF65-F5344CB8AC3E}">
        <p14:creationId xmlns:p14="http://schemas.microsoft.com/office/powerpoint/2010/main" val="2973807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22949" y="116632"/>
            <a:ext cx="8229600" cy="1143000"/>
          </a:xfrm>
        </p:spPr>
        <p:txBody>
          <a:bodyPr>
            <a:normAutofit fontScale="90000"/>
          </a:bodyPr>
          <a:lstStyle/>
          <a:p>
            <a:pPr algn="ctr"/>
            <a:r>
              <a:rPr lang="ru-RU" sz="3600" dirty="0" smtClean="0">
                <a:solidFill>
                  <a:srgbClr val="C00000"/>
                </a:solidFill>
              </a:rPr>
              <a:t/>
            </a:r>
            <a:br>
              <a:rPr lang="ru-RU" sz="3600" dirty="0" smtClean="0">
                <a:solidFill>
                  <a:srgbClr val="C00000"/>
                </a:solidFill>
              </a:rPr>
            </a:br>
            <a:r>
              <a:rPr lang="ru-RU" sz="2700" dirty="0" smtClean="0">
                <a:solidFill>
                  <a:srgbClr val="740000"/>
                </a:solidFill>
                <a:effectLst>
                  <a:outerShdw blurRad="38100" dist="38100" dir="2700000" algn="tl">
                    <a:srgbClr val="000000">
                      <a:alpha val="43137"/>
                    </a:srgbClr>
                  </a:outerShdw>
                </a:effectLst>
                <a:latin typeface="Verdana" panose="020B0604030504040204" pitchFamily="34" charset="0"/>
              </a:rPr>
              <a:t>ЭКОЛОГИЧЕСКИЙ АСПЕКТ  </a:t>
            </a:r>
            <a:br>
              <a:rPr lang="ru-RU" sz="2700" dirty="0" smtClean="0">
                <a:solidFill>
                  <a:srgbClr val="740000"/>
                </a:solidFill>
                <a:effectLst>
                  <a:outerShdw blurRad="38100" dist="38100" dir="2700000" algn="tl">
                    <a:srgbClr val="000000">
                      <a:alpha val="43137"/>
                    </a:srgbClr>
                  </a:outerShdw>
                </a:effectLst>
                <a:latin typeface="Verdana" panose="020B0604030504040204" pitchFamily="34" charset="0"/>
              </a:rPr>
            </a:br>
            <a:r>
              <a:rPr lang="ru-RU" sz="2700" dirty="0" smtClean="0">
                <a:solidFill>
                  <a:srgbClr val="740000"/>
                </a:solidFill>
                <a:effectLst>
                  <a:outerShdw blurRad="38100" dist="38100" dir="2700000" algn="tl">
                    <a:srgbClr val="000000">
                      <a:alpha val="43137"/>
                    </a:srgbClr>
                  </a:outerShdw>
                </a:effectLst>
                <a:latin typeface="Verdana" panose="020B0604030504040204" pitchFamily="34" charset="0"/>
              </a:rPr>
              <a:t>использования шлаковой продукции</a:t>
            </a:r>
            <a:r>
              <a:rPr lang="ru-RU" sz="2700" b="1" dirty="0">
                <a:solidFill>
                  <a:srgbClr val="740000"/>
                </a:solidFill>
              </a:rPr>
              <a:t/>
            </a:r>
            <a:br>
              <a:rPr lang="ru-RU" sz="2700" b="1" dirty="0">
                <a:solidFill>
                  <a:srgbClr val="740000"/>
                </a:solidFill>
              </a:rPr>
            </a:br>
            <a:endParaRPr lang="ru-RU" sz="2700" b="1" dirty="0">
              <a:solidFill>
                <a:srgbClr val="740000"/>
              </a:solidFill>
            </a:endParaRPr>
          </a:p>
        </p:txBody>
      </p:sp>
      <p:sp>
        <p:nvSpPr>
          <p:cNvPr id="2" name="Номер слайда 1"/>
          <p:cNvSpPr>
            <a:spLocks noGrp="1"/>
          </p:cNvSpPr>
          <p:nvPr>
            <p:ph type="sldNum" sz="quarter" idx="12"/>
          </p:nvPr>
        </p:nvSpPr>
        <p:spPr/>
        <p:txBody>
          <a:bodyPr>
            <a:normAutofit/>
          </a:bodyPr>
          <a:lstStyle/>
          <a:p>
            <a:fld id="{3BCC089F-16C0-43AB-9446-B3096498940D}" type="slidenum">
              <a:rPr lang="ru-RU" b="1" smtClean="0">
                <a:solidFill>
                  <a:srgbClr val="C00000"/>
                </a:solidFill>
              </a:rPr>
              <a:pPr/>
              <a:t>17</a:t>
            </a:fld>
            <a:endParaRPr lang="ru-RU" b="1" dirty="0">
              <a:solidFill>
                <a:srgbClr val="C00000"/>
              </a:solidFill>
            </a:endParaRPr>
          </a:p>
        </p:txBody>
      </p:sp>
      <p:sp>
        <p:nvSpPr>
          <p:cNvPr id="4" name="Прямоугольник 3"/>
          <p:cNvSpPr/>
          <p:nvPr/>
        </p:nvSpPr>
        <p:spPr>
          <a:xfrm>
            <a:off x="323528" y="1196752"/>
            <a:ext cx="5040560" cy="5355312"/>
          </a:xfrm>
          <a:prstGeom prst="rect">
            <a:avLst/>
          </a:prstGeom>
        </p:spPr>
        <p:txBody>
          <a:bodyPr wrap="square">
            <a:spAutoFit/>
          </a:bodyPr>
          <a:lstStyle/>
          <a:p>
            <a:endParaRPr lang="ru-RU" dirty="0">
              <a:solidFill>
                <a:prstClr val="black"/>
              </a:solidFill>
            </a:endParaRPr>
          </a:p>
          <a:p>
            <a:pPr marL="285750" indent="-285750">
              <a:buClr>
                <a:srgbClr val="00B050"/>
              </a:buClr>
              <a:buSzPct val="140000"/>
              <a:buFont typeface="Wingdings" panose="05000000000000000000" pitchFamily="2" charset="2"/>
              <a:buChar char="ü"/>
            </a:pPr>
            <a:r>
              <a:rPr lang="ru-RU" sz="1600" dirty="0">
                <a:solidFill>
                  <a:srgbClr val="3333FF"/>
                </a:solidFill>
              </a:rPr>
              <a:t>сокращается количество захоронений металлургических </a:t>
            </a:r>
            <a:r>
              <a:rPr lang="ru-RU" sz="1600" dirty="0" smtClean="0">
                <a:solidFill>
                  <a:srgbClr val="3333FF"/>
                </a:solidFill>
              </a:rPr>
              <a:t>отходов;</a:t>
            </a:r>
          </a:p>
          <a:p>
            <a:pPr>
              <a:buClr>
                <a:srgbClr val="00B050"/>
              </a:buClr>
              <a:buSzPct val="140000"/>
            </a:pPr>
            <a:endParaRPr lang="ru-RU" sz="1600" dirty="0">
              <a:solidFill>
                <a:srgbClr val="3333FF"/>
              </a:solidFill>
            </a:endParaRPr>
          </a:p>
          <a:p>
            <a:pPr marL="285750" indent="-285750">
              <a:buClr>
                <a:srgbClr val="00B050"/>
              </a:buClr>
              <a:buSzPct val="140000"/>
              <a:buFont typeface="Wingdings" panose="05000000000000000000" pitchFamily="2" charset="2"/>
              <a:buChar char="ü"/>
            </a:pPr>
            <a:r>
              <a:rPr lang="ru-RU" sz="1600" dirty="0" smtClean="0">
                <a:solidFill>
                  <a:srgbClr val="3333FF"/>
                </a:solidFill>
              </a:rPr>
              <a:t>расход </a:t>
            </a:r>
            <a:r>
              <a:rPr lang="ru-RU" sz="1600" dirty="0">
                <a:solidFill>
                  <a:srgbClr val="3333FF"/>
                </a:solidFill>
              </a:rPr>
              <a:t>энергии при производстве молотого доменного гранулированного шлака составляет примерно 20 % расхода энергии при производстве </a:t>
            </a:r>
            <a:r>
              <a:rPr lang="ru-RU" sz="1600" dirty="0" smtClean="0">
                <a:solidFill>
                  <a:srgbClr val="3333FF"/>
                </a:solidFill>
              </a:rPr>
              <a:t>портландцемента;</a:t>
            </a:r>
          </a:p>
          <a:p>
            <a:pPr>
              <a:buClr>
                <a:srgbClr val="00B050"/>
              </a:buClr>
              <a:buSzPct val="140000"/>
            </a:pPr>
            <a:endParaRPr lang="ru-RU" sz="1600" dirty="0">
              <a:solidFill>
                <a:srgbClr val="3333FF"/>
              </a:solidFill>
            </a:endParaRPr>
          </a:p>
          <a:p>
            <a:pPr marL="285750" indent="-285750">
              <a:buClr>
                <a:srgbClr val="00B050"/>
              </a:buClr>
              <a:buSzPct val="140000"/>
              <a:buFont typeface="Wingdings" panose="05000000000000000000" pitchFamily="2" charset="2"/>
              <a:buChar char="ü"/>
            </a:pPr>
            <a:r>
              <a:rPr lang="ru-RU" sz="1600" dirty="0">
                <a:solidFill>
                  <a:srgbClr val="3333FF"/>
                </a:solidFill>
              </a:rPr>
              <a:t>выбросы диоксида углерода (СО</a:t>
            </a:r>
            <a:r>
              <a:rPr lang="ru-RU" sz="1600" baseline="-25000" dirty="0">
                <a:solidFill>
                  <a:srgbClr val="3333FF"/>
                </a:solidFill>
              </a:rPr>
              <a:t>2</a:t>
            </a:r>
            <a:r>
              <a:rPr lang="ru-RU" sz="1600" dirty="0">
                <a:solidFill>
                  <a:srgbClr val="3333FF"/>
                </a:solidFill>
              </a:rPr>
              <a:t>) равны 10 % объема выбросов при производстве </a:t>
            </a:r>
            <a:r>
              <a:rPr lang="ru-RU" sz="1600" dirty="0" smtClean="0">
                <a:solidFill>
                  <a:srgbClr val="3333FF"/>
                </a:solidFill>
              </a:rPr>
              <a:t>портландцемента;</a:t>
            </a:r>
          </a:p>
          <a:p>
            <a:pPr>
              <a:buClr>
                <a:srgbClr val="00B050"/>
              </a:buClr>
              <a:buSzPct val="140000"/>
            </a:pPr>
            <a:endParaRPr lang="ru-RU" sz="1600" dirty="0">
              <a:solidFill>
                <a:srgbClr val="3333FF"/>
              </a:solidFill>
            </a:endParaRPr>
          </a:p>
          <a:p>
            <a:pPr marL="285750" indent="-285750">
              <a:buClr>
                <a:srgbClr val="00B050"/>
              </a:buClr>
              <a:buSzPct val="140000"/>
              <a:buFont typeface="Wingdings" panose="05000000000000000000" pitchFamily="2" charset="2"/>
              <a:buChar char="ü"/>
            </a:pPr>
            <a:r>
              <a:rPr lang="ru-RU" sz="1600" dirty="0" smtClean="0">
                <a:solidFill>
                  <a:srgbClr val="3333FF"/>
                </a:solidFill>
              </a:rPr>
              <a:t>не </a:t>
            </a:r>
            <a:r>
              <a:rPr lang="ru-RU" sz="1600" dirty="0">
                <a:solidFill>
                  <a:srgbClr val="3333FF"/>
                </a:solidFill>
              </a:rPr>
              <a:t>требуется </a:t>
            </a:r>
            <a:r>
              <a:rPr lang="ru-RU" sz="1600" dirty="0" smtClean="0">
                <a:solidFill>
                  <a:srgbClr val="3333FF"/>
                </a:solidFill>
              </a:rPr>
              <a:t>разработки новых месторождений известняка, глины и каменных карьеров;</a:t>
            </a:r>
          </a:p>
          <a:p>
            <a:pPr>
              <a:buClr>
                <a:srgbClr val="00B050"/>
              </a:buClr>
              <a:buSzPct val="140000"/>
            </a:pPr>
            <a:endParaRPr lang="en-US" sz="1600" dirty="0" smtClean="0">
              <a:solidFill>
                <a:srgbClr val="3333FF"/>
              </a:solidFill>
            </a:endParaRPr>
          </a:p>
          <a:p>
            <a:pPr marL="285750" indent="-285750">
              <a:buClr>
                <a:srgbClr val="00B050"/>
              </a:buClr>
              <a:buSzPct val="140000"/>
              <a:buFont typeface="Wingdings" panose="05000000000000000000" pitchFamily="2" charset="2"/>
              <a:buChar char="ü"/>
            </a:pPr>
            <a:r>
              <a:rPr lang="ru-RU" sz="1600" dirty="0" smtClean="0">
                <a:solidFill>
                  <a:srgbClr val="3333FF"/>
                </a:solidFill>
              </a:rPr>
              <a:t>Снижаются энергозатраты на производство и добычу природных заполнителей, объемы  их перевозки автотранспортом что также способствует снижению </a:t>
            </a:r>
            <a:r>
              <a:rPr lang="ru-RU" sz="1600" dirty="0">
                <a:solidFill>
                  <a:srgbClr val="3333FF"/>
                </a:solidFill>
              </a:rPr>
              <a:t>эмиссии СО</a:t>
            </a:r>
            <a:r>
              <a:rPr lang="ru-RU" sz="1600" baseline="-25000" dirty="0">
                <a:solidFill>
                  <a:srgbClr val="3333FF"/>
                </a:solidFill>
              </a:rPr>
              <a:t>2 </a:t>
            </a:r>
            <a:endParaRPr lang="ru-RU" sz="2000" dirty="0">
              <a:solidFill>
                <a:prstClr val="black"/>
              </a:solidFill>
            </a:endParaRPr>
          </a:p>
          <a:p>
            <a:pPr fontAlgn="base">
              <a:buClr>
                <a:srgbClr val="00B050"/>
              </a:buClr>
              <a:buSzPct val="140000"/>
            </a:pPr>
            <a:r>
              <a:rPr lang="ru-RU" sz="2000" b="1" dirty="0" smtClean="0">
                <a:solidFill>
                  <a:prstClr val="black"/>
                </a:solidFill>
              </a:rPr>
              <a:t> </a:t>
            </a:r>
            <a:endParaRPr lang="ru-RU" sz="2000" b="1" dirty="0">
              <a:solidFill>
                <a:prstClr val="black"/>
              </a:solidFill>
            </a:endParaRPr>
          </a:p>
        </p:txBody>
      </p:sp>
      <p:pic>
        <p:nvPicPr>
          <p:cNvPr id="7" name="Рисунок 6"/>
          <p:cNvPicPr/>
          <p:nvPr/>
        </p:nvPicPr>
        <p:blipFill rotWithShape="1">
          <a:blip r:embed="rId2" cstate="print"/>
          <a:srcRect l="24841" t="27179" r="24675" b="21795"/>
          <a:stretch/>
        </p:blipFill>
        <p:spPr bwMode="auto">
          <a:xfrm>
            <a:off x="5378912" y="3824510"/>
            <a:ext cx="3628174" cy="2184239"/>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3" cstate="print"/>
          <a:srcRect l="49518" t="19743" r="28366" b="22821"/>
          <a:stretch/>
        </p:blipFill>
        <p:spPr bwMode="auto">
          <a:xfrm>
            <a:off x="7015336" y="955609"/>
            <a:ext cx="1991750" cy="2835758"/>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3" cstate="print"/>
          <a:srcRect l="29489" t="31026" r="49997" b="31025"/>
          <a:stretch/>
        </p:blipFill>
        <p:spPr bwMode="auto">
          <a:xfrm>
            <a:off x="5378912" y="1412776"/>
            <a:ext cx="1713368" cy="2016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9996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568952" cy="360040"/>
          </a:xfrm>
        </p:spPr>
        <p:txBody>
          <a:bodyPr>
            <a:noAutofit/>
          </a:bodyPr>
          <a:lstStyle/>
          <a:p>
            <a:pPr algn="ctr"/>
            <a:r>
              <a:rPr lang="ru-RU" dirty="0" smtClean="0">
                <a:solidFill>
                  <a:srgbClr val="C00000"/>
                </a:solidFill>
              </a:rPr>
              <a:t> </a:t>
            </a:r>
            <a:r>
              <a:rPr lang="ru-RU" dirty="0" smtClean="0">
                <a:solidFill>
                  <a:srgbClr val="3333FF"/>
                </a:solidFill>
              </a:rPr>
              <a:t>география поставок шлаковой продукции</a:t>
            </a:r>
            <a:endParaRPr lang="ru-RU" dirty="0">
              <a:solidFill>
                <a:srgbClr val="3333FF"/>
              </a:solidFill>
            </a:endParaRPr>
          </a:p>
        </p:txBody>
      </p:sp>
      <p:sp>
        <p:nvSpPr>
          <p:cNvPr id="3" name="Текст 2"/>
          <p:cNvSpPr>
            <a:spLocks noGrp="1"/>
          </p:cNvSpPr>
          <p:nvPr>
            <p:ph type="body" sz="half" idx="2"/>
          </p:nvPr>
        </p:nvSpPr>
        <p:spPr>
          <a:xfrm>
            <a:off x="6588224" y="764704"/>
            <a:ext cx="2448272" cy="5832648"/>
          </a:xfrm>
        </p:spPr>
        <p:txBody>
          <a:bodyPr>
            <a:normAutofit fontScale="62500" lnSpcReduction="20000"/>
          </a:bodyPr>
          <a:lstStyle/>
          <a:p>
            <a:pPr marL="0" lvl="1"/>
            <a:r>
              <a:rPr lang="ru-RU" sz="1600" dirty="0">
                <a:solidFill>
                  <a:srgbClr val="002060"/>
                </a:solidFill>
              </a:rPr>
              <a:t>Отгружаем </a:t>
            </a:r>
            <a:r>
              <a:rPr lang="ru-RU" sz="1600" dirty="0" smtClean="0">
                <a:solidFill>
                  <a:srgbClr val="002060"/>
                </a:solidFill>
              </a:rPr>
              <a:t>во </a:t>
            </a:r>
            <a:r>
              <a:rPr lang="ru-RU" sz="1600" dirty="0">
                <a:solidFill>
                  <a:srgbClr val="002060"/>
                </a:solidFill>
              </a:rPr>
              <a:t>все регионы России, успешно работая с ведущими производителями </a:t>
            </a:r>
            <a:r>
              <a:rPr lang="ru-RU" sz="1600" dirty="0" smtClean="0">
                <a:solidFill>
                  <a:srgbClr val="002060"/>
                </a:solidFill>
              </a:rPr>
              <a:t>бетонов (активная минеральная добавка) и основными </a:t>
            </a:r>
            <a:r>
              <a:rPr lang="ru-RU" sz="1600" dirty="0" err="1" smtClean="0">
                <a:solidFill>
                  <a:srgbClr val="002060"/>
                </a:solidFill>
              </a:rPr>
              <a:t>нефте</a:t>
            </a:r>
            <a:r>
              <a:rPr lang="ru-RU" sz="1600" dirty="0" smtClean="0">
                <a:solidFill>
                  <a:srgbClr val="002060"/>
                </a:solidFill>
              </a:rPr>
              <a:t> и </a:t>
            </a:r>
            <a:r>
              <a:rPr lang="ru-RU" sz="1600" dirty="0" err="1" smtClean="0">
                <a:solidFill>
                  <a:srgbClr val="002060"/>
                </a:solidFill>
              </a:rPr>
              <a:t>газодобычиками</a:t>
            </a:r>
            <a:r>
              <a:rPr lang="ru-RU" sz="1600" dirty="0" smtClean="0">
                <a:solidFill>
                  <a:srgbClr val="002060"/>
                </a:solidFill>
              </a:rPr>
              <a:t> (шлаковый щебень) и цементными заводами (</a:t>
            </a:r>
            <a:r>
              <a:rPr lang="ru-RU" sz="1600" dirty="0" err="1" smtClean="0">
                <a:solidFill>
                  <a:srgbClr val="002060"/>
                </a:solidFill>
              </a:rPr>
              <a:t>ганшлак</a:t>
            </a:r>
            <a:r>
              <a:rPr lang="ru-RU" sz="1600" dirty="0" smtClean="0">
                <a:solidFill>
                  <a:srgbClr val="002060"/>
                </a:solidFill>
              </a:rPr>
              <a:t>). </a:t>
            </a:r>
          </a:p>
          <a:p>
            <a:pPr marL="0" lvl="1"/>
            <a:endParaRPr lang="ru-RU" sz="1600" dirty="0">
              <a:solidFill>
                <a:srgbClr val="002060"/>
              </a:solidFill>
            </a:endParaRPr>
          </a:p>
          <a:p>
            <a:pPr marL="0" lvl="1"/>
            <a:r>
              <a:rPr lang="ru-RU" sz="1600" dirty="0" smtClean="0">
                <a:solidFill>
                  <a:srgbClr val="002060"/>
                </a:solidFill>
              </a:rPr>
              <a:t>География </a:t>
            </a:r>
            <a:r>
              <a:rPr lang="ru-RU" sz="1600" dirty="0">
                <a:solidFill>
                  <a:srgbClr val="002060"/>
                </a:solidFill>
              </a:rPr>
              <a:t>поставок включает не только Москву и Санкт-Петербург, но и Новосибирск, Абакан, Барнаул, Омск, Кемерово, Шадринск, Уфу, Чебоксары, Казань, Волгоград, Ростов, Ставрополь </a:t>
            </a:r>
            <a:r>
              <a:rPr lang="ru-RU" sz="1600" dirty="0" smtClean="0">
                <a:solidFill>
                  <a:srgbClr val="002060"/>
                </a:solidFill>
              </a:rPr>
              <a:t>… Шлаковый щебень идет в ХМАО и Татарстан.</a:t>
            </a:r>
          </a:p>
          <a:p>
            <a:pPr marL="0" lvl="1"/>
            <a:endParaRPr lang="ru-RU" sz="1600" dirty="0" smtClean="0">
              <a:solidFill>
                <a:srgbClr val="002060"/>
              </a:solidFill>
            </a:endParaRPr>
          </a:p>
          <a:p>
            <a:r>
              <a:rPr lang="ru-RU" sz="1600" dirty="0" smtClean="0">
                <a:solidFill>
                  <a:srgbClr val="002060"/>
                </a:solidFill>
              </a:rPr>
              <a:t>Поставки молотого шлака осуществляются навалом железнодорожными хоппер-цементовозами (или зерновозами) и автоцементовозами , либо  фасованным в МКР (полувагоны, полуприцепы).</a:t>
            </a:r>
          </a:p>
          <a:p>
            <a:r>
              <a:rPr lang="ru-RU" sz="1600" dirty="0" smtClean="0">
                <a:solidFill>
                  <a:srgbClr val="002060"/>
                </a:solidFill>
              </a:rPr>
              <a:t>Шлаковый щебень отгружается самосвалами и полувагонами.</a:t>
            </a:r>
            <a:endParaRPr lang="ru-RU" sz="1600" dirty="0">
              <a:solidFill>
                <a:srgbClr val="002060"/>
              </a:solidFill>
            </a:endParaRPr>
          </a:p>
          <a:p>
            <a:endParaRPr lang="ru-RU" sz="1600" dirty="0" smtClean="0">
              <a:solidFill>
                <a:srgbClr val="002060"/>
              </a:solidFill>
            </a:endParaRPr>
          </a:p>
          <a:p>
            <a:r>
              <a:rPr lang="ru-RU" sz="1600" dirty="0" smtClean="0">
                <a:solidFill>
                  <a:srgbClr val="002060"/>
                </a:solidFill>
              </a:rPr>
              <a:t>Доставка как нашим транспортом, так и на условиях самовывоза.</a:t>
            </a:r>
          </a:p>
          <a:p>
            <a:endParaRPr lang="ru-RU" sz="1600" dirty="0">
              <a:solidFill>
                <a:srgbClr val="002060"/>
              </a:solidFill>
            </a:endParaRPr>
          </a:p>
          <a:p>
            <a:r>
              <a:rPr lang="ru-RU" sz="1600" dirty="0" smtClean="0">
                <a:solidFill>
                  <a:srgbClr val="002060"/>
                </a:solidFill>
              </a:rPr>
              <a:t>Ежемесячная отгрузка:</a:t>
            </a:r>
          </a:p>
          <a:p>
            <a:r>
              <a:rPr lang="ru-RU" sz="1600" dirty="0" smtClean="0">
                <a:solidFill>
                  <a:srgbClr val="002060"/>
                </a:solidFill>
              </a:rPr>
              <a:t>АМД -  до 5 тыс. тн автомобильным и 25 тыс. тн железнодорожным транспортом.</a:t>
            </a:r>
          </a:p>
          <a:p>
            <a:r>
              <a:rPr lang="ru-RU" sz="1600" dirty="0" smtClean="0">
                <a:solidFill>
                  <a:srgbClr val="002060"/>
                </a:solidFill>
              </a:rPr>
              <a:t>Щебень и </a:t>
            </a:r>
            <a:r>
              <a:rPr lang="ru-RU" sz="1600" dirty="0" err="1" smtClean="0">
                <a:solidFill>
                  <a:srgbClr val="002060"/>
                </a:solidFill>
              </a:rPr>
              <a:t>граншлак</a:t>
            </a:r>
            <a:r>
              <a:rPr lang="ru-RU" sz="1600" dirty="0" smtClean="0">
                <a:solidFill>
                  <a:srgbClr val="002060"/>
                </a:solidFill>
              </a:rPr>
              <a:t> – до 20 тыс. </a:t>
            </a:r>
            <a:r>
              <a:rPr lang="ru-RU" sz="1600" dirty="0" err="1" smtClean="0">
                <a:solidFill>
                  <a:srgbClr val="002060"/>
                </a:solidFill>
              </a:rPr>
              <a:t>тн</a:t>
            </a:r>
            <a:r>
              <a:rPr lang="ru-RU" sz="1600" dirty="0" smtClean="0">
                <a:solidFill>
                  <a:srgbClr val="002060"/>
                </a:solidFill>
              </a:rPr>
              <a:t> автотранспортом и  60 тыс. тонн ж/д транспортом</a:t>
            </a:r>
          </a:p>
          <a:p>
            <a:endParaRPr lang="ru-RU" sz="1600" dirty="0">
              <a:solidFill>
                <a:srgbClr val="002060"/>
              </a:solidFill>
            </a:endParaRPr>
          </a:p>
          <a:p>
            <a:r>
              <a:rPr lang="ru-RU" sz="1600" dirty="0" smtClean="0">
                <a:solidFill>
                  <a:srgbClr val="002060"/>
                </a:solidFill>
              </a:rPr>
              <a:t>Есть возможность увеличения отгрузки шлака до 100 тыс. тн в месяц, и более…</a:t>
            </a:r>
          </a:p>
          <a:p>
            <a:endParaRPr lang="ru-RU" sz="1600" dirty="0">
              <a:solidFill>
                <a:srgbClr val="002060"/>
              </a:solidFill>
            </a:endParaRPr>
          </a:p>
          <a:p>
            <a:r>
              <a:rPr lang="ru-RU" sz="1600" dirty="0" smtClean="0">
                <a:solidFill>
                  <a:srgbClr val="002060"/>
                </a:solidFill>
              </a:rPr>
              <a:t>Оптимальные сроки доставки, индивидуальная  система работы с каждым клиентом, любые объемы…</a:t>
            </a:r>
          </a:p>
          <a:p>
            <a:endParaRPr lang="ru-RU" sz="1600" dirty="0">
              <a:solidFill>
                <a:srgbClr val="002060"/>
              </a:solidFill>
            </a:endParaRPr>
          </a:p>
          <a:p>
            <a:endParaRPr lang="ru-RU" dirty="0">
              <a:solidFill>
                <a:srgbClr val="002060"/>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pPr/>
              <a:t>18</a:t>
            </a:fld>
            <a:endParaRPr lang="ru-RU" dirty="0"/>
          </a:p>
        </p:txBody>
      </p:sp>
      <p:pic>
        <p:nvPicPr>
          <p:cNvPr id="7" name="Рисунок 6"/>
          <p:cNvPicPr/>
          <p:nvPr/>
        </p:nvPicPr>
        <p:blipFill rotWithShape="1">
          <a:blip r:embed="rId2" cstate="print"/>
          <a:srcRect l="15065" t="7692" r="23393" b="14616"/>
          <a:stretch/>
        </p:blipFill>
        <p:spPr bwMode="auto">
          <a:xfrm>
            <a:off x="107504" y="836712"/>
            <a:ext cx="6408712" cy="5616624"/>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74261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200" b="1" dirty="0" smtClean="0">
                <a:solidFill>
                  <a:srgbClr val="C00000"/>
                </a:solidFill>
              </a:rPr>
              <a:t>Концепция устойчивого развития переработки техногенного сырья</a:t>
            </a:r>
            <a:endParaRPr lang="ru-RU" sz="3200" b="1" dirty="0">
              <a:solidFill>
                <a:srgbClr val="C00000"/>
              </a:solidFill>
            </a:endParaRPr>
          </a:p>
        </p:txBody>
      </p:sp>
      <p:sp>
        <p:nvSpPr>
          <p:cNvPr id="6" name="Объект 5"/>
          <p:cNvSpPr>
            <a:spLocks noGrp="1"/>
          </p:cNvSpPr>
          <p:nvPr>
            <p:ph idx="1"/>
          </p:nvPr>
        </p:nvSpPr>
        <p:spPr>
          <a:xfrm>
            <a:off x="467544" y="1484784"/>
            <a:ext cx="8352928" cy="4525963"/>
          </a:xfrm>
        </p:spPr>
        <p:txBody>
          <a:bodyPr>
            <a:noAutofit/>
          </a:bodyPr>
          <a:lstStyle/>
          <a:p>
            <a:r>
              <a:rPr lang="ru-RU" sz="1600" b="1" dirty="0">
                <a:solidFill>
                  <a:srgbClr val="002060"/>
                </a:solidFill>
              </a:rPr>
              <a:t>Стимулирование предприятий строительной и строительно - дорожной индустрии по использованию строительных материалов изготовленных из промышленных техногенных </a:t>
            </a:r>
            <a:r>
              <a:rPr lang="ru-RU" sz="1600" b="1" dirty="0" smtClean="0">
                <a:solidFill>
                  <a:srgbClr val="002060"/>
                </a:solidFill>
              </a:rPr>
              <a:t>отходов </a:t>
            </a:r>
            <a:r>
              <a:rPr lang="ru-RU" sz="1600" dirty="0" smtClean="0">
                <a:solidFill>
                  <a:srgbClr val="002060"/>
                </a:solidFill>
              </a:rPr>
              <a:t>(например щебень шлаковый, шлаковый цемент, золо-шлаковые отходы для укрепления грунтов</a:t>
            </a:r>
            <a:r>
              <a:rPr lang="ru-RU" sz="1600" dirty="0">
                <a:solidFill>
                  <a:srgbClr val="002060"/>
                </a:solidFill>
              </a:rPr>
              <a:t>) </a:t>
            </a:r>
            <a:r>
              <a:rPr lang="ru-RU" sz="1600" dirty="0" smtClean="0">
                <a:solidFill>
                  <a:srgbClr val="002060"/>
                </a:solidFill>
              </a:rPr>
              <a:t>– необходимы </a:t>
            </a:r>
            <a:r>
              <a:rPr lang="ru-RU" sz="1600" b="1" i="1" dirty="0" smtClean="0">
                <a:solidFill>
                  <a:srgbClr val="002060"/>
                </a:solidFill>
              </a:rPr>
              <a:t>обязательные </a:t>
            </a:r>
            <a:r>
              <a:rPr lang="ru-RU" sz="1600" b="1" i="1" dirty="0">
                <a:solidFill>
                  <a:srgbClr val="002060"/>
                </a:solidFill>
              </a:rPr>
              <a:t>нормативы использования отходов металлургии и изделий из них </a:t>
            </a:r>
            <a:r>
              <a:rPr lang="ru-RU" sz="1600" b="1" i="1" dirty="0" smtClean="0">
                <a:solidFill>
                  <a:srgbClr val="002060"/>
                </a:solidFill>
              </a:rPr>
              <a:t>в качестве </a:t>
            </a:r>
            <a:r>
              <a:rPr lang="ru-RU" sz="1600" b="1" i="1" dirty="0">
                <a:solidFill>
                  <a:srgbClr val="002060"/>
                </a:solidFill>
              </a:rPr>
              <a:t>вторичного </a:t>
            </a:r>
            <a:r>
              <a:rPr lang="ru-RU" sz="1600" b="1" i="1" dirty="0" smtClean="0">
                <a:solidFill>
                  <a:srgbClr val="002060"/>
                </a:solidFill>
              </a:rPr>
              <a:t>сырья</a:t>
            </a:r>
            <a:r>
              <a:rPr lang="ru-RU" sz="1600" b="1" dirty="0" smtClean="0">
                <a:solidFill>
                  <a:srgbClr val="002060"/>
                </a:solidFill>
              </a:rPr>
              <a:t>.</a:t>
            </a:r>
          </a:p>
          <a:p>
            <a:r>
              <a:rPr lang="ru-RU" sz="1600" dirty="0" smtClean="0">
                <a:solidFill>
                  <a:srgbClr val="002060"/>
                </a:solidFill>
              </a:rPr>
              <a:t>Установление </a:t>
            </a:r>
            <a:r>
              <a:rPr lang="ru-RU" sz="1600" b="1" dirty="0">
                <a:solidFill>
                  <a:srgbClr val="002060"/>
                </a:solidFill>
              </a:rPr>
              <a:t>льготного ж/д тарифа </a:t>
            </a:r>
            <a:r>
              <a:rPr lang="ru-RU" sz="1600" dirty="0">
                <a:solidFill>
                  <a:srgbClr val="002060"/>
                </a:solidFill>
              </a:rPr>
              <a:t>на перевозку строительной продукции, изготовленной из </a:t>
            </a:r>
            <a:r>
              <a:rPr lang="ru-RU" sz="1600" dirty="0" smtClean="0">
                <a:solidFill>
                  <a:srgbClr val="002060"/>
                </a:solidFill>
              </a:rPr>
              <a:t> </a:t>
            </a:r>
            <a:r>
              <a:rPr lang="ru-RU" sz="1600" dirty="0">
                <a:solidFill>
                  <a:srgbClr val="002060"/>
                </a:solidFill>
              </a:rPr>
              <a:t>промышленных техногенных отходов </a:t>
            </a:r>
            <a:endParaRPr lang="ru-RU" sz="1600" dirty="0" smtClean="0">
              <a:solidFill>
                <a:srgbClr val="002060"/>
              </a:solidFill>
            </a:endParaRPr>
          </a:p>
          <a:p>
            <a:r>
              <a:rPr lang="ru-RU" sz="1600" dirty="0" smtClean="0">
                <a:solidFill>
                  <a:srgbClr val="002060"/>
                </a:solidFill>
              </a:rPr>
              <a:t>Установление </a:t>
            </a:r>
            <a:r>
              <a:rPr lang="ru-RU" sz="1600" dirty="0">
                <a:solidFill>
                  <a:srgbClr val="002060"/>
                </a:solidFill>
              </a:rPr>
              <a:t>льготного периода налогообложения (имущество, земля) на период опытно-технологического тестирования и в течении 3-х лет после ввода в эксплуатацию новых производств по переработке техногенных промышленных </a:t>
            </a:r>
            <a:r>
              <a:rPr lang="ru-RU" sz="1600" dirty="0" smtClean="0">
                <a:solidFill>
                  <a:srgbClr val="002060"/>
                </a:solidFill>
              </a:rPr>
              <a:t>отходов</a:t>
            </a:r>
          </a:p>
          <a:p>
            <a:r>
              <a:rPr lang="ru-RU" sz="1600" dirty="0">
                <a:solidFill>
                  <a:srgbClr val="002060"/>
                </a:solidFill>
              </a:rPr>
              <a:t>П</a:t>
            </a:r>
            <a:r>
              <a:rPr lang="ru-RU" sz="1600" dirty="0" smtClean="0">
                <a:solidFill>
                  <a:srgbClr val="002060"/>
                </a:solidFill>
              </a:rPr>
              <a:t>редоставление </a:t>
            </a:r>
            <a:r>
              <a:rPr lang="ru-RU" sz="1600" dirty="0">
                <a:solidFill>
                  <a:srgbClr val="002060"/>
                </a:solidFill>
              </a:rPr>
              <a:t>субсидий на </a:t>
            </a:r>
            <a:r>
              <a:rPr lang="ru-RU" sz="1600" b="1" dirty="0">
                <a:solidFill>
                  <a:srgbClr val="002060"/>
                </a:solidFill>
              </a:rPr>
              <a:t>финансирование научно-исследовательских, опытно-промышленных  и технологических работ по изготовлению </a:t>
            </a:r>
            <a:r>
              <a:rPr lang="ru-RU" sz="1600" b="1" dirty="0" smtClean="0">
                <a:solidFill>
                  <a:srgbClr val="002060"/>
                </a:solidFill>
              </a:rPr>
              <a:t>и использованию строительной </a:t>
            </a:r>
            <a:r>
              <a:rPr lang="ru-RU" sz="1600" b="1" dirty="0">
                <a:solidFill>
                  <a:srgbClr val="002060"/>
                </a:solidFill>
              </a:rPr>
              <a:t>продукции</a:t>
            </a:r>
            <a:r>
              <a:rPr lang="ru-RU" sz="1600" dirty="0">
                <a:solidFill>
                  <a:srgbClr val="002060"/>
                </a:solidFill>
              </a:rPr>
              <a:t> из техногенных промышленных отходов, а также </a:t>
            </a:r>
            <a:r>
              <a:rPr lang="ru-RU" sz="1600" b="1" dirty="0" smtClean="0">
                <a:solidFill>
                  <a:srgbClr val="002060"/>
                </a:solidFill>
              </a:rPr>
              <a:t>разработка государственных </a:t>
            </a:r>
            <a:r>
              <a:rPr lang="ru-RU" sz="1600" b="1" dirty="0">
                <a:solidFill>
                  <a:srgbClr val="002060"/>
                </a:solidFill>
              </a:rPr>
              <a:t>нормативных документов </a:t>
            </a:r>
            <a:r>
              <a:rPr lang="ru-RU" sz="1600" dirty="0">
                <a:solidFill>
                  <a:srgbClr val="002060"/>
                </a:solidFill>
              </a:rPr>
              <a:t>на продукцию, изготовленную из техногенных </a:t>
            </a:r>
            <a:r>
              <a:rPr lang="ru-RU" sz="1600" dirty="0" smtClean="0">
                <a:solidFill>
                  <a:srgbClr val="002060"/>
                </a:solidFill>
              </a:rPr>
              <a:t>отходов</a:t>
            </a:r>
          </a:p>
          <a:p>
            <a:r>
              <a:rPr lang="ru-RU" sz="1600" dirty="0" smtClean="0">
                <a:solidFill>
                  <a:srgbClr val="002060"/>
                </a:solidFill>
              </a:rPr>
              <a:t>Снижение </a:t>
            </a:r>
            <a:r>
              <a:rPr lang="ru-RU" sz="1600" dirty="0">
                <a:solidFill>
                  <a:srgbClr val="002060"/>
                </a:solidFill>
              </a:rPr>
              <a:t>или отмена НДС на строительную продукцию, изготовленную с использованием  не менее 50% вторичного сырья (техногенных промышленных отходов) </a:t>
            </a:r>
            <a:endParaRPr lang="ru-RU" sz="1600" dirty="0" smtClean="0">
              <a:solidFill>
                <a:srgbClr val="002060"/>
              </a:solidFill>
            </a:endParaRPr>
          </a:p>
          <a:p>
            <a:r>
              <a:rPr lang="ru-RU" sz="1600" dirty="0" smtClean="0">
                <a:solidFill>
                  <a:srgbClr val="002060"/>
                </a:solidFill>
              </a:rPr>
              <a:t>Снижение </a:t>
            </a:r>
            <a:r>
              <a:rPr lang="ru-RU" sz="1600" dirty="0">
                <a:solidFill>
                  <a:srgbClr val="002060"/>
                </a:solidFill>
              </a:rPr>
              <a:t>налога на прибыль для предприятий, осуществляющих деятельность по переработке техногенных промышленных отходов</a:t>
            </a:r>
          </a:p>
        </p:txBody>
      </p:sp>
      <p:sp>
        <p:nvSpPr>
          <p:cNvPr id="4" name="Номер слайда 3"/>
          <p:cNvSpPr>
            <a:spLocks noGrp="1"/>
          </p:cNvSpPr>
          <p:nvPr>
            <p:ph type="sldNum" sz="quarter" idx="12"/>
          </p:nvPr>
        </p:nvSpPr>
        <p:spPr/>
        <p:txBody>
          <a:bodyPr/>
          <a:lstStyle/>
          <a:p>
            <a:fld id="{B19B0651-EE4F-4900-A07F-96A6BFA9D0F0}" type="slidenum">
              <a:rPr lang="ru-RU" smtClean="0">
                <a:solidFill>
                  <a:srgbClr val="04617B">
                    <a:shade val="90000"/>
                  </a:srgbClr>
                </a:solidFill>
              </a:rPr>
              <a:pPr/>
              <a:t>19</a:t>
            </a:fld>
            <a:endParaRPr lang="ru-RU" dirty="0">
              <a:solidFill>
                <a:srgbClr val="04617B">
                  <a:shade val="90000"/>
                </a:srgbClr>
              </a:solidFill>
            </a:endParaRPr>
          </a:p>
        </p:txBody>
      </p:sp>
    </p:spTree>
    <p:extLst>
      <p:ext uri="{BB962C8B-B14F-4D97-AF65-F5344CB8AC3E}">
        <p14:creationId xmlns:p14="http://schemas.microsoft.com/office/powerpoint/2010/main" val="2115778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7482026" cy="1008112"/>
          </a:xfrm>
        </p:spPr>
        <p:txBody>
          <a:bodyPr>
            <a:normAutofit/>
          </a:bodyPr>
          <a:lstStyle/>
          <a:p>
            <a:r>
              <a:rPr lang="ru-RU" sz="2000" b="1" dirty="0" smtClean="0">
                <a:solidFill>
                  <a:srgbClr val="3333FF"/>
                </a:solidFill>
              </a:rPr>
              <a:t>Основные мировые тенденции </a:t>
            </a:r>
            <a:r>
              <a:rPr lang="ru-RU" sz="2000" b="1" dirty="0">
                <a:solidFill>
                  <a:srgbClr val="3333FF"/>
                </a:solidFill>
              </a:rPr>
              <a:t>в развитии промышленности</a:t>
            </a:r>
            <a:br>
              <a:rPr lang="ru-RU" sz="2000" b="1" dirty="0">
                <a:solidFill>
                  <a:srgbClr val="3333FF"/>
                </a:solidFill>
              </a:rPr>
            </a:br>
            <a:r>
              <a:rPr lang="ru-RU" sz="2000" b="1" dirty="0">
                <a:solidFill>
                  <a:srgbClr val="3333FF"/>
                </a:solidFill>
              </a:rPr>
              <a:t>строительных </a:t>
            </a:r>
            <a:r>
              <a:rPr lang="ru-RU" sz="2000" b="1" dirty="0" smtClean="0">
                <a:solidFill>
                  <a:srgbClr val="3333FF"/>
                </a:solidFill>
              </a:rPr>
              <a:t>материалов</a:t>
            </a:r>
            <a:endParaRPr lang="ru-RU" sz="2000" b="1" dirty="0">
              <a:solidFill>
                <a:srgbClr val="3333FF"/>
              </a:solidFill>
            </a:endParaRPr>
          </a:p>
        </p:txBody>
      </p:sp>
      <p:sp>
        <p:nvSpPr>
          <p:cNvPr id="3" name="Объект 2"/>
          <p:cNvSpPr>
            <a:spLocks noGrp="1"/>
          </p:cNvSpPr>
          <p:nvPr>
            <p:ph idx="1"/>
          </p:nvPr>
        </p:nvSpPr>
        <p:spPr>
          <a:xfrm>
            <a:off x="188153" y="1268760"/>
            <a:ext cx="6984777" cy="1901974"/>
          </a:xfrm>
        </p:spPr>
        <p:txBody>
          <a:bodyPr>
            <a:noAutofit/>
          </a:bodyPr>
          <a:lstStyle/>
          <a:p>
            <a:r>
              <a:rPr lang="ru-RU" sz="1800" dirty="0" smtClean="0"/>
              <a:t>энергоэффективность </a:t>
            </a:r>
            <a:r>
              <a:rPr lang="ru-RU" sz="1800" dirty="0"/>
              <a:t>производства;</a:t>
            </a:r>
          </a:p>
          <a:p>
            <a:r>
              <a:rPr lang="ru-RU" sz="1800" dirty="0"/>
              <a:t>снижение негативного влияния на окружающую среду;</a:t>
            </a:r>
          </a:p>
          <a:p>
            <a:r>
              <a:rPr lang="ru-RU" sz="1800" dirty="0">
                <a:solidFill>
                  <a:srgbClr val="C00000"/>
                </a:solidFill>
              </a:rPr>
              <a:t>вовлечение отходов в производство строительных материалов </a:t>
            </a:r>
            <a:r>
              <a:rPr lang="ru-RU" sz="1800" dirty="0" smtClean="0"/>
              <a:t>;</a:t>
            </a:r>
            <a:endParaRPr lang="ru-RU" sz="1800" dirty="0"/>
          </a:p>
          <a:p>
            <a:r>
              <a:rPr lang="ru-RU" sz="1800" dirty="0"/>
              <a:t>увеличение глубины переработки природных ресурсов;</a:t>
            </a:r>
          </a:p>
          <a:p>
            <a:r>
              <a:rPr lang="ru-RU" sz="1800" dirty="0"/>
              <a:t>выпуск новых типов (инновационных и композитных) </a:t>
            </a:r>
            <a:r>
              <a:rPr lang="ru-RU" sz="1800" dirty="0" smtClean="0"/>
              <a:t>строительных материалов. </a:t>
            </a:r>
            <a:endParaRPr lang="en-US" sz="1800" dirty="0" smtClean="0"/>
          </a:p>
          <a:p>
            <a:pPr marL="0" indent="0">
              <a:buNone/>
            </a:pPr>
            <a:r>
              <a:rPr lang="ru-RU" sz="1600" b="1" i="1" dirty="0" smtClean="0">
                <a:solidFill>
                  <a:srgbClr val="C00000"/>
                </a:solidFill>
              </a:rPr>
              <a:t>Основные задачи</a:t>
            </a:r>
            <a:r>
              <a:rPr lang="en-US" sz="1600" b="1" i="1" dirty="0" smtClean="0">
                <a:solidFill>
                  <a:srgbClr val="C00000"/>
                </a:solidFill>
              </a:rPr>
              <a:t> </a:t>
            </a:r>
            <a:r>
              <a:rPr lang="ru-RU" sz="1600" b="1" i="1" dirty="0" smtClean="0">
                <a:solidFill>
                  <a:srgbClr val="C00000"/>
                </a:solidFill>
              </a:rPr>
              <a:t>устойчивого </a:t>
            </a:r>
            <a:r>
              <a:rPr lang="ru-RU" sz="1600" b="1" i="1" dirty="0">
                <a:solidFill>
                  <a:srgbClr val="C00000"/>
                </a:solidFill>
              </a:rPr>
              <a:t>развития промышленности до 2050 года </a:t>
            </a:r>
            <a:r>
              <a:rPr lang="ru-RU" sz="1600" i="1" dirty="0"/>
              <a:t>- существенное сокращение выбросов в окружающую среду, снижение использования природных материалов и </a:t>
            </a:r>
            <a:r>
              <a:rPr lang="ru-RU" sz="1600" i="1" dirty="0" err="1"/>
              <a:t>невозобновляемых</a:t>
            </a:r>
            <a:r>
              <a:rPr lang="ru-RU" sz="1600" i="1" dirty="0"/>
              <a:t> источников электроэнергии, сокращение объема отходов и увеличение доли </a:t>
            </a:r>
            <a:r>
              <a:rPr lang="ru-RU" sz="1600" i="1" dirty="0" err="1"/>
              <a:t>биоразлагаемых</a:t>
            </a:r>
            <a:r>
              <a:rPr lang="ru-RU" sz="1600" i="1" dirty="0"/>
              <a:t> материалов в составе отходов.</a:t>
            </a:r>
          </a:p>
          <a:p>
            <a:endParaRPr lang="ru-RU" sz="18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591" t="13363" r="8592" b="8333"/>
          <a:stretch/>
        </p:blipFill>
        <p:spPr bwMode="auto">
          <a:xfrm>
            <a:off x="395536" y="4685099"/>
            <a:ext cx="2937004" cy="198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7"/>
          <p:cNvPicPr>
            <a:picLocks noChangeAspect="1" noChangeArrowheads="1"/>
          </p:cNvPicPr>
          <p:nvPr/>
        </p:nvPicPr>
        <p:blipFill>
          <a:blip r:embed="rId3" cstate="print">
            <a:extLst>
              <a:ext uri="{28A0092B-C50C-407E-A947-70E740481C1C}">
                <a14:useLocalDpi xmlns:a14="http://schemas.microsoft.com/office/drawing/2010/main" val="0"/>
              </a:ext>
            </a:extLst>
          </a:blip>
          <a:srcRect l="32079" t="34253" r="44292" b="44595"/>
          <a:stretch>
            <a:fillRect/>
          </a:stretch>
        </p:blipFill>
        <p:spPr bwMode="auto">
          <a:xfrm>
            <a:off x="5389164" y="4654267"/>
            <a:ext cx="3551517"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p:nvPr/>
        </p:nvPicPr>
        <p:blipFill rotWithShape="1">
          <a:blip r:embed="rId4" cstate="print"/>
          <a:srcRect l="26124" t="10769" r="26278" b="11795"/>
          <a:stretch/>
        </p:blipFill>
        <p:spPr bwMode="auto">
          <a:xfrm>
            <a:off x="7308302" y="1052736"/>
            <a:ext cx="1585545" cy="1415008"/>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5" cstate="print"/>
          <a:srcRect l="31412" t="27436" r="31086" b="27948"/>
          <a:stretch/>
        </p:blipFill>
        <p:spPr bwMode="auto">
          <a:xfrm>
            <a:off x="7164922" y="2852936"/>
            <a:ext cx="1800933" cy="1546423"/>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6" cstate="print"/>
          <a:srcRect l="27245" t="23077" r="26759" b="27693"/>
          <a:stretch/>
        </p:blipFill>
        <p:spPr bwMode="auto">
          <a:xfrm>
            <a:off x="3131840" y="4685099"/>
            <a:ext cx="2808312" cy="1985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9717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TICHN~1\AppData\Local\Temp\notesFCBCEE\IMG_1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0" y="-914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4960" y="3501008"/>
            <a:ext cx="8280920" cy="830997"/>
          </a:xfrm>
          <a:prstGeom prst="rect">
            <a:avLst/>
          </a:prstGeom>
        </p:spPr>
        <p:txBody>
          <a:bodyPr wrap="square">
            <a:spAutoFit/>
          </a:bodyPr>
          <a:lstStyle/>
          <a:p>
            <a:pPr algn="ctr"/>
            <a:r>
              <a:rPr lang="ru-RU" sz="4800" b="1" dirty="0">
                <a:ln>
                  <a:solidFill>
                    <a:srgbClr val="31B6FD">
                      <a:lumMod val="50000"/>
                    </a:srgbClr>
                  </a:solidFill>
                </a:ln>
                <a:solidFill>
                  <a:srgbClr val="C00000"/>
                </a:solidFill>
                <a:effectLst>
                  <a:outerShdw blurRad="50800" dist="50800" dir="5400000" algn="ctr" rotWithShape="0">
                    <a:prstClr val="white"/>
                  </a:outerShdw>
                </a:effectLst>
                <a:latin typeface="Verdana"/>
              </a:rPr>
              <a:t>Спасибо </a:t>
            </a:r>
            <a:r>
              <a:rPr lang="ru-RU" sz="4800" b="1" dirty="0" smtClean="0">
                <a:ln>
                  <a:solidFill>
                    <a:srgbClr val="31B6FD">
                      <a:lumMod val="50000"/>
                    </a:srgbClr>
                  </a:solidFill>
                </a:ln>
                <a:solidFill>
                  <a:srgbClr val="C00000"/>
                </a:solidFill>
                <a:effectLst>
                  <a:outerShdw blurRad="50800" dist="50800" dir="5400000" algn="ctr" rotWithShape="0">
                    <a:prstClr val="white"/>
                  </a:outerShdw>
                </a:effectLst>
                <a:latin typeface="Verdana"/>
              </a:rPr>
              <a:t>за внимание</a:t>
            </a:r>
            <a:r>
              <a:rPr lang="ru-RU" sz="4800" b="1" dirty="0">
                <a:ln>
                  <a:solidFill>
                    <a:srgbClr val="31B6FD">
                      <a:lumMod val="50000"/>
                    </a:srgbClr>
                  </a:solidFill>
                </a:ln>
                <a:solidFill>
                  <a:srgbClr val="C00000"/>
                </a:solidFill>
                <a:effectLst>
                  <a:outerShdw blurRad="50800" dist="50800" dir="5400000" algn="ctr" rotWithShape="0">
                    <a:prstClr val="white"/>
                  </a:outerShdw>
                </a:effectLst>
                <a:latin typeface="Verdana"/>
              </a:rPr>
              <a:t>!</a:t>
            </a:r>
          </a:p>
        </p:txBody>
      </p:sp>
      <p:sp>
        <p:nvSpPr>
          <p:cNvPr id="2" name="Номер слайда 1"/>
          <p:cNvSpPr>
            <a:spLocks noGrp="1"/>
          </p:cNvSpPr>
          <p:nvPr>
            <p:ph type="sldNum" sz="quarter" idx="12"/>
          </p:nvPr>
        </p:nvSpPr>
        <p:spPr/>
        <p:txBody>
          <a:bodyPr/>
          <a:lstStyle/>
          <a:p>
            <a:fld id="{B19B0651-EE4F-4900-A07F-96A6BFA9D0F0}" type="slidenum">
              <a:rPr lang="ru-RU" smtClean="0">
                <a:solidFill>
                  <a:prstClr val="black">
                    <a:tint val="75000"/>
                  </a:prstClr>
                </a:solidFill>
              </a:rPr>
              <a:pPr/>
              <a:t>20</a:t>
            </a:fld>
            <a:endParaRPr lang="ru-RU" dirty="0">
              <a:solidFill>
                <a:prstClr val="black">
                  <a:tint val="75000"/>
                </a:prstClr>
              </a:solidFill>
            </a:endParaRPr>
          </a:p>
        </p:txBody>
      </p:sp>
      <p:sp>
        <p:nvSpPr>
          <p:cNvPr id="7" name="Прямоугольник 6"/>
          <p:cNvSpPr/>
          <p:nvPr/>
        </p:nvSpPr>
        <p:spPr>
          <a:xfrm>
            <a:off x="883012" y="5894749"/>
            <a:ext cx="7344816" cy="1815882"/>
          </a:xfrm>
          <a:prstGeom prst="rect">
            <a:avLst/>
          </a:prstGeom>
        </p:spPr>
        <p:txBody>
          <a:bodyPr wrap="square">
            <a:spAutoFit/>
          </a:bodyPr>
          <a:lstStyle/>
          <a:p>
            <a:pPr algn="ctr"/>
            <a:r>
              <a:rPr lang="ru-RU" dirty="0" smtClean="0">
                <a:solidFill>
                  <a:srgbClr val="002060"/>
                </a:solidFill>
              </a:rPr>
              <a:t>        </a:t>
            </a:r>
            <a:r>
              <a:rPr lang="ru-RU" sz="2800" b="1" dirty="0" smtClean="0">
                <a:solidFill>
                  <a:srgbClr val="05E0DB">
                    <a:lumMod val="60000"/>
                    <a:lumOff val="40000"/>
                  </a:srgbClr>
                </a:solidFill>
              </a:rPr>
              <a:t>ООО </a:t>
            </a:r>
            <a:r>
              <a:rPr lang="ru-RU" sz="2800" b="1" dirty="0">
                <a:solidFill>
                  <a:srgbClr val="05E0DB">
                    <a:lumMod val="60000"/>
                    <a:lumOff val="40000"/>
                  </a:srgbClr>
                </a:solidFill>
              </a:rPr>
              <a:t>«</a:t>
            </a:r>
            <a:r>
              <a:rPr lang="ru-RU" sz="2800" b="1" dirty="0" smtClean="0">
                <a:solidFill>
                  <a:srgbClr val="05E0DB">
                    <a:lumMod val="60000"/>
                    <a:lumOff val="40000"/>
                  </a:srgbClr>
                </a:solidFill>
              </a:rPr>
              <a:t>Мечел-Материалы»</a:t>
            </a:r>
          </a:p>
          <a:p>
            <a:pPr algn="ctr"/>
            <a:r>
              <a:rPr lang="en-US" altLang="ru-RU" sz="2800" b="1" dirty="0" smtClean="0">
                <a:solidFill>
                  <a:prstClr val="black"/>
                </a:solidFill>
                <a:cs typeface="Times New Roman" pitchFamily="18" charset="0"/>
              </a:rPr>
              <a:t> </a:t>
            </a:r>
            <a:r>
              <a:rPr lang="en-US" altLang="ru-RU" sz="2800" b="1" dirty="0">
                <a:solidFill>
                  <a:prstClr val="black"/>
                </a:solidFill>
                <a:cs typeface="Times New Roman" pitchFamily="18" charset="0"/>
              </a:rPr>
              <a:t>www.mechel-materials.ru</a:t>
            </a:r>
            <a:endParaRPr lang="ru-RU" altLang="ru-RU" sz="2800" b="1" dirty="0">
              <a:solidFill>
                <a:prstClr val="black"/>
              </a:solidFill>
              <a:cs typeface="Times New Roman" pitchFamily="18" charset="0"/>
            </a:endParaRPr>
          </a:p>
          <a:p>
            <a:pPr algn="ctr"/>
            <a:endParaRPr lang="ru-RU" sz="2800" b="1" dirty="0" smtClean="0">
              <a:solidFill>
                <a:srgbClr val="05E0DB">
                  <a:lumMod val="60000"/>
                  <a:lumOff val="40000"/>
                </a:srgbClr>
              </a:solidFill>
            </a:endParaRPr>
          </a:p>
          <a:p>
            <a:pPr algn="ctr"/>
            <a:endParaRPr lang="ru-RU" sz="2800" b="1" dirty="0" smtClean="0">
              <a:solidFill>
                <a:srgbClr val="05E0DB">
                  <a:lumMod val="60000"/>
                  <a:lumOff val="40000"/>
                </a:srgbClr>
              </a:solidFill>
            </a:endParaRPr>
          </a:p>
        </p:txBody>
      </p:sp>
    </p:spTree>
    <p:extLst>
      <p:ext uri="{BB962C8B-B14F-4D97-AF65-F5344CB8AC3E}">
        <p14:creationId xmlns:p14="http://schemas.microsoft.com/office/powerpoint/2010/main" val="2185452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792088"/>
          </a:xfrm>
        </p:spPr>
        <p:txBody>
          <a:bodyPr>
            <a:normAutofit/>
          </a:bodyPr>
          <a:lstStyle/>
          <a:p>
            <a:r>
              <a:rPr lang="ru-RU" sz="2800" b="1" dirty="0" smtClean="0">
                <a:solidFill>
                  <a:srgbClr val="3333FF"/>
                </a:solidFill>
              </a:rPr>
              <a:t>Переработка отходов</a:t>
            </a:r>
            <a:endParaRPr lang="ru-RU" sz="2800" b="1" dirty="0">
              <a:solidFill>
                <a:srgbClr val="3333FF"/>
              </a:solidFill>
            </a:endParaRPr>
          </a:p>
        </p:txBody>
      </p:sp>
      <p:sp>
        <p:nvSpPr>
          <p:cNvPr id="3" name="Объект 2"/>
          <p:cNvSpPr>
            <a:spLocks noGrp="1"/>
          </p:cNvSpPr>
          <p:nvPr>
            <p:ph idx="1"/>
          </p:nvPr>
        </p:nvSpPr>
        <p:spPr>
          <a:xfrm>
            <a:off x="457200" y="980728"/>
            <a:ext cx="8435280" cy="5145435"/>
          </a:xfrm>
        </p:spPr>
        <p:txBody>
          <a:bodyPr>
            <a:noAutofit/>
          </a:bodyPr>
          <a:lstStyle/>
          <a:p>
            <a:pPr marL="0" indent="0">
              <a:buNone/>
            </a:pPr>
            <a:r>
              <a:rPr lang="ru-RU" sz="1400" dirty="0" smtClean="0">
                <a:solidFill>
                  <a:srgbClr val="002060"/>
                </a:solidFill>
              </a:rPr>
              <a:t>Во </a:t>
            </a:r>
            <a:r>
              <a:rPr lang="ru-RU" sz="1400" dirty="0">
                <a:solidFill>
                  <a:srgbClr val="002060"/>
                </a:solidFill>
              </a:rPr>
              <a:t>многих развитых </a:t>
            </a:r>
            <a:r>
              <a:rPr lang="ru-RU" sz="1400" dirty="0" smtClean="0">
                <a:solidFill>
                  <a:srgbClr val="002060"/>
                </a:solidFill>
              </a:rPr>
              <a:t>странах мира </a:t>
            </a:r>
            <a:r>
              <a:rPr lang="ru-RU" sz="1400" dirty="0">
                <a:solidFill>
                  <a:srgbClr val="002060"/>
                </a:solidFill>
              </a:rPr>
              <a:t>объем повторного </a:t>
            </a:r>
            <a:endParaRPr lang="ru-RU" sz="1400" dirty="0" smtClean="0">
              <a:solidFill>
                <a:srgbClr val="002060"/>
              </a:solidFill>
            </a:endParaRPr>
          </a:p>
          <a:p>
            <a:pPr marL="0" indent="0">
              <a:buNone/>
            </a:pPr>
            <a:r>
              <a:rPr lang="ru-RU" sz="1400" dirty="0" smtClean="0">
                <a:solidFill>
                  <a:srgbClr val="002060"/>
                </a:solidFill>
              </a:rPr>
              <a:t>использования </a:t>
            </a:r>
            <a:r>
              <a:rPr lang="ru-RU" sz="1400" dirty="0">
                <a:solidFill>
                  <a:srgbClr val="002060"/>
                </a:solidFill>
              </a:rPr>
              <a:t>отходов превысил 30 процентов.</a:t>
            </a:r>
          </a:p>
          <a:p>
            <a:pPr marL="0" indent="0">
              <a:buNone/>
            </a:pPr>
            <a:r>
              <a:rPr lang="ru-RU" sz="1400" dirty="0">
                <a:solidFill>
                  <a:srgbClr val="002060"/>
                </a:solidFill>
              </a:rPr>
              <a:t>Значительная часть </a:t>
            </a:r>
            <a:r>
              <a:rPr lang="ru-RU" sz="1400" dirty="0" err="1" smtClean="0">
                <a:solidFill>
                  <a:srgbClr val="002060"/>
                </a:solidFill>
              </a:rPr>
              <a:t>крупнотонажных</a:t>
            </a:r>
            <a:r>
              <a:rPr lang="ru-RU" sz="1400" dirty="0" smtClean="0">
                <a:solidFill>
                  <a:srgbClr val="002060"/>
                </a:solidFill>
              </a:rPr>
              <a:t> промышленных отходов</a:t>
            </a:r>
          </a:p>
          <a:p>
            <a:pPr marL="0" indent="0">
              <a:buNone/>
            </a:pPr>
            <a:r>
              <a:rPr lang="ru-RU" sz="1400" dirty="0" smtClean="0">
                <a:solidFill>
                  <a:srgbClr val="002060"/>
                </a:solidFill>
              </a:rPr>
              <a:t> </a:t>
            </a:r>
            <a:r>
              <a:rPr lang="ru-RU" sz="1400" dirty="0">
                <a:solidFill>
                  <a:srgbClr val="002060"/>
                </a:solidFill>
              </a:rPr>
              <a:t>используется в </a:t>
            </a:r>
            <a:r>
              <a:rPr lang="ru-RU" sz="1400" dirty="0" smtClean="0">
                <a:solidFill>
                  <a:srgbClr val="002060"/>
                </a:solidFill>
              </a:rPr>
              <a:t>строительстве  </a:t>
            </a:r>
            <a:r>
              <a:rPr lang="ru-RU" sz="1400" dirty="0">
                <a:solidFill>
                  <a:srgbClr val="002060"/>
                </a:solidFill>
              </a:rPr>
              <a:t>и </a:t>
            </a:r>
            <a:r>
              <a:rPr lang="ru-RU" sz="1400" dirty="0" smtClean="0">
                <a:solidFill>
                  <a:srgbClr val="002060"/>
                </a:solidFill>
              </a:rPr>
              <a:t>при производстве</a:t>
            </a:r>
          </a:p>
          <a:p>
            <a:pPr marL="0" indent="0">
              <a:buNone/>
            </a:pPr>
            <a:r>
              <a:rPr lang="ru-RU" sz="1400" dirty="0" smtClean="0">
                <a:solidFill>
                  <a:srgbClr val="002060"/>
                </a:solidFill>
              </a:rPr>
              <a:t> </a:t>
            </a:r>
            <a:r>
              <a:rPr lang="ru-RU" sz="1400" dirty="0">
                <a:solidFill>
                  <a:srgbClr val="002060"/>
                </a:solidFill>
              </a:rPr>
              <a:t>строительных материалов. </a:t>
            </a:r>
            <a:endParaRPr lang="ru-RU" sz="1400" dirty="0" smtClean="0">
              <a:solidFill>
                <a:srgbClr val="002060"/>
              </a:solidFill>
            </a:endParaRPr>
          </a:p>
          <a:p>
            <a:pPr marL="0" indent="0">
              <a:buNone/>
            </a:pPr>
            <a:r>
              <a:rPr lang="ru-RU" sz="1400" dirty="0" smtClean="0">
                <a:solidFill>
                  <a:srgbClr val="002060"/>
                </a:solidFill>
              </a:rPr>
              <a:t>В США и Германии , </a:t>
            </a:r>
            <a:r>
              <a:rPr lang="ru-RU" sz="1400" dirty="0">
                <a:solidFill>
                  <a:srgbClr val="002060"/>
                </a:solidFill>
              </a:rPr>
              <a:t>например, </a:t>
            </a:r>
            <a:r>
              <a:rPr lang="ru-RU" sz="1400" dirty="0" smtClean="0">
                <a:solidFill>
                  <a:srgbClr val="002060"/>
                </a:solidFill>
              </a:rPr>
              <a:t>утилизация золошлаковых </a:t>
            </a:r>
          </a:p>
          <a:p>
            <a:pPr marL="0" indent="0">
              <a:buNone/>
            </a:pPr>
            <a:r>
              <a:rPr lang="ru-RU" sz="1400" dirty="0" smtClean="0">
                <a:solidFill>
                  <a:srgbClr val="002060"/>
                </a:solidFill>
              </a:rPr>
              <a:t>отходов </a:t>
            </a:r>
            <a:r>
              <a:rPr lang="ru-RU" sz="1400" dirty="0">
                <a:solidFill>
                  <a:srgbClr val="002060"/>
                </a:solidFill>
              </a:rPr>
              <a:t>достигает 80 процентов таких отходов</a:t>
            </a:r>
            <a:r>
              <a:rPr lang="ru-RU" sz="1400" dirty="0" smtClean="0">
                <a:solidFill>
                  <a:srgbClr val="002060"/>
                </a:solidFill>
              </a:rPr>
              <a:t>.</a:t>
            </a:r>
          </a:p>
          <a:p>
            <a:pPr marL="0" indent="0">
              <a:buNone/>
            </a:pPr>
            <a:endParaRPr lang="ru-RU" sz="1400" dirty="0"/>
          </a:p>
          <a:p>
            <a:pPr marL="0" indent="0">
              <a:buNone/>
            </a:pPr>
            <a:endParaRPr lang="ru-RU" sz="1400" dirty="0" smtClean="0"/>
          </a:p>
          <a:p>
            <a:pPr marL="0" indent="0">
              <a:buNone/>
            </a:pPr>
            <a:endParaRPr lang="ru-RU" sz="1400" dirty="0"/>
          </a:p>
          <a:p>
            <a:pPr marL="0" indent="0">
              <a:buNone/>
            </a:pPr>
            <a:endParaRPr lang="ru-RU" sz="1400" b="1" dirty="0" smtClean="0">
              <a:solidFill>
                <a:srgbClr val="C00000"/>
              </a:solidFill>
            </a:endParaRPr>
          </a:p>
          <a:p>
            <a:pPr marL="0" indent="0">
              <a:buNone/>
            </a:pPr>
            <a:endParaRPr lang="ru-RU" sz="1400" b="1" dirty="0">
              <a:solidFill>
                <a:srgbClr val="C00000"/>
              </a:solidFill>
            </a:endParaRPr>
          </a:p>
          <a:p>
            <a:pPr marL="0" indent="0">
              <a:buNone/>
            </a:pPr>
            <a:endParaRPr lang="ru-RU" sz="1400" b="1" dirty="0" smtClean="0">
              <a:solidFill>
                <a:srgbClr val="C00000"/>
              </a:solidFill>
            </a:endParaRPr>
          </a:p>
          <a:p>
            <a:pPr marL="0" indent="0">
              <a:buNone/>
            </a:pPr>
            <a:endParaRPr lang="ru-RU" sz="1400" b="1" dirty="0">
              <a:solidFill>
                <a:srgbClr val="C00000"/>
              </a:solidFill>
            </a:endParaRPr>
          </a:p>
          <a:p>
            <a:pPr marL="0" indent="0">
              <a:buNone/>
            </a:pPr>
            <a:endParaRPr lang="ru-RU" sz="1400" b="1" dirty="0" smtClean="0">
              <a:solidFill>
                <a:srgbClr val="C00000"/>
              </a:solidFill>
            </a:endParaRPr>
          </a:p>
          <a:p>
            <a:pPr marL="0" indent="0">
              <a:buNone/>
            </a:pPr>
            <a:endParaRPr lang="ru-RU" sz="1400" b="1" dirty="0">
              <a:solidFill>
                <a:srgbClr val="C00000"/>
              </a:solidFill>
            </a:endParaRPr>
          </a:p>
          <a:p>
            <a:pPr marL="0" indent="0">
              <a:buNone/>
            </a:pPr>
            <a:endParaRPr lang="ru-RU" sz="1400" b="1" dirty="0" smtClean="0">
              <a:solidFill>
                <a:srgbClr val="C00000"/>
              </a:solidFill>
            </a:endParaRPr>
          </a:p>
          <a:p>
            <a:pPr marL="0" indent="0">
              <a:buNone/>
            </a:pPr>
            <a:endParaRPr lang="ru-RU" sz="1400" b="1" dirty="0">
              <a:solidFill>
                <a:srgbClr val="C00000"/>
              </a:solidFill>
            </a:endParaRPr>
          </a:p>
          <a:p>
            <a:pPr marL="0" indent="0">
              <a:buNone/>
            </a:pPr>
            <a:endParaRPr lang="ru-RU" sz="1400" b="1" dirty="0" smtClean="0">
              <a:solidFill>
                <a:srgbClr val="C00000"/>
              </a:solidFill>
            </a:endParaRPr>
          </a:p>
          <a:p>
            <a:pPr marL="0" indent="0">
              <a:buNone/>
            </a:pPr>
            <a:endParaRPr lang="ru-RU" sz="1400" b="1" dirty="0" smtClean="0">
              <a:solidFill>
                <a:srgbClr val="C00000"/>
              </a:solidFill>
            </a:endParaRPr>
          </a:p>
        </p:txBody>
      </p:sp>
      <p:graphicFrame>
        <p:nvGraphicFramePr>
          <p:cNvPr id="4" name="Диаграмма 3"/>
          <p:cNvGraphicFramePr>
            <a:graphicFrameLocks/>
          </p:cNvGraphicFramePr>
          <p:nvPr>
            <p:extLst>
              <p:ext uri="{D42A27DB-BD31-4B8C-83A1-F6EECF244321}">
                <p14:modId xmlns:p14="http://schemas.microsoft.com/office/powerpoint/2010/main" val="861484029"/>
              </p:ext>
            </p:extLst>
          </p:nvPr>
        </p:nvGraphicFramePr>
        <p:xfrm>
          <a:off x="5436096" y="980728"/>
          <a:ext cx="3384376" cy="3096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2333496028"/>
              </p:ext>
            </p:extLst>
          </p:nvPr>
        </p:nvGraphicFramePr>
        <p:xfrm>
          <a:off x="395536" y="2868595"/>
          <a:ext cx="4968552" cy="3576816"/>
        </p:xfrm>
        <a:graphic>
          <a:graphicData uri="http://schemas.openxmlformats.org/drawingml/2006/table">
            <a:tbl>
              <a:tblPr firstRow="1" bandRow="1">
                <a:tableStyleId>{5C22544A-7EE6-4342-B048-85BDC9FD1C3A}</a:tableStyleId>
              </a:tblPr>
              <a:tblGrid>
                <a:gridCol w="1656184"/>
                <a:gridCol w="1656184"/>
                <a:gridCol w="1656184"/>
              </a:tblGrid>
              <a:tr h="432048">
                <a:tc>
                  <a:txBody>
                    <a:bodyPr/>
                    <a:lstStyle/>
                    <a:p>
                      <a:r>
                        <a:rPr lang="ru-RU" sz="1400" dirty="0" smtClean="0"/>
                        <a:t>Россия, </a:t>
                      </a:r>
                    </a:p>
                    <a:p>
                      <a:r>
                        <a:rPr lang="ru-RU" sz="1400" dirty="0" smtClean="0"/>
                        <a:t>Вид отходов</a:t>
                      </a:r>
                      <a:endParaRPr lang="ru-RU" sz="1400" dirty="0"/>
                    </a:p>
                  </a:txBody>
                  <a:tcPr/>
                </a:tc>
                <a:tc>
                  <a:txBody>
                    <a:bodyPr/>
                    <a:lstStyle/>
                    <a:p>
                      <a:r>
                        <a:rPr lang="ru-RU" sz="1400" dirty="0" smtClean="0"/>
                        <a:t>Среднегодовой баланс образования/утилизации,</a:t>
                      </a:r>
                      <a:r>
                        <a:rPr lang="ru-RU" sz="1400" baseline="0" dirty="0" smtClean="0"/>
                        <a:t> </a:t>
                      </a:r>
                      <a:r>
                        <a:rPr lang="ru-RU" sz="1400" baseline="0" dirty="0" err="1" smtClean="0"/>
                        <a:t>млн.тонн</a:t>
                      </a:r>
                      <a:endParaRPr lang="ru-RU" sz="1400" dirty="0"/>
                    </a:p>
                  </a:txBody>
                  <a:tcPr/>
                </a:tc>
                <a:tc>
                  <a:txBody>
                    <a:bodyPr/>
                    <a:lstStyle/>
                    <a:p>
                      <a:r>
                        <a:rPr lang="ru-RU" sz="1400" dirty="0" smtClean="0"/>
                        <a:t>Накопленные запасы, </a:t>
                      </a:r>
                      <a:r>
                        <a:rPr lang="ru-RU" sz="1400" dirty="0" err="1" smtClean="0"/>
                        <a:t>млн.тн</a:t>
                      </a:r>
                      <a:endParaRPr lang="ru-RU" sz="1400" dirty="0"/>
                    </a:p>
                  </a:txBody>
                  <a:tcPr/>
                </a:tc>
              </a:tr>
              <a:tr h="432048">
                <a:tc>
                  <a:txBody>
                    <a:bodyPr/>
                    <a:lstStyle/>
                    <a:p>
                      <a:r>
                        <a:rPr lang="ru-RU" sz="1400" dirty="0" smtClean="0"/>
                        <a:t>Золы и шлаки ТЭЦ</a:t>
                      </a:r>
                      <a:endParaRPr lang="ru-RU" sz="1400" dirty="0"/>
                    </a:p>
                  </a:txBody>
                  <a:tcPr/>
                </a:tc>
                <a:tc>
                  <a:txBody>
                    <a:bodyPr/>
                    <a:lstStyle/>
                    <a:p>
                      <a:pPr algn="ctr"/>
                      <a:r>
                        <a:rPr lang="ru-RU" dirty="0" smtClean="0"/>
                        <a:t>25/3</a:t>
                      </a:r>
                      <a:endParaRPr lang="ru-RU" dirty="0"/>
                    </a:p>
                  </a:txBody>
                  <a:tcPr/>
                </a:tc>
                <a:tc>
                  <a:txBody>
                    <a:bodyPr/>
                    <a:lstStyle/>
                    <a:p>
                      <a:pPr algn="ctr"/>
                      <a:r>
                        <a:rPr lang="ru-RU" dirty="0" smtClean="0"/>
                        <a:t>1200</a:t>
                      </a:r>
                      <a:endParaRPr lang="ru-RU" dirty="0"/>
                    </a:p>
                  </a:txBody>
                  <a:tcPr/>
                </a:tc>
              </a:tr>
              <a:tr h="432048">
                <a:tc>
                  <a:txBody>
                    <a:bodyPr/>
                    <a:lstStyle/>
                    <a:p>
                      <a:r>
                        <a:rPr lang="ru-RU" sz="1400" b="1" dirty="0" smtClean="0">
                          <a:solidFill>
                            <a:srgbClr val="7030A0"/>
                          </a:solidFill>
                        </a:rPr>
                        <a:t>Металлургические шлаки</a:t>
                      </a:r>
                      <a:endParaRPr lang="ru-RU" sz="1400" b="1" dirty="0">
                        <a:solidFill>
                          <a:srgbClr val="7030A0"/>
                        </a:solidFill>
                      </a:endParaRPr>
                    </a:p>
                  </a:txBody>
                  <a:tcPr/>
                </a:tc>
                <a:tc>
                  <a:txBody>
                    <a:bodyPr/>
                    <a:lstStyle/>
                    <a:p>
                      <a:pPr algn="ctr"/>
                      <a:r>
                        <a:rPr lang="ru-RU" b="1" dirty="0" smtClean="0">
                          <a:solidFill>
                            <a:srgbClr val="7030A0"/>
                          </a:solidFill>
                        </a:rPr>
                        <a:t>40/25</a:t>
                      </a:r>
                      <a:endParaRPr lang="ru-RU" b="1" dirty="0">
                        <a:solidFill>
                          <a:srgbClr val="7030A0"/>
                        </a:solidFill>
                      </a:endParaRPr>
                    </a:p>
                  </a:txBody>
                  <a:tcPr/>
                </a:tc>
                <a:tc>
                  <a:txBody>
                    <a:bodyPr/>
                    <a:lstStyle/>
                    <a:p>
                      <a:pPr algn="ctr"/>
                      <a:r>
                        <a:rPr lang="ru-RU" b="1" dirty="0" smtClean="0">
                          <a:solidFill>
                            <a:srgbClr val="7030A0"/>
                          </a:solidFill>
                        </a:rPr>
                        <a:t>300</a:t>
                      </a:r>
                      <a:endParaRPr lang="ru-RU" b="1" dirty="0">
                        <a:solidFill>
                          <a:srgbClr val="7030A0"/>
                        </a:solidFill>
                      </a:endParaRPr>
                    </a:p>
                  </a:txBody>
                  <a:tcPr/>
                </a:tc>
              </a:tr>
              <a:tr h="432048">
                <a:tc>
                  <a:txBody>
                    <a:bodyPr/>
                    <a:lstStyle/>
                    <a:p>
                      <a:r>
                        <a:rPr lang="ru-RU" sz="1400" dirty="0" err="1" smtClean="0"/>
                        <a:t>Фосфогипс</a:t>
                      </a:r>
                      <a:endParaRPr lang="ru-RU" sz="1400" dirty="0"/>
                    </a:p>
                  </a:txBody>
                  <a:tcPr/>
                </a:tc>
                <a:tc>
                  <a:txBody>
                    <a:bodyPr/>
                    <a:lstStyle/>
                    <a:p>
                      <a:pPr algn="ctr"/>
                      <a:r>
                        <a:rPr lang="ru-RU" dirty="0" smtClean="0"/>
                        <a:t>10/2</a:t>
                      </a:r>
                      <a:endParaRPr lang="ru-RU" dirty="0"/>
                    </a:p>
                  </a:txBody>
                  <a:tcPr/>
                </a:tc>
                <a:tc>
                  <a:txBody>
                    <a:bodyPr/>
                    <a:lstStyle/>
                    <a:p>
                      <a:pPr algn="ctr"/>
                      <a:r>
                        <a:rPr lang="ru-RU" dirty="0" smtClean="0"/>
                        <a:t>150</a:t>
                      </a:r>
                      <a:endParaRPr lang="ru-RU" dirty="0"/>
                    </a:p>
                  </a:txBody>
                  <a:tcPr/>
                </a:tc>
              </a:tr>
              <a:tr h="432048">
                <a:tc>
                  <a:txBody>
                    <a:bodyPr/>
                    <a:lstStyle/>
                    <a:p>
                      <a:r>
                        <a:rPr lang="ru-RU" sz="1400" dirty="0" smtClean="0"/>
                        <a:t>Нефелиновые и бокситовые шламы</a:t>
                      </a:r>
                      <a:endParaRPr lang="ru-RU" sz="1400" dirty="0"/>
                    </a:p>
                  </a:txBody>
                  <a:tcPr/>
                </a:tc>
                <a:tc>
                  <a:txBody>
                    <a:bodyPr/>
                    <a:lstStyle/>
                    <a:p>
                      <a:pPr algn="ctr"/>
                      <a:r>
                        <a:rPr lang="ru-RU" dirty="0" smtClean="0"/>
                        <a:t>10/2</a:t>
                      </a:r>
                      <a:endParaRPr lang="ru-RU" dirty="0"/>
                    </a:p>
                  </a:txBody>
                  <a:tcPr/>
                </a:tc>
                <a:tc>
                  <a:txBody>
                    <a:bodyPr/>
                    <a:lstStyle/>
                    <a:p>
                      <a:pPr algn="ctr"/>
                      <a:r>
                        <a:rPr lang="ru-RU" dirty="0" smtClean="0"/>
                        <a:t>150</a:t>
                      </a:r>
                      <a:endParaRPr lang="ru-RU" dirty="0"/>
                    </a:p>
                  </a:txBody>
                  <a:tcPr/>
                </a:tc>
              </a:tr>
              <a:tr h="432048">
                <a:tc>
                  <a:txBody>
                    <a:bodyPr/>
                    <a:lstStyle/>
                    <a:p>
                      <a:r>
                        <a:rPr lang="ru-RU" sz="1400" dirty="0" smtClean="0"/>
                        <a:t>Лигнины и нефтяные шламы</a:t>
                      </a:r>
                      <a:endParaRPr lang="ru-RU" sz="1400" dirty="0"/>
                    </a:p>
                  </a:txBody>
                  <a:tcPr/>
                </a:tc>
                <a:tc>
                  <a:txBody>
                    <a:bodyPr/>
                    <a:lstStyle/>
                    <a:p>
                      <a:pPr algn="ctr"/>
                      <a:r>
                        <a:rPr lang="ru-RU" dirty="0" smtClean="0"/>
                        <a:t>6/1,5</a:t>
                      </a:r>
                      <a:endParaRPr lang="ru-RU" dirty="0"/>
                    </a:p>
                  </a:txBody>
                  <a:tcPr/>
                </a:tc>
                <a:tc>
                  <a:txBody>
                    <a:bodyPr/>
                    <a:lstStyle/>
                    <a:p>
                      <a:pPr algn="ctr"/>
                      <a:r>
                        <a:rPr lang="ru-RU" dirty="0" smtClean="0"/>
                        <a:t>50</a:t>
                      </a:r>
                      <a:endParaRPr lang="ru-RU" dirty="0"/>
                    </a:p>
                  </a:txBody>
                  <a:tcPr/>
                </a:tc>
              </a:tr>
            </a:tbl>
          </a:graphicData>
        </a:graphic>
      </p:graphicFrame>
      <p:sp>
        <p:nvSpPr>
          <p:cNvPr id="7" name="Объект 1"/>
          <p:cNvSpPr txBox="1">
            <a:spLocks/>
          </p:cNvSpPr>
          <p:nvPr/>
        </p:nvSpPr>
        <p:spPr>
          <a:xfrm>
            <a:off x="5660119" y="4509119"/>
            <a:ext cx="3160353" cy="173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400" b="1" dirty="0">
                <a:solidFill>
                  <a:srgbClr val="C00000"/>
                </a:solidFill>
              </a:rPr>
              <a:t>Таким образом, современный уровень развития мировой индустрии предполагает закрепление за производством строительных материалов одной из ключевых ролей в решении экологических проблем цивилизации.</a:t>
            </a:r>
          </a:p>
        </p:txBody>
      </p:sp>
      <p:graphicFrame>
        <p:nvGraphicFramePr>
          <p:cNvPr id="8" name="Таблица 7"/>
          <p:cNvGraphicFramePr>
            <a:graphicFrameLocks noGrp="1"/>
          </p:cNvGraphicFramePr>
          <p:nvPr>
            <p:extLst>
              <p:ext uri="{D42A27DB-BD31-4B8C-83A1-F6EECF244321}">
                <p14:modId xmlns:p14="http://schemas.microsoft.com/office/powerpoint/2010/main" val="2333496028"/>
              </p:ext>
            </p:extLst>
          </p:nvPr>
        </p:nvGraphicFramePr>
        <p:xfrm>
          <a:off x="395536" y="2852936"/>
          <a:ext cx="4968552" cy="3576816"/>
        </p:xfrm>
        <a:graphic>
          <a:graphicData uri="http://schemas.openxmlformats.org/drawingml/2006/table">
            <a:tbl>
              <a:tblPr firstRow="1" bandRow="1">
                <a:tableStyleId>{5C22544A-7EE6-4342-B048-85BDC9FD1C3A}</a:tableStyleId>
              </a:tblPr>
              <a:tblGrid>
                <a:gridCol w="1656184"/>
                <a:gridCol w="1656184"/>
                <a:gridCol w="1656184"/>
              </a:tblGrid>
              <a:tr h="432048">
                <a:tc>
                  <a:txBody>
                    <a:bodyPr/>
                    <a:lstStyle/>
                    <a:p>
                      <a:r>
                        <a:rPr lang="ru-RU" sz="1400" dirty="0" smtClean="0"/>
                        <a:t>Россия, </a:t>
                      </a:r>
                    </a:p>
                    <a:p>
                      <a:r>
                        <a:rPr lang="ru-RU" sz="1400" dirty="0" smtClean="0"/>
                        <a:t>Вид отходов</a:t>
                      </a:r>
                      <a:endParaRPr lang="ru-RU" sz="1400" dirty="0"/>
                    </a:p>
                  </a:txBody>
                  <a:tcPr/>
                </a:tc>
                <a:tc>
                  <a:txBody>
                    <a:bodyPr/>
                    <a:lstStyle/>
                    <a:p>
                      <a:r>
                        <a:rPr lang="ru-RU" sz="1400" dirty="0" smtClean="0"/>
                        <a:t>Среднегодовой баланс образования/утилизации,</a:t>
                      </a:r>
                      <a:r>
                        <a:rPr lang="ru-RU" sz="1400" baseline="0" dirty="0" smtClean="0"/>
                        <a:t> </a:t>
                      </a:r>
                      <a:r>
                        <a:rPr lang="ru-RU" sz="1400" baseline="0" dirty="0" err="1" smtClean="0"/>
                        <a:t>млн.тонн</a:t>
                      </a:r>
                      <a:endParaRPr lang="ru-RU" sz="1400" dirty="0"/>
                    </a:p>
                  </a:txBody>
                  <a:tcPr/>
                </a:tc>
                <a:tc>
                  <a:txBody>
                    <a:bodyPr/>
                    <a:lstStyle/>
                    <a:p>
                      <a:r>
                        <a:rPr lang="ru-RU" sz="1400" dirty="0" smtClean="0"/>
                        <a:t>Накопленные запасы, </a:t>
                      </a:r>
                      <a:r>
                        <a:rPr lang="ru-RU" sz="1400" dirty="0" err="1" smtClean="0"/>
                        <a:t>млн.тн</a:t>
                      </a:r>
                      <a:endParaRPr lang="ru-RU" sz="1400" dirty="0"/>
                    </a:p>
                  </a:txBody>
                  <a:tcPr/>
                </a:tc>
              </a:tr>
              <a:tr h="432048">
                <a:tc>
                  <a:txBody>
                    <a:bodyPr/>
                    <a:lstStyle/>
                    <a:p>
                      <a:r>
                        <a:rPr lang="ru-RU" sz="1400" dirty="0" smtClean="0"/>
                        <a:t>Золы и шлаки ТЭЦ</a:t>
                      </a:r>
                      <a:endParaRPr lang="ru-RU" sz="1400" dirty="0"/>
                    </a:p>
                  </a:txBody>
                  <a:tcPr/>
                </a:tc>
                <a:tc>
                  <a:txBody>
                    <a:bodyPr/>
                    <a:lstStyle/>
                    <a:p>
                      <a:pPr algn="ctr"/>
                      <a:r>
                        <a:rPr lang="ru-RU" dirty="0" smtClean="0"/>
                        <a:t>25/3</a:t>
                      </a:r>
                      <a:endParaRPr lang="ru-RU" dirty="0"/>
                    </a:p>
                  </a:txBody>
                  <a:tcPr/>
                </a:tc>
                <a:tc>
                  <a:txBody>
                    <a:bodyPr/>
                    <a:lstStyle/>
                    <a:p>
                      <a:pPr algn="ctr"/>
                      <a:r>
                        <a:rPr lang="ru-RU" dirty="0" smtClean="0"/>
                        <a:t>1200</a:t>
                      </a:r>
                      <a:endParaRPr lang="ru-RU" dirty="0"/>
                    </a:p>
                  </a:txBody>
                  <a:tcPr/>
                </a:tc>
              </a:tr>
              <a:tr h="432048">
                <a:tc>
                  <a:txBody>
                    <a:bodyPr/>
                    <a:lstStyle/>
                    <a:p>
                      <a:r>
                        <a:rPr lang="ru-RU" sz="1400" b="1" dirty="0" smtClean="0">
                          <a:solidFill>
                            <a:srgbClr val="7030A0"/>
                          </a:solidFill>
                        </a:rPr>
                        <a:t>Металлургические шлаки</a:t>
                      </a:r>
                      <a:endParaRPr lang="ru-RU" sz="1400" b="1" dirty="0">
                        <a:solidFill>
                          <a:srgbClr val="7030A0"/>
                        </a:solidFill>
                      </a:endParaRPr>
                    </a:p>
                  </a:txBody>
                  <a:tcPr/>
                </a:tc>
                <a:tc>
                  <a:txBody>
                    <a:bodyPr/>
                    <a:lstStyle/>
                    <a:p>
                      <a:pPr algn="ctr"/>
                      <a:r>
                        <a:rPr lang="ru-RU" b="1" dirty="0" smtClean="0">
                          <a:solidFill>
                            <a:srgbClr val="7030A0"/>
                          </a:solidFill>
                        </a:rPr>
                        <a:t>40/25</a:t>
                      </a:r>
                      <a:endParaRPr lang="ru-RU" b="1" dirty="0">
                        <a:solidFill>
                          <a:srgbClr val="7030A0"/>
                        </a:solidFill>
                      </a:endParaRPr>
                    </a:p>
                  </a:txBody>
                  <a:tcPr/>
                </a:tc>
                <a:tc>
                  <a:txBody>
                    <a:bodyPr/>
                    <a:lstStyle/>
                    <a:p>
                      <a:pPr algn="ctr"/>
                      <a:r>
                        <a:rPr lang="ru-RU" b="1" dirty="0" smtClean="0">
                          <a:solidFill>
                            <a:srgbClr val="7030A0"/>
                          </a:solidFill>
                        </a:rPr>
                        <a:t>300</a:t>
                      </a:r>
                      <a:endParaRPr lang="ru-RU" b="1" dirty="0">
                        <a:solidFill>
                          <a:srgbClr val="7030A0"/>
                        </a:solidFill>
                      </a:endParaRPr>
                    </a:p>
                  </a:txBody>
                  <a:tcPr/>
                </a:tc>
              </a:tr>
              <a:tr h="432048">
                <a:tc>
                  <a:txBody>
                    <a:bodyPr/>
                    <a:lstStyle/>
                    <a:p>
                      <a:r>
                        <a:rPr lang="ru-RU" sz="1400" dirty="0" err="1" smtClean="0"/>
                        <a:t>Фосфогипс</a:t>
                      </a:r>
                      <a:endParaRPr lang="ru-RU" sz="1400" dirty="0"/>
                    </a:p>
                  </a:txBody>
                  <a:tcPr/>
                </a:tc>
                <a:tc>
                  <a:txBody>
                    <a:bodyPr/>
                    <a:lstStyle/>
                    <a:p>
                      <a:pPr algn="ctr"/>
                      <a:r>
                        <a:rPr lang="ru-RU" dirty="0" smtClean="0"/>
                        <a:t>10/2</a:t>
                      </a:r>
                      <a:endParaRPr lang="ru-RU" dirty="0"/>
                    </a:p>
                  </a:txBody>
                  <a:tcPr/>
                </a:tc>
                <a:tc>
                  <a:txBody>
                    <a:bodyPr/>
                    <a:lstStyle/>
                    <a:p>
                      <a:pPr algn="ctr"/>
                      <a:r>
                        <a:rPr lang="ru-RU" dirty="0" smtClean="0"/>
                        <a:t>150</a:t>
                      </a:r>
                      <a:endParaRPr lang="ru-RU" dirty="0"/>
                    </a:p>
                  </a:txBody>
                  <a:tcPr/>
                </a:tc>
              </a:tr>
              <a:tr h="432048">
                <a:tc>
                  <a:txBody>
                    <a:bodyPr/>
                    <a:lstStyle/>
                    <a:p>
                      <a:r>
                        <a:rPr lang="ru-RU" sz="1400" dirty="0" smtClean="0"/>
                        <a:t>Нефелиновые и бокситовые шламы</a:t>
                      </a:r>
                      <a:endParaRPr lang="ru-RU" sz="1400" dirty="0"/>
                    </a:p>
                  </a:txBody>
                  <a:tcPr/>
                </a:tc>
                <a:tc>
                  <a:txBody>
                    <a:bodyPr/>
                    <a:lstStyle/>
                    <a:p>
                      <a:pPr algn="ctr"/>
                      <a:r>
                        <a:rPr lang="ru-RU" dirty="0" smtClean="0"/>
                        <a:t>10/2</a:t>
                      </a:r>
                      <a:endParaRPr lang="ru-RU" dirty="0"/>
                    </a:p>
                  </a:txBody>
                  <a:tcPr/>
                </a:tc>
                <a:tc>
                  <a:txBody>
                    <a:bodyPr/>
                    <a:lstStyle/>
                    <a:p>
                      <a:pPr algn="ctr"/>
                      <a:r>
                        <a:rPr lang="ru-RU" dirty="0" smtClean="0"/>
                        <a:t>150</a:t>
                      </a:r>
                      <a:endParaRPr lang="ru-RU" dirty="0"/>
                    </a:p>
                  </a:txBody>
                  <a:tcPr/>
                </a:tc>
              </a:tr>
              <a:tr h="432048">
                <a:tc>
                  <a:txBody>
                    <a:bodyPr/>
                    <a:lstStyle/>
                    <a:p>
                      <a:r>
                        <a:rPr lang="ru-RU" sz="1400" dirty="0" smtClean="0"/>
                        <a:t>Лигнины и нефтяные шламы</a:t>
                      </a:r>
                      <a:endParaRPr lang="ru-RU" sz="1400" dirty="0"/>
                    </a:p>
                  </a:txBody>
                  <a:tcPr/>
                </a:tc>
                <a:tc>
                  <a:txBody>
                    <a:bodyPr/>
                    <a:lstStyle/>
                    <a:p>
                      <a:pPr algn="ctr"/>
                      <a:r>
                        <a:rPr lang="ru-RU" dirty="0" smtClean="0"/>
                        <a:t>6/1,5</a:t>
                      </a:r>
                      <a:endParaRPr lang="ru-RU" dirty="0"/>
                    </a:p>
                  </a:txBody>
                  <a:tcPr/>
                </a:tc>
                <a:tc>
                  <a:txBody>
                    <a:bodyPr/>
                    <a:lstStyle/>
                    <a:p>
                      <a:pPr algn="ctr"/>
                      <a:r>
                        <a:rPr lang="ru-RU" dirty="0" smtClean="0"/>
                        <a:t>50</a:t>
                      </a:r>
                      <a:endParaRPr lang="ru-RU" dirty="0"/>
                    </a:p>
                  </a:txBody>
                  <a:tcPr/>
                </a:tc>
              </a:tr>
            </a:tbl>
          </a:graphicData>
        </a:graphic>
      </p:graphicFrame>
    </p:spTree>
    <p:extLst>
      <p:ext uri="{BB962C8B-B14F-4D97-AF65-F5344CB8AC3E}">
        <p14:creationId xmlns:p14="http://schemas.microsoft.com/office/powerpoint/2010/main" val="3893339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Заголовок 1"/>
          <p:cNvSpPr>
            <a:spLocks noGrp="1"/>
          </p:cNvSpPr>
          <p:nvPr>
            <p:ph type="title" idx="4294967295"/>
          </p:nvPr>
        </p:nvSpPr>
        <p:spPr>
          <a:xfrm>
            <a:off x="755577" y="304800"/>
            <a:ext cx="7931224" cy="990600"/>
          </a:xfrm>
        </p:spPr>
        <p:txBody>
          <a:bodyPr/>
          <a:lstStyle/>
          <a:p>
            <a:r>
              <a:rPr lang="ru-RU" sz="2400" b="1" dirty="0" smtClean="0">
                <a:solidFill>
                  <a:srgbClr val="3333FF"/>
                </a:solidFill>
                <a:latin typeface="Times New Roman" pitchFamily="18" charset="0"/>
              </a:rPr>
              <a:t>Основные направления использования металлургических шлаков</a:t>
            </a:r>
          </a:p>
        </p:txBody>
      </p:sp>
      <p:grpSp>
        <p:nvGrpSpPr>
          <p:cNvPr id="2" name="Овал 3"/>
          <p:cNvGrpSpPr>
            <a:grpSpLocks/>
          </p:cNvGrpSpPr>
          <p:nvPr/>
        </p:nvGrpSpPr>
        <p:grpSpPr bwMode="auto">
          <a:xfrm>
            <a:off x="3276600" y="3429000"/>
            <a:ext cx="1870075" cy="1414463"/>
            <a:chOff x="2623" y="2151"/>
            <a:chExt cx="1178" cy="891"/>
          </a:xfrm>
        </p:grpSpPr>
        <p:pic>
          <p:nvPicPr>
            <p:cNvPr id="165944" name="Овал 3"/>
            <p:cNvPicPr>
              <a:picLocks noChangeArrowheads="1"/>
            </p:cNvPicPr>
            <p:nvPr/>
          </p:nvPicPr>
          <p:blipFill>
            <a:blip r:embed="rId3" cstate="print"/>
            <a:srcRect/>
            <a:stretch>
              <a:fillRect/>
            </a:stretch>
          </p:blipFill>
          <p:spPr bwMode="auto">
            <a:xfrm>
              <a:off x="2623" y="2151"/>
              <a:ext cx="1178" cy="891"/>
            </a:xfrm>
            <a:prstGeom prst="rect">
              <a:avLst/>
            </a:prstGeom>
            <a:solidFill>
              <a:schemeClr val="tx2"/>
            </a:solidFill>
            <a:ln w="9525">
              <a:noFill/>
              <a:miter lim="800000"/>
              <a:headEnd/>
              <a:tailEnd/>
            </a:ln>
          </p:spPr>
        </p:pic>
        <p:sp>
          <p:nvSpPr>
            <p:cNvPr id="165945" name="Text Box 5"/>
            <p:cNvSpPr txBox="1">
              <a:spLocks noChangeArrowheads="1"/>
            </p:cNvSpPr>
            <p:nvPr/>
          </p:nvSpPr>
          <p:spPr bwMode="auto">
            <a:xfrm>
              <a:off x="2623" y="2287"/>
              <a:ext cx="1089" cy="603"/>
            </a:xfrm>
            <a:prstGeom prst="rect">
              <a:avLst/>
            </a:prstGeom>
            <a:solidFill>
              <a:schemeClr val="tx2"/>
            </a:solidFill>
            <a:ln w="9525">
              <a:noFill/>
              <a:miter lim="800000"/>
              <a:headEnd/>
              <a:tailEnd/>
            </a:ln>
          </p:spPr>
          <p:txBody>
            <a:bodyPr anchor="ctr"/>
            <a:lstStyle/>
            <a:p>
              <a:pPr algn="ctr"/>
              <a:r>
                <a:rPr lang="ru-RU" sz="3200" i="0" dirty="0" smtClean="0">
                  <a:solidFill>
                    <a:srgbClr val="DAEDEF"/>
                  </a:solidFill>
                  <a:latin typeface="Arial Black" pitchFamily="34" charset="0"/>
                </a:rPr>
                <a:t>ШЛАК</a:t>
              </a:r>
              <a:endParaRPr lang="ru-RU" sz="3200" i="0" dirty="0">
                <a:solidFill>
                  <a:srgbClr val="DAEDEF"/>
                </a:solidFill>
                <a:latin typeface="Arial Black" pitchFamily="34" charset="0"/>
              </a:endParaRPr>
            </a:p>
          </p:txBody>
        </p:sp>
      </p:grpSp>
      <p:grpSp>
        <p:nvGrpSpPr>
          <p:cNvPr id="3" name="Стрелка вправо 5"/>
          <p:cNvGrpSpPr>
            <a:grpSpLocks/>
          </p:cNvGrpSpPr>
          <p:nvPr/>
        </p:nvGrpSpPr>
        <p:grpSpPr bwMode="auto">
          <a:xfrm rot="565482">
            <a:off x="2987675" y="4724400"/>
            <a:ext cx="587375" cy="792163"/>
            <a:chOff x="2454" y="2838"/>
            <a:chExt cx="461" cy="418"/>
          </a:xfrm>
        </p:grpSpPr>
        <p:pic>
          <p:nvPicPr>
            <p:cNvPr id="165942" name="Стрелка вправо 5"/>
            <p:cNvPicPr>
              <a:picLocks noChangeArrowheads="1"/>
            </p:cNvPicPr>
            <p:nvPr/>
          </p:nvPicPr>
          <p:blipFill>
            <a:blip r:embed="rId4" cstate="print"/>
            <a:srcRect/>
            <a:stretch>
              <a:fillRect/>
            </a:stretch>
          </p:blipFill>
          <p:spPr bwMode="auto">
            <a:xfrm>
              <a:off x="2454" y="2838"/>
              <a:ext cx="461" cy="418"/>
            </a:xfrm>
            <a:prstGeom prst="rect">
              <a:avLst/>
            </a:prstGeom>
            <a:noFill/>
            <a:ln w="9525">
              <a:noFill/>
              <a:miter lim="800000"/>
              <a:headEnd/>
              <a:tailEnd/>
            </a:ln>
          </p:spPr>
        </p:pic>
        <p:sp>
          <p:nvSpPr>
            <p:cNvPr id="165943" name="Text Box 8"/>
            <p:cNvSpPr txBox="1">
              <a:spLocks noChangeArrowheads="1"/>
            </p:cNvSpPr>
            <p:nvPr/>
          </p:nvSpPr>
          <p:spPr bwMode="auto">
            <a:xfrm rot="8529843">
              <a:off x="2493" y="2967"/>
              <a:ext cx="399" cy="152"/>
            </a:xfrm>
            <a:prstGeom prst="rect">
              <a:avLst/>
            </a:prstGeom>
            <a:noFill/>
            <a:ln w="9525">
              <a:noFill/>
              <a:miter lim="800000"/>
              <a:headEnd/>
              <a:tailEnd/>
            </a:ln>
          </p:spPr>
          <p:txBody>
            <a:bodyPr rot="10800000" anchor="ctr"/>
            <a:lstStyle/>
            <a:p>
              <a:endParaRPr lang="ru-RU" sz="1800" b="0" i="0">
                <a:solidFill>
                  <a:srgbClr val="002060"/>
                </a:solidFill>
                <a:latin typeface="Arial" charset="0"/>
              </a:endParaRPr>
            </a:p>
          </p:txBody>
        </p:sp>
      </p:grpSp>
      <p:grpSp>
        <p:nvGrpSpPr>
          <p:cNvPr id="4" name="Скругленный прямоугольник 9"/>
          <p:cNvGrpSpPr>
            <a:grpSpLocks/>
          </p:cNvGrpSpPr>
          <p:nvPr/>
        </p:nvGrpSpPr>
        <p:grpSpPr bwMode="auto">
          <a:xfrm>
            <a:off x="6444208" y="5445224"/>
            <a:ext cx="2532063" cy="1071562"/>
            <a:chOff x="4566" y="972"/>
            <a:chExt cx="1060" cy="675"/>
          </a:xfrm>
          <a:solidFill>
            <a:schemeClr val="accent5">
              <a:lumMod val="60000"/>
              <a:lumOff val="40000"/>
            </a:schemeClr>
          </a:solidFill>
        </p:grpSpPr>
        <p:pic>
          <p:nvPicPr>
            <p:cNvPr id="165940" name="Скругленный прямоугольник 9"/>
            <p:cNvPicPr>
              <a:picLocks noChangeArrowheads="1"/>
            </p:cNvPicPr>
            <p:nvPr/>
          </p:nvPicPr>
          <p:blipFill>
            <a:blip r:embed="rId5" cstate="print"/>
            <a:srcRect/>
            <a:stretch>
              <a:fillRect/>
            </a:stretch>
          </p:blipFill>
          <p:spPr bwMode="auto">
            <a:xfrm>
              <a:off x="4566" y="972"/>
              <a:ext cx="1060" cy="675"/>
            </a:xfrm>
            <a:prstGeom prst="rect">
              <a:avLst/>
            </a:prstGeom>
            <a:grpFill/>
            <a:ln w="9525">
              <a:noFill/>
              <a:miter lim="800000"/>
              <a:headEnd/>
              <a:tailEnd/>
            </a:ln>
          </p:spPr>
        </p:pic>
        <p:sp>
          <p:nvSpPr>
            <p:cNvPr id="165941" name="Text Box 11"/>
            <p:cNvSpPr txBox="1">
              <a:spLocks noChangeArrowheads="1"/>
            </p:cNvSpPr>
            <p:nvPr/>
          </p:nvSpPr>
          <p:spPr bwMode="auto">
            <a:xfrm>
              <a:off x="4615" y="1023"/>
              <a:ext cx="962" cy="578"/>
            </a:xfrm>
            <a:prstGeom prst="rect">
              <a:avLst/>
            </a:prstGeom>
            <a:grpFill/>
            <a:ln w="9525">
              <a:noFill/>
              <a:miter lim="800000"/>
              <a:headEnd/>
              <a:tailEnd/>
            </a:ln>
          </p:spPr>
          <p:txBody>
            <a:bodyPr anchor="ctr"/>
            <a:lstStyle/>
            <a:p>
              <a:r>
                <a:rPr lang="ru-RU" sz="1400" i="0" dirty="0">
                  <a:latin typeface="Arial" charset="0"/>
                </a:rPr>
                <a:t>Вертикальная планировка при строительстве</a:t>
              </a:r>
            </a:p>
          </p:txBody>
        </p:sp>
      </p:grpSp>
      <p:grpSp>
        <p:nvGrpSpPr>
          <p:cNvPr id="5" name="Скругленный прямоугольник 10"/>
          <p:cNvGrpSpPr>
            <a:grpSpLocks/>
          </p:cNvGrpSpPr>
          <p:nvPr/>
        </p:nvGrpSpPr>
        <p:grpSpPr bwMode="auto">
          <a:xfrm>
            <a:off x="6372200" y="4293096"/>
            <a:ext cx="2592387" cy="1008063"/>
            <a:chOff x="4573" y="1774"/>
            <a:chExt cx="1060" cy="672"/>
          </a:xfrm>
        </p:grpSpPr>
        <p:pic>
          <p:nvPicPr>
            <p:cNvPr id="165938" name="Скругленный прямоугольник 10"/>
            <p:cNvPicPr>
              <a:picLocks noChangeArrowheads="1"/>
            </p:cNvPicPr>
            <p:nvPr/>
          </p:nvPicPr>
          <p:blipFill>
            <a:blip r:embed="rId6" cstate="print"/>
            <a:srcRect/>
            <a:stretch>
              <a:fillRect/>
            </a:stretch>
          </p:blipFill>
          <p:spPr bwMode="auto">
            <a:xfrm>
              <a:off x="4573" y="1774"/>
              <a:ext cx="1060" cy="672"/>
            </a:xfrm>
            <a:prstGeom prst="rect">
              <a:avLst/>
            </a:prstGeom>
            <a:solidFill>
              <a:srgbClr val="339966"/>
            </a:solidFill>
            <a:ln w="9525">
              <a:noFill/>
              <a:miter lim="800000"/>
              <a:headEnd/>
              <a:tailEnd/>
            </a:ln>
          </p:spPr>
        </p:pic>
        <p:sp>
          <p:nvSpPr>
            <p:cNvPr id="165939" name="Text Box 14"/>
            <p:cNvSpPr txBox="1">
              <a:spLocks noChangeArrowheads="1"/>
            </p:cNvSpPr>
            <p:nvPr/>
          </p:nvSpPr>
          <p:spPr bwMode="auto">
            <a:xfrm>
              <a:off x="4623" y="1823"/>
              <a:ext cx="962" cy="578"/>
            </a:xfrm>
            <a:prstGeom prst="rect">
              <a:avLst/>
            </a:prstGeom>
            <a:solidFill>
              <a:srgbClr val="339966"/>
            </a:solidFill>
            <a:ln w="9525">
              <a:noFill/>
              <a:miter lim="800000"/>
              <a:headEnd/>
              <a:tailEnd/>
            </a:ln>
          </p:spPr>
          <p:txBody>
            <a:bodyPr anchor="ctr"/>
            <a:lstStyle/>
            <a:p>
              <a:r>
                <a:rPr lang="ru-RU" sz="1400" i="0">
                  <a:solidFill>
                    <a:schemeClr val="bg1"/>
                  </a:solidFill>
                  <a:latin typeface="Arial" charset="0"/>
                </a:rPr>
                <a:t>Дорожное строительство</a:t>
              </a:r>
            </a:p>
          </p:txBody>
        </p:sp>
      </p:grpSp>
      <p:grpSp>
        <p:nvGrpSpPr>
          <p:cNvPr id="6" name="Скругленный прямоугольник 11"/>
          <p:cNvGrpSpPr>
            <a:grpSpLocks/>
          </p:cNvGrpSpPr>
          <p:nvPr/>
        </p:nvGrpSpPr>
        <p:grpSpPr bwMode="auto">
          <a:xfrm>
            <a:off x="6516216" y="2780928"/>
            <a:ext cx="2459037" cy="1368425"/>
            <a:chOff x="4566" y="3372"/>
            <a:chExt cx="1113" cy="675"/>
          </a:xfrm>
        </p:grpSpPr>
        <p:pic>
          <p:nvPicPr>
            <p:cNvPr id="165936" name="Скругленный прямоугольник 11"/>
            <p:cNvPicPr>
              <a:picLocks noChangeArrowheads="1"/>
            </p:cNvPicPr>
            <p:nvPr/>
          </p:nvPicPr>
          <p:blipFill>
            <a:blip r:embed="rId7" cstate="print"/>
            <a:srcRect/>
            <a:stretch>
              <a:fillRect/>
            </a:stretch>
          </p:blipFill>
          <p:spPr bwMode="auto">
            <a:xfrm>
              <a:off x="4566" y="3372"/>
              <a:ext cx="1113" cy="675"/>
            </a:xfrm>
            <a:prstGeom prst="rect">
              <a:avLst/>
            </a:prstGeom>
            <a:solidFill>
              <a:srgbClr val="339966"/>
            </a:solidFill>
            <a:ln w="9525">
              <a:noFill/>
              <a:miter lim="800000"/>
              <a:headEnd/>
              <a:tailEnd/>
            </a:ln>
          </p:spPr>
        </p:pic>
        <p:sp>
          <p:nvSpPr>
            <p:cNvPr id="165937" name="Text Box 17"/>
            <p:cNvSpPr txBox="1">
              <a:spLocks noChangeArrowheads="1"/>
            </p:cNvSpPr>
            <p:nvPr/>
          </p:nvSpPr>
          <p:spPr bwMode="auto">
            <a:xfrm>
              <a:off x="4615" y="3423"/>
              <a:ext cx="1018" cy="578"/>
            </a:xfrm>
            <a:prstGeom prst="rect">
              <a:avLst/>
            </a:prstGeom>
            <a:solidFill>
              <a:schemeClr val="accent5">
                <a:lumMod val="40000"/>
                <a:lumOff val="60000"/>
              </a:schemeClr>
            </a:solidFill>
            <a:ln w="9525">
              <a:noFill/>
              <a:miter lim="800000"/>
              <a:headEnd/>
              <a:tailEnd/>
            </a:ln>
          </p:spPr>
          <p:txBody>
            <a:bodyPr anchor="ctr"/>
            <a:lstStyle/>
            <a:p>
              <a:r>
                <a:rPr lang="ru-RU" sz="1400" i="0" u="sng" dirty="0">
                  <a:latin typeface="Arial" charset="0"/>
                </a:rPr>
                <a:t>Производство бетона</a:t>
              </a:r>
              <a:r>
                <a:rPr lang="ru-RU" sz="1400" i="0" u="sng" dirty="0" smtClean="0">
                  <a:latin typeface="Arial" charset="0"/>
                </a:rPr>
                <a:t>,</a:t>
              </a:r>
              <a:r>
                <a:rPr lang="en-US" sz="1400" i="0" u="sng" dirty="0" smtClean="0">
                  <a:latin typeface="Arial" charset="0"/>
                </a:rPr>
                <a:t> </a:t>
              </a:r>
              <a:r>
                <a:rPr lang="ru-RU" sz="1400" i="0" u="sng" dirty="0" smtClean="0">
                  <a:latin typeface="Arial" charset="0"/>
                </a:rPr>
                <a:t>ЖБИ,  </a:t>
              </a:r>
              <a:r>
                <a:rPr lang="ru-RU" sz="1400" i="0" u="sng" dirty="0">
                  <a:latin typeface="Arial" charset="0"/>
                </a:rPr>
                <a:t>сухих строительных смесей</a:t>
              </a:r>
            </a:p>
          </p:txBody>
        </p:sp>
      </p:grpSp>
      <p:sp>
        <p:nvSpPr>
          <p:cNvPr id="13" name="Скругленный прямоугольник 12"/>
          <p:cNvSpPr/>
          <p:nvPr/>
        </p:nvSpPr>
        <p:spPr>
          <a:xfrm>
            <a:off x="3675951" y="5399088"/>
            <a:ext cx="1625600" cy="1015999"/>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200" i="0" dirty="0">
                <a:solidFill>
                  <a:schemeClr val="tx1"/>
                </a:solidFill>
              </a:rPr>
              <a:t>Рекультивация отработанных карьеров</a:t>
            </a:r>
          </a:p>
        </p:txBody>
      </p:sp>
      <p:sp>
        <p:nvSpPr>
          <p:cNvPr id="14" name="Скругленный прямоугольник 13"/>
          <p:cNvSpPr/>
          <p:nvPr/>
        </p:nvSpPr>
        <p:spPr>
          <a:xfrm>
            <a:off x="1043608" y="5373216"/>
            <a:ext cx="1625600" cy="1015999"/>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200" i="0" dirty="0" smtClean="0">
                <a:solidFill>
                  <a:schemeClr val="tx1"/>
                </a:solidFill>
              </a:rPr>
              <a:t>Укрепление слабых грунтов и оснований дорог</a:t>
            </a:r>
            <a:endParaRPr lang="ru-RU" sz="1200" i="0" dirty="0">
              <a:solidFill>
                <a:schemeClr val="tx1"/>
              </a:solidFill>
            </a:endParaRPr>
          </a:p>
        </p:txBody>
      </p:sp>
      <p:sp>
        <p:nvSpPr>
          <p:cNvPr id="15" name="Скругленный прямоугольник 14"/>
          <p:cNvSpPr/>
          <p:nvPr/>
        </p:nvSpPr>
        <p:spPr>
          <a:xfrm>
            <a:off x="1004887" y="4129087"/>
            <a:ext cx="1625600" cy="1016000"/>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r>
              <a:rPr lang="ru-RU" sz="1200" i="0" dirty="0">
                <a:solidFill>
                  <a:schemeClr val="tx1"/>
                </a:solidFill>
              </a:rPr>
              <a:t>Тушение скрытых очагов площадных пожаров</a:t>
            </a:r>
          </a:p>
        </p:txBody>
      </p:sp>
      <p:sp>
        <p:nvSpPr>
          <p:cNvPr id="16" name="Скругленный прямоугольник 15"/>
          <p:cNvSpPr/>
          <p:nvPr/>
        </p:nvSpPr>
        <p:spPr>
          <a:xfrm>
            <a:off x="1004887" y="2859088"/>
            <a:ext cx="1625600" cy="1016000"/>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r>
              <a:rPr lang="ru-RU" sz="1800" i="0" dirty="0">
                <a:solidFill>
                  <a:schemeClr val="tx1"/>
                </a:solidFill>
              </a:rPr>
              <a:t> </a:t>
            </a:r>
            <a:r>
              <a:rPr lang="ru-RU" sz="1200" i="0" dirty="0">
                <a:solidFill>
                  <a:schemeClr val="tx1"/>
                </a:solidFill>
              </a:rPr>
              <a:t>Изолирующий материал  на полигонах ТБО</a:t>
            </a:r>
          </a:p>
        </p:txBody>
      </p:sp>
      <p:sp>
        <p:nvSpPr>
          <p:cNvPr id="17" name="Скругленный прямоугольник 16"/>
          <p:cNvSpPr/>
          <p:nvPr/>
        </p:nvSpPr>
        <p:spPr>
          <a:xfrm>
            <a:off x="1004887" y="1589088"/>
            <a:ext cx="1625600" cy="1015999"/>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r>
              <a:rPr lang="ru-RU" sz="1200" i="0" dirty="0">
                <a:solidFill>
                  <a:schemeClr val="tx1"/>
                </a:solidFill>
              </a:rPr>
              <a:t>Использование в сельском хозяйстве</a:t>
            </a:r>
          </a:p>
        </p:txBody>
      </p:sp>
      <p:sp>
        <p:nvSpPr>
          <p:cNvPr id="18" name="Скругленный прямоугольник 17"/>
          <p:cNvSpPr/>
          <p:nvPr/>
        </p:nvSpPr>
        <p:spPr>
          <a:xfrm>
            <a:off x="3131840" y="1268760"/>
            <a:ext cx="2209796" cy="1304032"/>
          </a:xfrm>
          <a:prstGeom prst="roundRect">
            <a:avLst/>
          </a:prstGeom>
        </p:spPr>
        <p:style>
          <a:lnRef idx="3">
            <a:schemeClr val="lt1"/>
          </a:lnRef>
          <a:fillRef idx="1">
            <a:schemeClr val="accent5"/>
          </a:fillRef>
          <a:effectRef idx="1">
            <a:schemeClr val="accent5"/>
          </a:effectRef>
          <a:fontRef idx="minor">
            <a:schemeClr val="lt1"/>
          </a:fontRef>
        </p:style>
        <p:txBody>
          <a:bodyPr lIns="0" rIns="0" anchor="ctr"/>
          <a:lstStyle/>
          <a:p>
            <a:pPr algn="ctr">
              <a:defRPr/>
            </a:pPr>
            <a:r>
              <a:rPr lang="ru-RU" b="1" i="0" u="sng" dirty="0">
                <a:solidFill>
                  <a:srgbClr val="C00000"/>
                </a:solidFill>
              </a:rPr>
              <a:t>Извлечение </a:t>
            </a:r>
            <a:r>
              <a:rPr lang="ru-RU" b="1" i="0" u="sng" dirty="0" smtClean="0">
                <a:solidFill>
                  <a:srgbClr val="C00000"/>
                </a:solidFill>
              </a:rPr>
              <a:t>металлов</a:t>
            </a:r>
            <a:endParaRPr lang="ru-RU" b="1" i="0" u="sng" dirty="0">
              <a:solidFill>
                <a:srgbClr val="C00000"/>
              </a:solidFill>
            </a:endParaRPr>
          </a:p>
        </p:txBody>
      </p:sp>
      <p:grpSp>
        <p:nvGrpSpPr>
          <p:cNvPr id="7" name="Стрелка вправо 19"/>
          <p:cNvGrpSpPr>
            <a:grpSpLocks/>
          </p:cNvGrpSpPr>
          <p:nvPr/>
        </p:nvGrpSpPr>
        <p:grpSpPr bwMode="auto">
          <a:xfrm>
            <a:off x="4102162" y="4867515"/>
            <a:ext cx="577850" cy="555625"/>
            <a:chOff x="3203" y="3022"/>
            <a:chExt cx="364" cy="350"/>
          </a:xfrm>
        </p:grpSpPr>
        <p:pic>
          <p:nvPicPr>
            <p:cNvPr id="165934" name="Стрелка вправо 19"/>
            <p:cNvPicPr>
              <a:picLocks noChangeArrowheads="1"/>
            </p:cNvPicPr>
            <p:nvPr/>
          </p:nvPicPr>
          <p:blipFill>
            <a:blip r:embed="rId8" cstate="print"/>
            <a:srcRect/>
            <a:stretch>
              <a:fillRect/>
            </a:stretch>
          </p:blipFill>
          <p:spPr bwMode="auto">
            <a:xfrm>
              <a:off x="3203" y="3022"/>
              <a:ext cx="364" cy="350"/>
            </a:xfrm>
            <a:prstGeom prst="rect">
              <a:avLst/>
            </a:prstGeom>
            <a:noFill/>
            <a:ln w="9525">
              <a:noFill/>
              <a:miter lim="800000"/>
              <a:headEnd/>
              <a:tailEnd/>
            </a:ln>
          </p:spPr>
        </p:pic>
        <p:sp>
          <p:nvSpPr>
            <p:cNvPr id="165935" name="Text Box 38"/>
            <p:cNvSpPr txBox="1">
              <a:spLocks noChangeArrowheads="1"/>
            </p:cNvSpPr>
            <p:nvPr/>
          </p:nvSpPr>
          <p:spPr bwMode="auto">
            <a:xfrm rot="5400000">
              <a:off x="3268" y="3083"/>
              <a:ext cx="237" cy="152"/>
            </a:xfrm>
            <a:prstGeom prst="rect">
              <a:avLst/>
            </a:prstGeom>
            <a:noFill/>
            <a:ln w="9525">
              <a:noFill/>
              <a:miter lim="800000"/>
              <a:headEnd/>
              <a:tailEnd/>
            </a:ln>
          </p:spPr>
          <p:txBody>
            <a:bodyPr rot="10800000" vert="eaVert" anchor="ctr"/>
            <a:lstStyle/>
            <a:p>
              <a:endParaRPr lang="ru-RU" sz="1800" b="0" i="0">
                <a:solidFill>
                  <a:srgbClr val="002060"/>
                </a:solidFill>
                <a:latin typeface="Arial" charset="0"/>
              </a:endParaRPr>
            </a:p>
          </p:txBody>
        </p:sp>
      </p:grpSp>
      <p:grpSp>
        <p:nvGrpSpPr>
          <p:cNvPr id="8" name="Стрелка вправо 21"/>
          <p:cNvGrpSpPr>
            <a:grpSpLocks/>
          </p:cNvGrpSpPr>
          <p:nvPr/>
        </p:nvGrpSpPr>
        <p:grpSpPr bwMode="auto">
          <a:xfrm>
            <a:off x="2697163" y="3429000"/>
            <a:ext cx="815975" cy="579438"/>
            <a:chOff x="2258" y="2296"/>
            <a:chExt cx="514" cy="365"/>
          </a:xfrm>
        </p:grpSpPr>
        <p:pic>
          <p:nvPicPr>
            <p:cNvPr id="165932" name="Стрелка вправо 21"/>
            <p:cNvPicPr>
              <a:picLocks noChangeArrowheads="1"/>
            </p:cNvPicPr>
            <p:nvPr/>
          </p:nvPicPr>
          <p:blipFill>
            <a:blip r:embed="rId9" cstate="print"/>
            <a:srcRect/>
            <a:stretch>
              <a:fillRect/>
            </a:stretch>
          </p:blipFill>
          <p:spPr bwMode="auto">
            <a:xfrm>
              <a:off x="2258" y="2296"/>
              <a:ext cx="514" cy="365"/>
            </a:xfrm>
            <a:prstGeom prst="rect">
              <a:avLst/>
            </a:prstGeom>
            <a:noFill/>
            <a:ln w="9525">
              <a:noFill/>
              <a:miter lim="800000"/>
              <a:headEnd/>
              <a:tailEnd/>
            </a:ln>
          </p:spPr>
        </p:pic>
        <p:sp>
          <p:nvSpPr>
            <p:cNvPr id="165933" name="Text Box 41"/>
            <p:cNvSpPr txBox="1">
              <a:spLocks noChangeArrowheads="1"/>
            </p:cNvSpPr>
            <p:nvPr/>
          </p:nvSpPr>
          <p:spPr bwMode="auto">
            <a:xfrm rot="10800000">
              <a:off x="2358" y="2404"/>
              <a:ext cx="399" cy="152"/>
            </a:xfrm>
            <a:prstGeom prst="rect">
              <a:avLst/>
            </a:prstGeom>
            <a:noFill/>
            <a:ln w="9525">
              <a:noFill/>
              <a:miter lim="800000"/>
              <a:headEnd/>
              <a:tailEnd/>
            </a:ln>
          </p:spPr>
          <p:txBody>
            <a:bodyPr rot="10800000" anchor="ctr"/>
            <a:lstStyle/>
            <a:p>
              <a:endParaRPr lang="ru-RU" sz="1800" b="0" i="0">
                <a:solidFill>
                  <a:srgbClr val="002060"/>
                </a:solidFill>
                <a:latin typeface="Arial" charset="0"/>
              </a:endParaRPr>
            </a:p>
          </p:txBody>
        </p:sp>
      </p:grpSp>
      <p:grpSp>
        <p:nvGrpSpPr>
          <p:cNvPr id="9" name="Стрелка вправо 20"/>
          <p:cNvGrpSpPr>
            <a:grpSpLocks/>
          </p:cNvGrpSpPr>
          <p:nvPr/>
        </p:nvGrpSpPr>
        <p:grpSpPr bwMode="auto">
          <a:xfrm>
            <a:off x="2843213" y="2636838"/>
            <a:ext cx="731837" cy="665162"/>
            <a:chOff x="2465" y="1789"/>
            <a:chExt cx="461" cy="419"/>
          </a:xfrm>
        </p:grpSpPr>
        <p:pic>
          <p:nvPicPr>
            <p:cNvPr id="165930" name="Стрелка вправо 20"/>
            <p:cNvPicPr>
              <a:picLocks noChangeArrowheads="1"/>
            </p:cNvPicPr>
            <p:nvPr/>
          </p:nvPicPr>
          <p:blipFill>
            <a:blip r:embed="rId10" cstate="print"/>
            <a:srcRect/>
            <a:stretch>
              <a:fillRect/>
            </a:stretch>
          </p:blipFill>
          <p:spPr bwMode="auto">
            <a:xfrm>
              <a:off x="2465" y="1789"/>
              <a:ext cx="461" cy="419"/>
            </a:xfrm>
            <a:prstGeom prst="rect">
              <a:avLst/>
            </a:prstGeom>
            <a:noFill/>
            <a:ln w="9525">
              <a:noFill/>
              <a:miter lim="800000"/>
              <a:headEnd/>
              <a:tailEnd/>
            </a:ln>
          </p:spPr>
        </p:pic>
        <p:sp>
          <p:nvSpPr>
            <p:cNvPr id="165931" name="Text Box 44"/>
            <p:cNvSpPr txBox="1">
              <a:spLocks noChangeArrowheads="1"/>
            </p:cNvSpPr>
            <p:nvPr/>
          </p:nvSpPr>
          <p:spPr bwMode="auto">
            <a:xfrm rot="-8530529">
              <a:off x="2504" y="1931"/>
              <a:ext cx="399" cy="152"/>
            </a:xfrm>
            <a:prstGeom prst="rect">
              <a:avLst/>
            </a:prstGeom>
            <a:noFill/>
            <a:ln w="9525">
              <a:noFill/>
              <a:miter lim="800000"/>
              <a:headEnd/>
              <a:tailEnd/>
            </a:ln>
          </p:spPr>
          <p:txBody>
            <a:bodyPr rot="10800000" anchor="ctr"/>
            <a:lstStyle/>
            <a:p>
              <a:endParaRPr lang="ru-RU" sz="1800" b="0" i="0">
                <a:solidFill>
                  <a:srgbClr val="002060"/>
                </a:solidFill>
                <a:latin typeface="Arial" charset="0"/>
              </a:endParaRPr>
            </a:p>
          </p:txBody>
        </p:sp>
      </p:grpSp>
      <p:grpSp>
        <p:nvGrpSpPr>
          <p:cNvPr id="10" name="Скругленный прямоугольник 26"/>
          <p:cNvGrpSpPr>
            <a:grpSpLocks/>
          </p:cNvGrpSpPr>
          <p:nvPr/>
        </p:nvGrpSpPr>
        <p:grpSpPr bwMode="auto">
          <a:xfrm>
            <a:off x="5867400" y="1557338"/>
            <a:ext cx="3059113" cy="1073150"/>
            <a:chOff x="4573" y="2573"/>
            <a:chExt cx="1060" cy="676"/>
          </a:xfrm>
        </p:grpSpPr>
        <p:pic>
          <p:nvPicPr>
            <p:cNvPr id="165926" name="Скругленный прямоугольник 26"/>
            <p:cNvPicPr>
              <a:picLocks noChangeArrowheads="1"/>
            </p:cNvPicPr>
            <p:nvPr/>
          </p:nvPicPr>
          <p:blipFill>
            <a:blip r:embed="rId11" cstate="print"/>
            <a:srcRect/>
            <a:stretch>
              <a:fillRect/>
            </a:stretch>
          </p:blipFill>
          <p:spPr bwMode="auto">
            <a:xfrm>
              <a:off x="4573" y="2573"/>
              <a:ext cx="1060" cy="676"/>
            </a:xfrm>
            <a:prstGeom prst="rect">
              <a:avLst/>
            </a:prstGeom>
            <a:noFill/>
            <a:ln w="9525">
              <a:noFill/>
              <a:miter lim="800000"/>
              <a:headEnd/>
              <a:tailEnd/>
            </a:ln>
          </p:spPr>
        </p:pic>
        <p:sp>
          <p:nvSpPr>
            <p:cNvPr id="165927" name="Text Box 56"/>
            <p:cNvSpPr txBox="1">
              <a:spLocks noChangeArrowheads="1"/>
            </p:cNvSpPr>
            <p:nvPr/>
          </p:nvSpPr>
          <p:spPr bwMode="auto">
            <a:xfrm>
              <a:off x="4623" y="2623"/>
              <a:ext cx="962" cy="578"/>
            </a:xfrm>
            <a:prstGeom prst="rect">
              <a:avLst/>
            </a:prstGeom>
            <a:solidFill>
              <a:srgbClr val="339966"/>
            </a:solidFill>
            <a:ln w="9525">
              <a:noFill/>
              <a:miter lim="800000"/>
              <a:headEnd/>
              <a:tailEnd/>
            </a:ln>
          </p:spPr>
          <p:txBody>
            <a:bodyPr anchor="ctr"/>
            <a:lstStyle/>
            <a:p>
              <a:pPr algn="ctr"/>
              <a:r>
                <a:rPr lang="ru-RU" i="0" u="sng">
                  <a:solidFill>
                    <a:schemeClr val="bg1"/>
                  </a:solidFill>
                  <a:latin typeface="Arial" charset="0"/>
                </a:rPr>
                <a:t>Производство цемента</a:t>
              </a:r>
            </a:p>
          </p:txBody>
        </p:sp>
      </p:grpSp>
      <p:grpSp>
        <p:nvGrpSpPr>
          <p:cNvPr id="11" name="Стрелка вправо 23"/>
          <p:cNvGrpSpPr>
            <a:grpSpLocks/>
          </p:cNvGrpSpPr>
          <p:nvPr/>
        </p:nvGrpSpPr>
        <p:grpSpPr bwMode="auto">
          <a:xfrm rot="7738016">
            <a:off x="2704307" y="4072731"/>
            <a:ext cx="774700" cy="639763"/>
            <a:chOff x="3836" y="2842"/>
            <a:chExt cx="488" cy="403"/>
          </a:xfrm>
        </p:grpSpPr>
        <p:pic>
          <p:nvPicPr>
            <p:cNvPr id="165924" name="Стрелка вправо 23"/>
            <p:cNvPicPr>
              <a:picLocks noChangeArrowheads="1"/>
            </p:cNvPicPr>
            <p:nvPr/>
          </p:nvPicPr>
          <p:blipFill>
            <a:blip r:embed="rId12" cstate="print"/>
            <a:srcRect/>
            <a:stretch>
              <a:fillRect/>
            </a:stretch>
          </p:blipFill>
          <p:spPr bwMode="auto">
            <a:xfrm>
              <a:off x="3836" y="2842"/>
              <a:ext cx="488" cy="403"/>
            </a:xfrm>
            <a:prstGeom prst="rect">
              <a:avLst/>
            </a:prstGeom>
            <a:noFill/>
            <a:ln w="9525">
              <a:noFill/>
              <a:miter lim="800000"/>
              <a:headEnd/>
              <a:tailEnd/>
            </a:ln>
          </p:spPr>
        </p:pic>
        <p:sp>
          <p:nvSpPr>
            <p:cNvPr id="165925" name="Text Box 62"/>
            <p:cNvSpPr txBox="1">
              <a:spLocks noChangeArrowheads="1"/>
            </p:cNvSpPr>
            <p:nvPr/>
          </p:nvSpPr>
          <p:spPr bwMode="auto">
            <a:xfrm rot="1819024">
              <a:off x="3869" y="2956"/>
              <a:ext cx="399" cy="153"/>
            </a:xfrm>
            <a:prstGeom prst="rect">
              <a:avLst/>
            </a:prstGeom>
            <a:noFill/>
            <a:ln w="9525">
              <a:noFill/>
              <a:miter lim="800000"/>
              <a:headEnd/>
              <a:tailEnd/>
            </a:ln>
          </p:spPr>
          <p:txBody>
            <a:bodyPr rot="10800000" anchor="ctr"/>
            <a:lstStyle/>
            <a:p>
              <a:endParaRPr lang="ru-RU" sz="1800" b="0" i="0">
                <a:solidFill>
                  <a:srgbClr val="002060"/>
                </a:solidFill>
                <a:latin typeface="Arial" charset="0"/>
              </a:endParaRPr>
            </a:p>
          </p:txBody>
        </p:sp>
      </p:grpSp>
      <p:sp>
        <p:nvSpPr>
          <p:cNvPr id="165919" name="AutoShape 63"/>
          <p:cNvSpPr>
            <a:spLocks noChangeArrowheads="1"/>
          </p:cNvSpPr>
          <p:nvPr/>
        </p:nvSpPr>
        <p:spPr bwMode="auto">
          <a:xfrm rot="20559316">
            <a:off x="5188715" y="3498817"/>
            <a:ext cx="1511300" cy="503237"/>
          </a:xfrm>
          <a:prstGeom prst="notchedRightArrow">
            <a:avLst>
              <a:gd name="adj1" fmla="val 50000"/>
              <a:gd name="adj2" fmla="val 75079"/>
            </a:avLst>
          </a:prstGeom>
          <a:solidFill>
            <a:srgbClr val="333399"/>
          </a:solidFill>
          <a:ln w="9525">
            <a:solidFill>
              <a:schemeClr val="tx1"/>
            </a:solidFill>
            <a:miter lim="800000"/>
            <a:headEnd/>
            <a:tailEnd/>
          </a:ln>
        </p:spPr>
        <p:txBody>
          <a:bodyPr wrap="none" anchor="ctr"/>
          <a:lstStyle/>
          <a:p>
            <a:endParaRPr lang="ru-RU"/>
          </a:p>
        </p:txBody>
      </p:sp>
      <p:sp>
        <p:nvSpPr>
          <p:cNvPr id="165920" name="AutoShape 64"/>
          <p:cNvSpPr>
            <a:spLocks noChangeArrowheads="1"/>
          </p:cNvSpPr>
          <p:nvPr/>
        </p:nvSpPr>
        <p:spPr bwMode="auto">
          <a:xfrm rot="-2299803">
            <a:off x="4589463" y="2657475"/>
            <a:ext cx="2028825" cy="862013"/>
          </a:xfrm>
          <a:prstGeom prst="notchedRightArrow">
            <a:avLst>
              <a:gd name="adj1" fmla="val 50000"/>
              <a:gd name="adj2" fmla="val 58840"/>
            </a:avLst>
          </a:prstGeom>
          <a:solidFill>
            <a:srgbClr val="FF0000"/>
          </a:solidFill>
          <a:ln w="9525">
            <a:solidFill>
              <a:schemeClr val="tx1"/>
            </a:solidFill>
            <a:miter lim="800000"/>
            <a:headEnd/>
            <a:tailEnd/>
          </a:ln>
        </p:spPr>
        <p:txBody>
          <a:bodyPr wrap="none" anchor="ctr"/>
          <a:lstStyle/>
          <a:p>
            <a:endParaRPr lang="ru-RU"/>
          </a:p>
        </p:txBody>
      </p:sp>
      <p:sp>
        <p:nvSpPr>
          <p:cNvPr id="165921" name="AutoShape 65"/>
          <p:cNvSpPr>
            <a:spLocks noChangeArrowheads="1"/>
          </p:cNvSpPr>
          <p:nvPr/>
        </p:nvSpPr>
        <p:spPr bwMode="auto">
          <a:xfrm rot="540413">
            <a:off x="5206335" y="4169821"/>
            <a:ext cx="1251278" cy="842962"/>
          </a:xfrm>
          <a:prstGeom prst="notchedRightArrow">
            <a:avLst>
              <a:gd name="adj1" fmla="val 50000"/>
              <a:gd name="adj2" fmla="val 46469"/>
            </a:avLst>
          </a:prstGeom>
          <a:solidFill>
            <a:srgbClr val="FF3300"/>
          </a:solidFill>
          <a:ln w="9525">
            <a:solidFill>
              <a:schemeClr val="tx1"/>
            </a:solidFill>
            <a:miter lim="800000"/>
            <a:headEnd/>
            <a:tailEnd/>
          </a:ln>
        </p:spPr>
        <p:txBody>
          <a:bodyPr wrap="none" anchor="ctr"/>
          <a:lstStyle/>
          <a:p>
            <a:endParaRPr lang="ru-RU"/>
          </a:p>
        </p:txBody>
      </p:sp>
      <p:sp>
        <p:nvSpPr>
          <p:cNvPr id="165922" name="AutoShape 66"/>
          <p:cNvSpPr>
            <a:spLocks noChangeArrowheads="1"/>
          </p:cNvSpPr>
          <p:nvPr/>
        </p:nvSpPr>
        <p:spPr bwMode="auto">
          <a:xfrm rot="2640190">
            <a:off x="4821238" y="5124450"/>
            <a:ext cx="1606550" cy="574675"/>
          </a:xfrm>
          <a:prstGeom prst="notchedRightArrow">
            <a:avLst>
              <a:gd name="adj1" fmla="val 50000"/>
              <a:gd name="adj2" fmla="val 69890"/>
            </a:avLst>
          </a:prstGeom>
          <a:solidFill>
            <a:srgbClr val="333399"/>
          </a:solidFill>
          <a:ln w="9525">
            <a:solidFill>
              <a:schemeClr val="tx1"/>
            </a:solidFill>
            <a:miter lim="800000"/>
            <a:headEnd/>
            <a:tailEnd/>
          </a:ln>
        </p:spPr>
        <p:txBody>
          <a:bodyPr wrap="none" anchor="ctr"/>
          <a:lstStyle/>
          <a:p>
            <a:endParaRPr lang="ru-RU"/>
          </a:p>
        </p:txBody>
      </p:sp>
      <p:sp>
        <p:nvSpPr>
          <p:cNvPr id="165923" name="Rectangle 6"/>
          <p:cNvSpPr txBox="1">
            <a:spLocks noGrp="1" noChangeArrowheads="1"/>
          </p:cNvSpPr>
          <p:nvPr/>
        </p:nvSpPr>
        <p:spPr bwMode="auto">
          <a:xfrm>
            <a:off x="8532813" y="115888"/>
            <a:ext cx="442912" cy="327025"/>
          </a:xfrm>
          <a:prstGeom prst="rect">
            <a:avLst/>
          </a:prstGeom>
          <a:noFill/>
          <a:ln w="9525">
            <a:noFill/>
            <a:miter lim="800000"/>
            <a:headEnd/>
            <a:tailEnd/>
          </a:ln>
        </p:spPr>
        <p:txBody>
          <a:bodyPr lIns="69586" tIns="34793" rIns="69586" bIns="34793" anchor="b"/>
          <a:lstStyle/>
          <a:p>
            <a:pPr algn="ctr"/>
            <a:fld id="{52972BCC-AA6F-4AB3-A060-AB0CB6987D6B}" type="slidenum">
              <a:rPr kumimoji="1" lang="ru-RU" sz="2000" i="0">
                <a:cs typeface="Arial" charset="0"/>
              </a:rPr>
              <a:pPr algn="ctr"/>
              <a:t>4</a:t>
            </a:fld>
            <a:endParaRPr kumimoji="1" lang="ru-RU" sz="2000" i="0">
              <a:cs typeface="Arial" charset="0"/>
            </a:endParaRPr>
          </a:p>
        </p:txBody>
      </p:sp>
      <p:sp>
        <p:nvSpPr>
          <p:cNvPr id="47" name="Стрелка вправо с вырезом 46"/>
          <p:cNvSpPr/>
          <p:nvPr/>
        </p:nvSpPr>
        <p:spPr>
          <a:xfrm rot="16200000">
            <a:off x="3707904" y="2564904"/>
            <a:ext cx="1080120" cy="86409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2400" b="1" dirty="0" smtClean="0">
                <a:solidFill>
                  <a:srgbClr val="3333FF"/>
                </a:solidFill>
              </a:rPr>
              <a:t>Строительные материалы из металлургических шлаков</a:t>
            </a:r>
            <a:endParaRPr lang="ru-RU" sz="2400" b="1" dirty="0">
              <a:solidFill>
                <a:srgbClr val="3333FF"/>
              </a:solidFill>
            </a:endParaRPr>
          </a:p>
        </p:txBody>
      </p:sp>
      <p:pic>
        <p:nvPicPr>
          <p:cNvPr id="4"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1856" t="37245" r="23960" b="18991"/>
          <a:stretch/>
        </p:blipFill>
        <p:spPr bwMode="auto">
          <a:xfrm>
            <a:off x="5520349" y="2363763"/>
            <a:ext cx="3623651" cy="449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2"/>
          <p:cNvSpPr txBox="1">
            <a:spLocks/>
          </p:cNvSpPr>
          <p:nvPr/>
        </p:nvSpPr>
        <p:spPr>
          <a:xfrm>
            <a:off x="323526" y="980728"/>
            <a:ext cx="5040561" cy="23340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800" b="1" dirty="0" smtClean="0">
                <a:solidFill>
                  <a:srgbClr val="002060"/>
                </a:solidFill>
              </a:rPr>
              <a:t>Инертные материалы </a:t>
            </a:r>
            <a:r>
              <a:rPr lang="ru-RU" sz="1800" dirty="0" smtClean="0">
                <a:solidFill>
                  <a:srgbClr val="002060"/>
                </a:solidFill>
              </a:rPr>
              <a:t>– шлаковый щебень для дорожного строительства и производства бетонов, железобетонных изделий и минеральной ваты;</a:t>
            </a:r>
          </a:p>
          <a:p>
            <a:r>
              <a:rPr lang="ru-RU" sz="1800" b="1" dirty="0" smtClean="0">
                <a:solidFill>
                  <a:srgbClr val="002060"/>
                </a:solidFill>
              </a:rPr>
              <a:t>Активные минеральные добавки </a:t>
            </a:r>
            <a:r>
              <a:rPr lang="ru-RU" sz="1800" dirty="0" smtClean="0">
                <a:solidFill>
                  <a:srgbClr val="002060"/>
                </a:solidFill>
              </a:rPr>
              <a:t>для производства цементов и  бетонов;</a:t>
            </a:r>
          </a:p>
          <a:p>
            <a:r>
              <a:rPr lang="ru-RU" sz="1800" b="1" dirty="0" smtClean="0">
                <a:solidFill>
                  <a:srgbClr val="002060"/>
                </a:solidFill>
              </a:rPr>
              <a:t>Теплоизоляционные и легкие заполнители </a:t>
            </a:r>
            <a:r>
              <a:rPr lang="ru-RU" sz="1800" dirty="0" smtClean="0">
                <a:solidFill>
                  <a:srgbClr val="002060"/>
                </a:solidFill>
              </a:rPr>
              <a:t>в бетонах и материал для засыпок и рекультивации свалок и карьеров;</a:t>
            </a:r>
          </a:p>
          <a:p>
            <a:r>
              <a:rPr lang="ru-RU" sz="1800" b="1" dirty="0" smtClean="0">
                <a:solidFill>
                  <a:srgbClr val="002060"/>
                </a:solidFill>
              </a:rPr>
              <a:t>Дренажный материал</a:t>
            </a:r>
            <a:r>
              <a:rPr lang="ru-RU" sz="1800" dirty="0" smtClean="0">
                <a:solidFill>
                  <a:srgbClr val="002060"/>
                </a:solidFill>
              </a:rPr>
              <a:t>;</a:t>
            </a:r>
          </a:p>
          <a:p>
            <a:r>
              <a:rPr lang="ru-RU" sz="1800" b="1" dirty="0" smtClean="0">
                <a:solidFill>
                  <a:srgbClr val="002060"/>
                </a:solidFill>
              </a:rPr>
              <a:t>Стабилизаторы и</a:t>
            </a:r>
            <a:r>
              <a:rPr lang="ru-RU" sz="1800" dirty="0" smtClean="0">
                <a:solidFill>
                  <a:srgbClr val="002060"/>
                </a:solidFill>
              </a:rPr>
              <a:t> </a:t>
            </a:r>
            <a:r>
              <a:rPr lang="ru-RU" sz="1800" b="1" dirty="0" smtClean="0">
                <a:solidFill>
                  <a:srgbClr val="002060"/>
                </a:solidFill>
              </a:rPr>
              <a:t>вяжущие</a:t>
            </a:r>
            <a:r>
              <a:rPr lang="ru-RU" sz="1800" dirty="0" smtClean="0">
                <a:solidFill>
                  <a:srgbClr val="002060"/>
                </a:solidFill>
              </a:rPr>
              <a:t> </a:t>
            </a:r>
            <a:r>
              <a:rPr lang="ru-RU" sz="1800" b="1" dirty="0" smtClean="0">
                <a:solidFill>
                  <a:srgbClr val="002060"/>
                </a:solidFill>
              </a:rPr>
              <a:t>для укрепления грунтов</a:t>
            </a:r>
            <a:r>
              <a:rPr lang="ru-RU" sz="1800" dirty="0" smtClean="0">
                <a:solidFill>
                  <a:srgbClr val="002060"/>
                </a:solidFill>
              </a:rPr>
              <a:t>;</a:t>
            </a:r>
          </a:p>
          <a:p>
            <a:r>
              <a:rPr lang="ru-RU" sz="1800" dirty="0" smtClean="0">
                <a:solidFill>
                  <a:srgbClr val="002060"/>
                </a:solidFill>
              </a:rPr>
              <a:t>Компоненты тампонажных и закладочных смесей;</a:t>
            </a:r>
          </a:p>
          <a:p>
            <a:r>
              <a:rPr lang="ru-RU" sz="1800" dirty="0" smtClean="0">
                <a:solidFill>
                  <a:srgbClr val="002060"/>
                </a:solidFill>
              </a:rPr>
              <a:t>Компоненты сухих строительных смесей, штукатурок, кладочных растворов, наливных полов</a:t>
            </a:r>
            <a:endParaRPr lang="en-US" sz="1800" dirty="0" smtClean="0">
              <a:solidFill>
                <a:srgbClr val="002060"/>
              </a:solidFill>
            </a:endParaRPr>
          </a:p>
          <a:p>
            <a:r>
              <a:rPr lang="ru-RU" sz="1800" dirty="0" smtClean="0">
                <a:solidFill>
                  <a:srgbClr val="002060"/>
                </a:solidFill>
              </a:rPr>
              <a:t>Компоненты для производства асфальта</a:t>
            </a:r>
          </a:p>
          <a:p>
            <a:endParaRPr lang="ru-RU" sz="1800" dirty="0" smtClean="0"/>
          </a:p>
          <a:p>
            <a:endParaRPr lang="ru-RU" sz="1800" dirty="0" smtClean="0"/>
          </a:p>
        </p:txBody>
      </p:sp>
      <p:pic>
        <p:nvPicPr>
          <p:cNvPr id="6" name="Рисунок 5"/>
          <p:cNvPicPr/>
          <p:nvPr/>
        </p:nvPicPr>
        <p:blipFill rotWithShape="1">
          <a:blip r:embed="rId3" cstate="print"/>
          <a:srcRect l="36541" t="33847" r="37175" b="38974"/>
          <a:stretch/>
        </p:blipFill>
        <p:spPr bwMode="auto">
          <a:xfrm>
            <a:off x="5796136" y="1155651"/>
            <a:ext cx="1728192" cy="1208112"/>
          </a:xfrm>
          <a:prstGeom prst="rect">
            <a:avLst/>
          </a:prstGeom>
          <a:ln>
            <a:noFill/>
          </a:ln>
          <a:extLst>
            <a:ext uri="{53640926-AAD7-44D8-BBD7-CCE9431645EC}">
              <a14:shadowObscured xmlns:a14="http://schemas.microsoft.com/office/drawing/2010/main"/>
            </a:ext>
          </a:extLst>
        </p:spPr>
      </p:pic>
      <p:sp>
        <p:nvSpPr>
          <p:cNvPr id="7" name="Стрелка вниз 6"/>
          <p:cNvSpPr/>
          <p:nvPr/>
        </p:nvSpPr>
        <p:spPr>
          <a:xfrm>
            <a:off x="6372200" y="2204864"/>
            <a:ext cx="53432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7664856" y="2384884"/>
            <a:ext cx="1368152"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ru-RU" sz="1200" b="1" dirty="0" smtClean="0"/>
              <a:t>Цемент, щебень</a:t>
            </a:r>
          </a:p>
          <a:p>
            <a:r>
              <a:rPr lang="ru-RU" sz="1000" dirty="0" smtClean="0"/>
              <a:t>Бетоны и растворы</a:t>
            </a:r>
            <a:endParaRPr lang="ru-RU" sz="1000" dirty="0"/>
          </a:p>
        </p:txBody>
      </p:sp>
      <p:cxnSp>
        <p:nvCxnSpPr>
          <p:cNvPr id="10" name="Прямая соединительная линия 9"/>
          <p:cNvCxnSpPr/>
          <p:nvPr/>
        </p:nvCxnSpPr>
        <p:spPr>
          <a:xfrm flipH="1">
            <a:off x="7236296" y="2604348"/>
            <a:ext cx="432048" cy="0"/>
          </a:xfrm>
          <a:prstGeom prst="line">
            <a:avLst/>
          </a:prstGeom>
        </p:spPr>
        <p:style>
          <a:lnRef idx="2">
            <a:schemeClr val="dk1"/>
          </a:lnRef>
          <a:fillRef idx="0">
            <a:schemeClr val="dk1"/>
          </a:fillRef>
          <a:effectRef idx="1">
            <a:schemeClr val="dk1"/>
          </a:effectRef>
          <a:fontRef idx="minor">
            <a:schemeClr val="tx1"/>
          </a:fontRef>
        </p:style>
      </p:cxnSp>
      <p:cxnSp>
        <p:nvCxnSpPr>
          <p:cNvPr id="12" name="Прямая соединительная линия 11"/>
          <p:cNvCxnSpPr/>
          <p:nvPr/>
        </p:nvCxnSpPr>
        <p:spPr>
          <a:xfrm>
            <a:off x="7236296" y="2600908"/>
            <a:ext cx="0" cy="540060"/>
          </a:xfrm>
          <a:prstGeom prst="line">
            <a:avLst/>
          </a:prstGeom>
        </p:spPr>
        <p:style>
          <a:lnRef idx="2">
            <a:schemeClr val="dk1"/>
          </a:lnRef>
          <a:fillRef idx="0">
            <a:schemeClr val="dk1"/>
          </a:fillRef>
          <a:effectRef idx="1">
            <a:schemeClr val="dk1"/>
          </a:effectRef>
          <a:fontRef idx="minor">
            <a:schemeClr val="tx1"/>
          </a:fontRef>
        </p:style>
      </p:cxnSp>
      <p:cxnSp>
        <p:nvCxnSpPr>
          <p:cNvPr id="14" name="Прямая со стрелкой 13"/>
          <p:cNvCxnSpPr/>
          <p:nvPr/>
        </p:nvCxnSpPr>
        <p:spPr>
          <a:xfrm flipH="1">
            <a:off x="6792784" y="3140968"/>
            <a:ext cx="43204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38604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548680"/>
            <a:ext cx="8229600" cy="898360"/>
          </a:xfrm>
        </p:spPr>
        <p:txBody>
          <a:bodyPr>
            <a:noAutofit/>
          </a:bodyPr>
          <a:lstStyle/>
          <a:p>
            <a:pPr marL="0" indent="0" algn="ctr">
              <a:buNone/>
            </a:pPr>
            <a:r>
              <a:rPr lang="ru-RU" sz="3200" dirty="0">
                <a:ln>
                  <a:solidFill>
                    <a:schemeClr val="accent1">
                      <a:lumMod val="50000"/>
                    </a:schemeClr>
                  </a:solidFill>
                </a:ln>
                <a:solidFill>
                  <a:srgbClr val="3333FF"/>
                </a:solidFill>
                <a:effectLst>
                  <a:outerShdw blurRad="50800" dist="50800" dir="5400000" algn="ctr" rotWithShape="0">
                    <a:schemeClr val="bg1"/>
                  </a:outerShdw>
                </a:effectLst>
                <a:latin typeface="Verdana"/>
              </a:rPr>
              <a:t>Специализация</a:t>
            </a:r>
            <a:r>
              <a:rPr lang="ru-RU" sz="5400" dirty="0">
                <a:ln>
                  <a:solidFill>
                    <a:schemeClr val="accent1">
                      <a:lumMod val="50000"/>
                    </a:schemeClr>
                  </a:solidFill>
                </a:ln>
                <a:solidFill>
                  <a:srgbClr val="3333FF"/>
                </a:solidFill>
                <a:effectLst>
                  <a:outerShdw blurRad="50800" dist="50800" dir="5400000" algn="ctr" rotWithShape="0">
                    <a:schemeClr val="bg1"/>
                  </a:outerShdw>
                </a:effectLst>
                <a:latin typeface="Verdana"/>
              </a:rPr>
              <a:t/>
            </a:r>
            <a:br>
              <a:rPr lang="ru-RU" sz="5400" dirty="0">
                <a:ln>
                  <a:solidFill>
                    <a:schemeClr val="accent1">
                      <a:lumMod val="50000"/>
                    </a:schemeClr>
                  </a:solidFill>
                </a:ln>
                <a:solidFill>
                  <a:srgbClr val="3333FF"/>
                </a:solidFill>
                <a:effectLst>
                  <a:outerShdw blurRad="50800" dist="50800" dir="5400000" algn="ctr" rotWithShape="0">
                    <a:schemeClr val="bg1"/>
                  </a:outerShdw>
                </a:effectLst>
                <a:latin typeface="Verdana"/>
              </a:rPr>
            </a:br>
            <a:endParaRPr lang="ru-RU" sz="5400" dirty="0">
              <a:ln>
                <a:solidFill>
                  <a:schemeClr val="accent1">
                    <a:lumMod val="50000"/>
                  </a:schemeClr>
                </a:solidFill>
              </a:ln>
              <a:solidFill>
                <a:srgbClr val="3333FF"/>
              </a:solidFill>
              <a:effectLst>
                <a:outerShdw blurRad="50800" dist="50800" dir="5400000" algn="ctr" rotWithShape="0">
                  <a:schemeClr val="bg1"/>
                </a:outerShdw>
              </a:effectLst>
              <a:latin typeface="Verdana"/>
            </a:endParaRPr>
          </a:p>
        </p:txBody>
      </p:sp>
      <p:sp>
        <p:nvSpPr>
          <p:cNvPr id="2" name="Объект 1"/>
          <p:cNvSpPr>
            <a:spLocks noGrp="1"/>
          </p:cNvSpPr>
          <p:nvPr>
            <p:ph idx="1"/>
          </p:nvPr>
        </p:nvSpPr>
        <p:spPr>
          <a:xfrm>
            <a:off x="323528" y="1124744"/>
            <a:ext cx="5112568" cy="5184576"/>
          </a:xfrm>
        </p:spPr>
        <p:txBody>
          <a:bodyPr>
            <a:normAutofit fontScale="55000" lnSpcReduction="20000"/>
          </a:bodyPr>
          <a:lstStyle/>
          <a:p>
            <a:pPr algn="just">
              <a:buFont typeface="Wingdings" panose="05000000000000000000" pitchFamily="2" charset="2"/>
              <a:buChar char="v"/>
            </a:pPr>
            <a:r>
              <a:rPr lang="ru-RU" dirty="0">
                <a:solidFill>
                  <a:srgbClr val="002060"/>
                </a:solidFill>
              </a:rPr>
              <a:t>ООО «Мечел-Материалы» является дочерним предприятием </a:t>
            </a:r>
            <a:r>
              <a:rPr lang="ru-RU" dirty="0" smtClean="0">
                <a:solidFill>
                  <a:srgbClr val="002060"/>
                </a:solidFill>
              </a:rPr>
              <a:t>ПАО </a:t>
            </a:r>
            <a:r>
              <a:rPr lang="ru-RU" dirty="0">
                <a:solidFill>
                  <a:srgbClr val="002060"/>
                </a:solidFill>
              </a:rPr>
              <a:t>«Мечел» – одной из ведущих российских компаний в горнодобывающей и металлургической отраслях.</a:t>
            </a:r>
          </a:p>
          <a:p>
            <a:pPr algn="just">
              <a:buFont typeface="Wingdings" panose="05000000000000000000" pitchFamily="2" charset="2"/>
              <a:buChar char="v"/>
            </a:pPr>
            <a:r>
              <a:rPr lang="ru-RU" dirty="0">
                <a:solidFill>
                  <a:srgbClr val="002060"/>
                </a:solidFill>
              </a:rPr>
              <a:t>Наша компания специализируется на производстве и продаже огнеупорной </a:t>
            </a:r>
            <a:r>
              <a:rPr lang="ru-RU" dirty="0" smtClean="0">
                <a:solidFill>
                  <a:srgbClr val="002060"/>
                </a:solidFill>
              </a:rPr>
              <a:t>продукции</a:t>
            </a:r>
            <a:r>
              <a:rPr lang="ru-RU" dirty="0">
                <a:solidFill>
                  <a:srgbClr val="002060"/>
                </a:solidFill>
              </a:rPr>
              <a:t>, извести обожженной, известняка, бетонных смесей, а также на переработке металлургических шлаков, </a:t>
            </a:r>
            <a:r>
              <a:rPr lang="ru-RU" dirty="0" smtClean="0">
                <a:solidFill>
                  <a:srgbClr val="002060"/>
                </a:solidFill>
              </a:rPr>
              <a:t>на основе которых производятся не только металлосодержащие продукты для </a:t>
            </a:r>
            <a:r>
              <a:rPr lang="ru-RU" dirty="0">
                <a:solidFill>
                  <a:srgbClr val="002060"/>
                </a:solidFill>
              </a:rPr>
              <a:t>производства стали, </a:t>
            </a:r>
            <a:r>
              <a:rPr lang="ru-RU" dirty="0" smtClean="0">
                <a:solidFill>
                  <a:srgbClr val="002060"/>
                </a:solidFill>
              </a:rPr>
              <a:t>но и строительная продукция (шлаковый </a:t>
            </a:r>
            <a:r>
              <a:rPr lang="ru-RU" dirty="0">
                <a:solidFill>
                  <a:srgbClr val="002060"/>
                </a:solidFill>
              </a:rPr>
              <a:t>щебень различных </a:t>
            </a:r>
            <a:r>
              <a:rPr lang="ru-RU" dirty="0" smtClean="0">
                <a:solidFill>
                  <a:srgbClr val="002060"/>
                </a:solidFill>
              </a:rPr>
              <a:t>фракций, гранулированный доменный шлак, активная минеральная добавка, шлакопортландцемент, железобетонные изделия). </a:t>
            </a:r>
          </a:p>
          <a:p>
            <a:pPr algn="just">
              <a:buFont typeface="Wingdings" panose="05000000000000000000" pitchFamily="2" charset="2"/>
              <a:buChar char="v"/>
            </a:pPr>
            <a:r>
              <a:rPr lang="ru-RU" dirty="0" smtClean="0">
                <a:solidFill>
                  <a:srgbClr val="002060"/>
                </a:solidFill>
              </a:rPr>
              <a:t>Нами осуществляется деятельность по сбору и переработке металлолома</a:t>
            </a:r>
          </a:p>
          <a:p>
            <a:pPr algn="just">
              <a:buFont typeface="Wingdings" panose="05000000000000000000" pitchFamily="2" charset="2"/>
              <a:buChar char="v"/>
            </a:pPr>
            <a:r>
              <a:rPr lang="ru-RU" dirty="0" smtClean="0">
                <a:solidFill>
                  <a:srgbClr val="002060"/>
                </a:solidFill>
              </a:rPr>
              <a:t>Оказываются услуги по ремонту огнеупорной футеровки различных тепловых агрегатов</a:t>
            </a:r>
          </a:p>
          <a:p>
            <a:pPr algn="just">
              <a:buFont typeface="Wingdings" panose="05000000000000000000" pitchFamily="2" charset="2"/>
              <a:buChar char="v"/>
            </a:pPr>
            <a:r>
              <a:rPr lang="ru-RU" dirty="0" smtClean="0">
                <a:solidFill>
                  <a:srgbClr val="002060"/>
                </a:solidFill>
              </a:rPr>
              <a:t>Проводится переработка огнеупорного лома </a:t>
            </a:r>
          </a:p>
          <a:p>
            <a:pPr marL="0" indent="0" algn="just">
              <a:buNone/>
            </a:pPr>
            <a:endParaRPr lang="ru-RU" dirty="0"/>
          </a:p>
        </p:txBody>
      </p:sp>
      <p:pic>
        <p:nvPicPr>
          <p:cNvPr id="5" name="Рисунок 4" descr="E:\Фото\FFS_268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050595"/>
            <a:ext cx="3024336" cy="1800200"/>
          </a:xfrm>
          <a:prstGeom prst="rect">
            <a:avLst/>
          </a:prstGeom>
          <a:noFill/>
          <a:ln>
            <a:noFill/>
          </a:ln>
        </p:spPr>
      </p:pic>
      <p:pic>
        <p:nvPicPr>
          <p:cNvPr id="6" name="Рисунок 5" descr="E:\Фото\FFS_396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984884"/>
            <a:ext cx="3024336" cy="2012068"/>
          </a:xfrm>
          <a:prstGeom prst="rect">
            <a:avLst/>
          </a:prstGeom>
          <a:noFill/>
          <a:ln>
            <a:noFill/>
          </a:ln>
        </p:spPr>
      </p:pic>
      <p:pic>
        <p:nvPicPr>
          <p:cNvPr id="8" name="Рисунок 7"/>
          <p:cNvPicPr/>
          <p:nvPr/>
        </p:nvPicPr>
        <p:blipFill rotWithShape="1">
          <a:blip r:embed="rId4" cstate="print"/>
          <a:srcRect l="11860" t="27179" r="30765" b="27693"/>
          <a:stretch/>
        </p:blipFill>
        <p:spPr bwMode="auto">
          <a:xfrm>
            <a:off x="5724128" y="4874060"/>
            <a:ext cx="3024336" cy="15121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4533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88640" y="404664"/>
            <a:ext cx="8136904" cy="504056"/>
          </a:xfrm>
        </p:spPr>
        <p:txBody>
          <a:bodyPr>
            <a:noAutofit/>
          </a:bodyPr>
          <a:lstStyle/>
          <a:p>
            <a:pPr marL="0" indent="0">
              <a:buNone/>
            </a:pPr>
            <a:r>
              <a:rPr lang="ru-RU" sz="2400" dirty="0">
                <a:ln>
                  <a:solidFill>
                    <a:schemeClr val="accent1">
                      <a:lumMod val="50000"/>
                    </a:schemeClr>
                  </a:solidFill>
                </a:ln>
                <a:solidFill>
                  <a:srgbClr val="3333FF"/>
                </a:solidFill>
                <a:effectLst>
                  <a:outerShdw blurRad="50800" dist="50800" dir="5400000" algn="ctr" rotWithShape="0">
                    <a:schemeClr val="bg1"/>
                  </a:outerShdw>
                </a:effectLst>
                <a:latin typeface="Verdana"/>
              </a:rPr>
              <a:t>Производственная площадка</a:t>
            </a:r>
            <a:br>
              <a:rPr lang="ru-RU" sz="2400" dirty="0">
                <a:ln>
                  <a:solidFill>
                    <a:schemeClr val="accent1">
                      <a:lumMod val="50000"/>
                    </a:schemeClr>
                  </a:solidFill>
                </a:ln>
                <a:solidFill>
                  <a:srgbClr val="3333FF"/>
                </a:solidFill>
                <a:effectLst>
                  <a:outerShdw blurRad="50800" dist="50800" dir="5400000" algn="ctr" rotWithShape="0">
                    <a:schemeClr val="bg1"/>
                  </a:outerShdw>
                </a:effectLst>
                <a:latin typeface="Verdana"/>
              </a:rPr>
            </a:br>
            <a:endParaRPr lang="ru-RU" sz="2400" dirty="0">
              <a:ln>
                <a:solidFill>
                  <a:schemeClr val="accent1">
                    <a:lumMod val="50000"/>
                  </a:schemeClr>
                </a:solidFill>
              </a:ln>
              <a:solidFill>
                <a:srgbClr val="3333FF"/>
              </a:solidFill>
              <a:effectLst>
                <a:outerShdw blurRad="50800" dist="50800" dir="5400000" algn="ctr" rotWithShape="0">
                  <a:schemeClr val="bg1"/>
                </a:outerShdw>
              </a:effectLst>
              <a:latin typeface="Verdana"/>
            </a:endParaRPr>
          </a:p>
        </p:txBody>
      </p:sp>
      <p:sp>
        <p:nvSpPr>
          <p:cNvPr id="2" name="Объект 1"/>
          <p:cNvSpPr>
            <a:spLocks noGrp="1"/>
          </p:cNvSpPr>
          <p:nvPr>
            <p:ph idx="1"/>
          </p:nvPr>
        </p:nvSpPr>
        <p:spPr>
          <a:xfrm>
            <a:off x="323528" y="1268760"/>
            <a:ext cx="5328591" cy="3183821"/>
          </a:xfrm>
        </p:spPr>
        <p:txBody>
          <a:bodyPr>
            <a:noAutofit/>
          </a:bodyPr>
          <a:lstStyle/>
          <a:p>
            <a:pPr algn="just">
              <a:buFont typeface="Wingdings" panose="05000000000000000000" pitchFamily="2" charset="2"/>
              <a:buChar char="v"/>
            </a:pPr>
            <a:r>
              <a:rPr lang="ru-RU" sz="1400" dirty="0"/>
              <a:t>Головной офис компании «Мечел-Материалы» находится в Челябинске на территории ОАО «Челябинский металлургический комбинат» (ОАО «ЧМК»).</a:t>
            </a:r>
          </a:p>
          <a:p>
            <a:pPr algn="just">
              <a:buFont typeface="Wingdings" panose="05000000000000000000" pitchFamily="2" charset="2"/>
              <a:buChar char="v"/>
            </a:pPr>
            <a:r>
              <a:rPr lang="ru-RU" sz="1400" dirty="0" smtClean="0"/>
              <a:t>Златоустовский </a:t>
            </a:r>
            <a:r>
              <a:rPr lang="ru-RU" sz="1400" dirty="0"/>
              <a:t>филиал ООО «Мечел-Материалы» </a:t>
            </a:r>
          </a:p>
          <a:p>
            <a:pPr algn="just">
              <a:buFont typeface="Wingdings" panose="05000000000000000000" pitchFamily="2" charset="2"/>
              <a:buChar char="v"/>
            </a:pPr>
            <a:r>
              <a:rPr lang="ru-RU" sz="1400" dirty="0"/>
              <a:t>(Челябинская область, г. Златоуст);</a:t>
            </a:r>
          </a:p>
          <a:p>
            <a:pPr algn="just">
              <a:buFont typeface="Wingdings" panose="05000000000000000000" pitchFamily="2" charset="2"/>
              <a:buChar char="v"/>
            </a:pPr>
            <a:r>
              <a:rPr lang="ru-RU" sz="1400" dirty="0"/>
              <a:t>Белорецкий филиал ООО «Мечел-Материалы» </a:t>
            </a:r>
          </a:p>
          <a:p>
            <a:pPr algn="just">
              <a:buFont typeface="Wingdings" panose="05000000000000000000" pitchFamily="2" charset="2"/>
              <a:buChar char="v"/>
            </a:pPr>
            <a:r>
              <a:rPr lang="ru-RU" sz="1400" dirty="0"/>
              <a:t>(Республика Башкортостан, г. Белорецк);</a:t>
            </a:r>
          </a:p>
          <a:p>
            <a:pPr algn="just">
              <a:buFont typeface="Wingdings" panose="05000000000000000000" pitchFamily="2" charset="2"/>
              <a:buChar char="v"/>
            </a:pPr>
            <a:r>
              <a:rPr lang="ru-RU" sz="1400" dirty="0"/>
              <a:t>Ижевский филиал ООО «Мечел-Материалы»</a:t>
            </a:r>
          </a:p>
          <a:p>
            <a:pPr algn="just">
              <a:buFont typeface="Wingdings" panose="05000000000000000000" pitchFamily="2" charset="2"/>
              <a:buChar char="v"/>
            </a:pPr>
            <a:r>
              <a:rPr lang="ru-RU" sz="1400" dirty="0"/>
              <a:t> (Удмуртская Республика, г. Ижевск</a:t>
            </a:r>
            <a:r>
              <a:rPr lang="ru-RU" sz="1400" dirty="0" smtClean="0"/>
              <a:t>);</a:t>
            </a:r>
          </a:p>
          <a:p>
            <a:pPr algn="just">
              <a:buFont typeface="Wingdings" panose="05000000000000000000" pitchFamily="2" charset="2"/>
              <a:buChar char="v"/>
            </a:pPr>
            <a:r>
              <a:rPr lang="ru-RU" sz="1400" dirty="0" smtClean="0"/>
              <a:t>Система менеджменты качества сертифицирована на соответствие ИСО 9001:2008</a:t>
            </a:r>
          </a:p>
          <a:p>
            <a:pPr algn="just">
              <a:buFont typeface="Wingdings" panose="05000000000000000000" pitchFamily="2" charset="2"/>
              <a:buChar char="v"/>
            </a:pPr>
            <a:r>
              <a:rPr lang="ru-RU" sz="1400" dirty="0" smtClean="0"/>
              <a:t>Вся продукция проходит приемо-сдаточные испытания в собственной аттестованной лаборатории</a:t>
            </a:r>
            <a:endParaRPr lang="ru-RU" sz="1400" dirty="0"/>
          </a:p>
        </p:txBody>
      </p:sp>
      <p:pic>
        <p:nvPicPr>
          <p:cNvPr id="3074" name="Picture 2" descr="C:\Documents and Settings\VaginaEY\Рабочий стол\Новая папка (2)\ПСК и ЦШИзделий\FFS_62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964" y="5047218"/>
            <a:ext cx="2615686" cy="1721314"/>
          </a:xfrm>
          <a:prstGeom prst="rect">
            <a:avLst/>
          </a:prstGeom>
          <a:ln>
            <a:noFill/>
          </a:ln>
          <a:effectLst>
            <a:softEdge rad="112500"/>
          </a:effectLst>
          <a:extLst/>
        </p:spPr>
      </p:pic>
      <p:pic>
        <p:nvPicPr>
          <p:cNvPr id="3075" name="Picture 3" descr="C:\Documents and Settings\VaginaEY\Рабочий стол\Новая папка (2)\фото ММ\Цементный завод Мечел-Материалы\FFS_9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0817" y="692696"/>
            <a:ext cx="3138686" cy="2088232"/>
          </a:xfrm>
          <a:prstGeom prst="rect">
            <a:avLst/>
          </a:prstGeom>
          <a:ln>
            <a:noFill/>
          </a:ln>
          <a:effectLst>
            <a:softEdge rad="112500"/>
          </a:effectLst>
          <a:extLst/>
        </p:spPr>
      </p:pic>
      <p:pic>
        <p:nvPicPr>
          <p:cNvPr id="3076" name="Picture 4" descr="C:\Documents and Settings\VaginaEY\Рабочий стол\Новая папка (2)\фото ММ\FFS_Врощательные печи ЦСДО_stitc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051"/>
          <a:stretch/>
        </p:blipFill>
        <p:spPr bwMode="auto">
          <a:xfrm>
            <a:off x="692360" y="5066018"/>
            <a:ext cx="2512772" cy="1721314"/>
          </a:xfrm>
          <a:prstGeom prst="rect">
            <a:avLst/>
          </a:prstGeom>
          <a:ln>
            <a:noFill/>
          </a:ln>
          <a:effectLst>
            <a:softEdge rad="112500"/>
          </a:effectLst>
          <a:extLst/>
        </p:spPr>
      </p:pic>
      <p:pic>
        <p:nvPicPr>
          <p:cNvPr id="7" name="Рисунок 6" descr="http://www.mechel-materials.ru/images/banners/shlak-sheben/mm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9446" y="2796398"/>
            <a:ext cx="3138687" cy="1656184"/>
          </a:xfrm>
          <a:prstGeom prst="rect">
            <a:avLst/>
          </a:prstGeom>
          <a:ln>
            <a:noFill/>
          </a:ln>
          <a:effectLst>
            <a:softEdge rad="112500"/>
          </a:effectLst>
        </p:spPr>
      </p:pic>
      <p:pic>
        <p:nvPicPr>
          <p:cNvPr id="8" name="Picture 3" descr="dsc01514_800x450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9446" y="4581128"/>
            <a:ext cx="3154050" cy="1721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956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611560" y="4365104"/>
            <a:ext cx="8364279" cy="19442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dirty="0" smtClean="0">
                <a:ln>
                  <a:solidFill>
                    <a:schemeClr val="accent1">
                      <a:lumMod val="50000"/>
                    </a:schemeClr>
                  </a:solidFill>
                </a:ln>
                <a:solidFill>
                  <a:srgbClr val="3333FF"/>
                </a:solidFill>
                <a:latin typeface="Verdana"/>
              </a:rPr>
              <a:t>Переработка металлургических шлаков составляет более 3,5 млн. тонн, из них более 1,5 млн. тонн реализуется в виде продукции</a:t>
            </a:r>
          </a:p>
          <a:p>
            <a:pPr algn="l"/>
            <a:endParaRPr lang="ru-RU" sz="1400" dirty="0" smtClean="0">
              <a:ln>
                <a:solidFill>
                  <a:schemeClr val="accent1">
                    <a:lumMod val="50000"/>
                  </a:schemeClr>
                </a:solidFill>
              </a:ln>
              <a:solidFill>
                <a:srgbClr val="3333FF"/>
              </a:solidFill>
              <a:latin typeface="Verdana"/>
            </a:endParaRPr>
          </a:p>
          <a:p>
            <a:pPr algn="l"/>
            <a:r>
              <a:rPr lang="ru-RU" sz="1400" dirty="0" smtClean="0">
                <a:ln>
                  <a:solidFill>
                    <a:schemeClr val="accent1">
                      <a:lumMod val="50000"/>
                    </a:schemeClr>
                  </a:solidFill>
                </a:ln>
                <a:solidFill>
                  <a:srgbClr val="3333FF"/>
                </a:solidFill>
                <a:latin typeface="Verdana"/>
              </a:rPr>
              <a:t>72% от вновь образующихся шлаков реализуется в виде продукции, в том числе:</a:t>
            </a:r>
          </a:p>
          <a:p>
            <a:pPr algn="l"/>
            <a:r>
              <a:rPr lang="ru-RU" sz="1400" dirty="0" smtClean="0">
                <a:ln>
                  <a:solidFill>
                    <a:schemeClr val="accent1">
                      <a:lumMod val="50000"/>
                    </a:schemeClr>
                  </a:solidFill>
                </a:ln>
                <a:solidFill>
                  <a:srgbClr val="3333FF"/>
                </a:solidFill>
                <a:latin typeface="Verdana"/>
              </a:rPr>
              <a:t>- 80% от доменных</a:t>
            </a:r>
          </a:p>
          <a:p>
            <a:pPr marL="285750" indent="-285750" algn="l">
              <a:buFontTx/>
              <a:buChar char="-"/>
            </a:pPr>
            <a:r>
              <a:rPr lang="ru-RU" sz="1400" dirty="0" smtClean="0">
                <a:ln>
                  <a:solidFill>
                    <a:schemeClr val="accent1">
                      <a:lumMod val="50000"/>
                    </a:schemeClr>
                  </a:solidFill>
                </a:ln>
                <a:solidFill>
                  <a:srgbClr val="3333FF"/>
                </a:solidFill>
                <a:latin typeface="Verdana"/>
              </a:rPr>
              <a:t>58% от сталеплавильных. </a:t>
            </a:r>
          </a:p>
          <a:p>
            <a:pPr marL="285750" indent="-285750" algn="l">
              <a:buFontTx/>
              <a:buChar char="-"/>
            </a:pPr>
            <a:endParaRPr lang="ru-RU" sz="1400" dirty="0" smtClean="0">
              <a:ln>
                <a:solidFill>
                  <a:schemeClr val="accent1">
                    <a:lumMod val="50000"/>
                  </a:schemeClr>
                </a:solidFill>
              </a:ln>
              <a:solidFill>
                <a:srgbClr val="3333FF"/>
              </a:solidFill>
              <a:latin typeface="Verdana"/>
            </a:endParaRPr>
          </a:p>
          <a:p>
            <a:pPr algn="l"/>
            <a:r>
              <a:rPr lang="ru-RU" sz="1400" dirty="0">
                <a:ln>
                  <a:solidFill>
                    <a:schemeClr val="accent1">
                      <a:lumMod val="50000"/>
                    </a:schemeClr>
                  </a:solidFill>
                </a:ln>
                <a:solidFill>
                  <a:srgbClr val="3333FF"/>
                </a:solidFill>
                <a:latin typeface="Verdana"/>
              </a:rPr>
              <a:t>Б</a:t>
            </a:r>
            <a:r>
              <a:rPr lang="ru-RU" sz="1400" dirty="0" smtClean="0">
                <a:ln>
                  <a:solidFill>
                    <a:schemeClr val="accent1">
                      <a:lumMod val="50000"/>
                    </a:schemeClr>
                  </a:solidFill>
                </a:ln>
                <a:solidFill>
                  <a:srgbClr val="3333FF"/>
                </a:solidFill>
                <a:latin typeface="Verdana"/>
              </a:rPr>
              <a:t>олее 1 млн. т</a:t>
            </a:r>
            <a:r>
              <a:rPr lang="en-US" sz="1400" dirty="0" smtClean="0">
                <a:ln>
                  <a:solidFill>
                    <a:schemeClr val="accent1">
                      <a:lumMod val="50000"/>
                    </a:schemeClr>
                  </a:solidFill>
                </a:ln>
                <a:solidFill>
                  <a:srgbClr val="3333FF"/>
                </a:solidFill>
                <a:latin typeface="Verdana"/>
              </a:rPr>
              <a:t>o</a:t>
            </a:r>
            <a:r>
              <a:rPr lang="ru-RU" sz="1400" dirty="0" smtClean="0">
                <a:ln>
                  <a:solidFill>
                    <a:schemeClr val="accent1">
                      <a:lumMod val="50000"/>
                    </a:schemeClr>
                  </a:solidFill>
                </a:ln>
                <a:solidFill>
                  <a:srgbClr val="3333FF"/>
                </a:solidFill>
                <a:latin typeface="Verdana"/>
              </a:rPr>
              <a:t>нн шлаковой продукции в виде щебня и активной минеральной добавки реализовано за пределы Челябинской области</a:t>
            </a:r>
            <a:endParaRPr lang="ru-RU" sz="1400" dirty="0">
              <a:ln>
                <a:solidFill>
                  <a:schemeClr val="accent1">
                    <a:lumMod val="50000"/>
                  </a:schemeClr>
                </a:solidFill>
              </a:ln>
              <a:solidFill>
                <a:srgbClr val="3333FF"/>
              </a:solidFill>
              <a:latin typeface="Verdana"/>
            </a:endParaRPr>
          </a:p>
        </p:txBody>
      </p:sp>
      <p:sp>
        <p:nvSpPr>
          <p:cNvPr id="8" name="Заголовок 1"/>
          <p:cNvSpPr txBox="1">
            <a:spLocks/>
          </p:cNvSpPr>
          <p:nvPr/>
        </p:nvSpPr>
        <p:spPr>
          <a:xfrm>
            <a:off x="323528" y="0"/>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b="1" dirty="0" smtClean="0">
                <a:solidFill>
                  <a:srgbClr val="C00000"/>
                </a:solidFill>
              </a:rPr>
              <a:t>Переработка техногенного сырья</a:t>
            </a:r>
            <a:endParaRPr lang="ru-RU" b="1" dirty="0">
              <a:solidFill>
                <a:srgbClr val="C00000"/>
              </a:solidFill>
            </a:endParaRPr>
          </a:p>
        </p:txBody>
      </p:sp>
      <p:graphicFrame>
        <p:nvGraphicFramePr>
          <p:cNvPr id="9" name="Диаграмма 8"/>
          <p:cNvGraphicFramePr>
            <a:graphicFrameLocks/>
          </p:cNvGraphicFramePr>
          <p:nvPr>
            <p:extLst>
              <p:ext uri="{D42A27DB-BD31-4B8C-83A1-F6EECF244321}">
                <p14:modId xmlns:p14="http://schemas.microsoft.com/office/powerpoint/2010/main" val="1108554623"/>
              </p:ext>
            </p:extLst>
          </p:nvPr>
        </p:nvGraphicFramePr>
        <p:xfrm>
          <a:off x="251520" y="908720"/>
          <a:ext cx="8640960" cy="3240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6165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1844824"/>
            <a:ext cx="5292080" cy="2880320"/>
          </a:xfrm>
        </p:spPr>
        <p:txBody>
          <a:bodyPr>
            <a:noAutofit/>
          </a:bodyPr>
          <a:lstStyle/>
          <a:p>
            <a:pPr marL="0" indent="0"/>
            <a:r>
              <a:rPr lang="ru-RU" sz="1400" b="0" dirty="0">
                <a:ln>
                  <a:solidFill>
                    <a:schemeClr val="accent1">
                      <a:lumMod val="50000"/>
                    </a:schemeClr>
                  </a:solidFill>
                </a:ln>
                <a:solidFill>
                  <a:srgbClr val="002060"/>
                </a:solidFill>
                <a:latin typeface="Verdana"/>
              </a:rPr>
              <a:t>Наше предприятие </a:t>
            </a:r>
            <a:r>
              <a:rPr lang="ru-RU" sz="1400" b="0" dirty="0" smtClean="0">
                <a:ln>
                  <a:solidFill>
                    <a:schemeClr val="accent1">
                      <a:lumMod val="50000"/>
                    </a:schemeClr>
                  </a:solidFill>
                </a:ln>
                <a:solidFill>
                  <a:srgbClr val="002060"/>
                </a:solidFill>
                <a:latin typeface="Verdana"/>
              </a:rPr>
              <a:t>производит </a:t>
            </a:r>
            <a:r>
              <a:rPr lang="ru-RU" sz="1400" b="0" dirty="0">
                <a:ln>
                  <a:solidFill>
                    <a:schemeClr val="accent1">
                      <a:lumMod val="50000"/>
                    </a:schemeClr>
                  </a:solidFill>
                </a:ln>
                <a:solidFill>
                  <a:srgbClr val="002060"/>
                </a:solidFill>
                <a:latin typeface="Verdana"/>
              </a:rPr>
              <a:t>и реализует </a:t>
            </a:r>
            <a:r>
              <a:rPr lang="ru-RU" sz="1400" b="0" dirty="0" smtClean="0">
                <a:ln>
                  <a:solidFill>
                    <a:schemeClr val="accent1">
                      <a:lumMod val="50000"/>
                    </a:schemeClr>
                  </a:solidFill>
                </a:ln>
                <a:solidFill>
                  <a:srgbClr val="C00000"/>
                </a:solidFill>
                <a:latin typeface="Verdana"/>
              </a:rPr>
              <a:t>гранулированный доменный шлак, щебень </a:t>
            </a:r>
            <a:r>
              <a:rPr lang="ru-RU" sz="1400" b="0" dirty="0">
                <a:ln>
                  <a:solidFill>
                    <a:schemeClr val="accent1">
                      <a:lumMod val="50000"/>
                    </a:schemeClr>
                  </a:solidFill>
                </a:ln>
                <a:solidFill>
                  <a:srgbClr val="C00000"/>
                </a:solidFill>
                <a:latin typeface="Verdana"/>
              </a:rPr>
              <a:t>доменный, шлаковый </a:t>
            </a:r>
            <a:r>
              <a:rPr lang="ru-RU" sz="1400" b="0" dirty="0" smtClean="0">
                <a:ln>
                  <a:solidFill>
                    <a:schemeClr val="accent1">
                      <a:lumMod val="50000"/>
                    </a:schemeClr>
                  </a:solidFill>
                </a:ln>
                <a:solidFill>
                  <a:srgbClr val="C00000"/>
                </a:solidFill>
                <a:latin typeface="Verdana"/>
              </a:rPr>
              <a:t>щебень различных фракций</a:t>
            </a:r>
            <a:r>
              <a:rPr lang="ru-RU" sz="1400" b="0" dirty="0" smtClean="0">
                <a:ln>
                  <a:solidFill>
                    <a:schemeClr val="accent1">
                      <a:lumMod val="50000"/>
                    </a:schemeClr>
                  </a:solidFill>
                </a:ln>
                <a:solidFill>
                  <a:srgbClr val="002060"/>
                </a:solidFill>
                <a:latin typeface="Verdana"/>
              </a:rPr>
              <a:t> автомобильным  и железнодорожным транспортом</a:t>
            </a:r>
            <a:r>
              <a:rPr lang="ru-RU" sz="1400" b="0" dirty="0">
                <a:ln>
                  <a:solidFill>
                    <a:schemeClr val="accent1">
                      <a:lumMod val="50000"/>
                    </a:schemeClr>
                  </a:solidFill>
                </a:ln>
                <a:solidFill>
                  <a:srgbClr val="002060"/>
                </a:solidFill>
                <a:latin typeface="Verdana"/>
              </a:rPr>
              <a:t/>
            </a:r>
            <a:br>
              <a:rPr lang="ru-RU" sz="1400" b="0" dirty="0">
                <a:ln>
                  <a:solidFill>
                    <a:schemeClr val="accent1">
                      <a:lumMod val="50000"/>
                    </a:schemeClr>
                  </a:solidFill>
                </a:ln>
                <a:solidFill>
                  <a:srgbClr val="002060"/>
                </a:solidFill>
                <a:latin typeface="Verdana"/>
              </a:rPr>
            </a:br>
            <a:r>
              <a:rPr lang="ru-RU" sz="1400" b="0" dirty="0" smtClean="0">
                <a:ln>
                  <a:solidFill>
                    <a:schemeClr val="accent1">
                      <a:lumMod val="50000"/>
                    </a:schemeClr>
                  </a:solidFill>
                </a:ln>
                <a:solidFill>
                  <a:srgbClr val="002060"/>
                </a:solidFill>
                <a:latin typeface="Verdana"/>
              </a:rPr>
              <a:t>Шлаковый щебень прекрасно </a:t>
            </a:r>
            <a:r>
              <a:rPr lang="ru-RU" sz="1400" b="0" dirty="0">
                <a:ln>
                  <a:solidFill>
                    <a:schemeClr val="accent1">
                      <a:lumMod val="50000"/>
                    </a:schemeClr>
                  </a:solidFill>
                </a:ln>
                <a:solidFill>
                  <a:srgbClr val="002060"/>
                </a:solidFill>
                <a:latin typeface="Verdana"/>
              </a:rPr>
              <a:t>подходит для строительства </a:t>
            </a:r>
            <a:r>
              <a:rPr lang="ru-RU" sz="1400" b="0" dirty="0" smtClean="0">
                <a:ln>
                  <a:solidFill>
                    <a:schemeClr val="accent1">
                      <a:lumMod val="50000"/>
                    </a:schemeClr>
                  </a:solidFill>
                </a:ln>
                <a:solidFill>
                  <a:srgbClr val="002060"/>
                </a:solidFill>
                <a:latin typeface="Verdana"/>
              </a:rPr>
              <a:t>основания дорог</a:t>
            </a:r>
            <a:r>
              <a:rPr lang="ru-RU" sz="1400" b="0" dirty="0">
                <a:ln>
                  <a:solidFill>
                    <a:schemeClr val="accent1">
                      <a:lumMod val="50000"/>
                    </a:schemeClr>
                  </a:solidFill>
                </a:ln>
                <a:solidFill>
                  <a:srgbClr val="002060"/>
                </a:solidFill>
                <a:latin typeface="Verdana"/>
              </a:rPr>
              <a:t>, в том числе федеральных, по определенной технологии. </a:t>
            </a:r>
            <a:r>
              <a:rPr lang="ru-RU" sz="1400" b="0" dirty="0" smtClean="0">
                <a:ln>
                  <a:solidFill>
                    <a:schemeClr val="accent1">
                      <a:lumMod val="50000"/>
                    </a:schemeClr>
                  </a:solidFill>
                </a:ln>
                <a:solidFill>
                  <a:srgbClr val="002060"/>
                </a:solidFill>
                <a:latin typeface="Verdana"/>
              </a:rPr>
              <a:t/>
            </a:r>
            <a:br>
              <a:rPr lang="ru-RU" sz="1400" b="0" dirty="0" smtClean="0">
                <a:ln>
                  <a:solidFill>
                    <a:schemeClr val="accent1">
                      <a:lumMod val="50000"/>
                    </a:schemeClr>
                  </a:solidFill>
                </a:ln>
                <a:solidFill>
                  <a:srgbClr val="002060"/>
                </a:solidFill>
                <a:latin typeface="Verdana"/>
              </a:rPr>
            </a:br>
            <a:r>
              <a:rPr lang="ru-RU" sz="1400" b="0" dirty="0" smtClean="0">
                <a:ln>
                  <a:solidFill>
                    <a:schemeClr val="accent1">
                      <a:lumMod val="50000"/>
                    </a:schemeClr>
                  </a:solidFill>
                </a:ln>
                <a:solidFill>
                  <a:srgbClr val="002060"/>
                </a:solidFill>
                <a:latin typeface="Verdana"/>
              </a:rPr>
              <a:t>Его </a:t>
            </a:r>
            <a:r>
              <a:rPr lang="ru-RU" sz="1400" b="0" dirty="0">
                <a:ln>
                  <a:solidFill>
                    <a:schemeClr val="accent1">
                      <a:lumMod val="50000"/>
                    </a:schemeClr>
                  </a:solidFill>
                </a:ln>
                <a:solidFill>
                  <a:srgbClr val="002060"/>
                </a:solidFill>
                <a:latin typeface="Verdana"/>
              </a:rPr>
              <a:t>можно применять и для благоустройства дворов, скверов, строительства пешеходных дорожек, планировки </a:t>
            </a:r>
            <a:r>
              <a:rPr lang="ru-RU" sz="1400" b="0" dirty="0" smtClean="0">
                <a:ln>
                  <a:solidFill>
                    <a:schemeClr val="accent1">
                      <a:lumMod val="50000"/>
                    </a:schemeClr>
                  </a:solidFill>
                </a:ln>
                <a:solidFill>
                  <a:srgbClr val="002060"/>
                </a:solidFill>
                <a:latin typeface="Verdana"/>
              </a:rPr>
              <a:t>территорий</a:t>
            </a:r>
            <a:br>
              <a:rPr lang="ru-RU" sz="1400" b="0" dirty="0" smtClean="0">
                <a:ln>
                  <a:solidFill>
                    <a:schemeClr val="accent1">
                      <a:lumMod val="50000"/>
                    </a:schemeClr>
                  </a:solidFill>
                </a:ln>
                <a:solidFill>
                  <a:srgbClr val="002060"/>
                </a:solidFill>
                <a:latin typeface="Verdana"/>
              </a:rPr>
            </a:br>
            <a:r>
              <a:rPr lang="ru-RU" sz="1400" b="0" dirty="0">
                <a:ln>
                  <a:solidFill>
                    <a:schemeClr val="accent1">
                      <a:lumMod val="50000"/>
                    </a:schemeClr>
                  </a:solidFill>
                </a:ln>
                <a:solidFill>
                  <a:srgbClr val="002060"/>
                </a:solidFill>
                <a:latin typeface="Verdana"/>
              </a:rPr>
              <a:t>Гранулированный доменный  шлак используется для производства цемента, в качестве активной минеральной добавки (в молотом виде) и легкого заполнителя (в виде песка) при производстве бетонов и ЖБИ, и в строительстве дорог</a:t>
            </a:r>
            <a:br>
              <a:rPr lang="ru-RU" sz="1400" b="0" dirty="0">
                <a:ln>
                  <a:solidFill>
                    <a:schemeClr val="accent1">
                      <a:lumMod val="50000"/>
                    </a:schemeClr>
                  </a:solidFill>
                </a:ln>
                <a:solidFill>
                  <a:srgbClr val="002060"/>
                </a:solidFill>
                <a:latin typeface="Verdana"/>
              </a:rPr>
            </a:br>
            <a:r>
              <a:rPr lang="ru-RU" sz="1400" b="0" dirty="0" smtClean="0">
                <a:ln>
                  <a:solidFill>
                    <a:schemeClr val="accent1">
                      <a:lumMod val="50000"/>
                    </a:schemeClr>
                  </a:solidFill>
                </a:ln>
                <a:solidFill>
                  <a:srgbClr val="002060"/>
                </a:solidFill>
                <a:latin typeface="Verdana"/>
              </a:rPr>
              <a:t/>
            </a:r>
            <a:br>
              <a:rPr lang="ru-RU" sz="1400" b="0" dirty="0" smtClean="0">
                <a:ln>
                  <a:solidFill>
                    <a:schemeClr val="accent1">
                      <a:lumMod val="50000"/>
                    </a:schemeClr>
                  </a:solidFill>
                </a:ln>
                <a:solidFill>
                  <a:srgbClr val="002060"/>
                </a:solidFill>
                <a:latin typeface="Verdana"/>
              </a:rPr>
            </a:br>
            <a:endParaRPr lang="ru-RU" sz="1400" b="0" dirty="0">
              <a:ln>
                <a:solidFill>
                  <a:schemeClr val="accent1">
                    <a:lumMod val="50000"/>
                  </a:schemeClr>
                </a:solidFill>
              </a:ln>
              <a:solidFill>
                <a:srgbClr val="002060"/>
              </a:solidFill>
              <a:latin typeface="Verdana"/>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244298156"/>
              </p:ext>
            </p:extLst>
          </p:nvPr>
        </p:nvGraphicFramePr>
        <p:xfrm>
          <a:off x="179512" y="1340768"/>
          <a:ext cx="3600400" cy="4716710"/>
        </p:xfrm>
        <a:graphic>
          <a:graphicData uri="http://schemas.openxmlformats.org/drawingml/2006/table">
            <a:tbl>
              <a:tblPr>
                <a:tableStyleId>{08FB837D-C827-4EFA-A057-4D05807E0F7C}</a:tableStyleId>
              </a:tblPr>
              <a:tblGrid>
                <a:gridCol w="1200133"/>
                <a:gridCol w="1050117"/>
                <a:gridCol w="1350150"/>
              </a:tblGrid>
              <a:tr h="327850">
                <a:tc>
                  <a:txBody>
                    <a:bodyPr/>
                    <a:lstStyle/>
                    <a:p>
                      <a:pPr algn="ctr"/>
                      <a:r>
                        <a:rPr lang="ru-RU" sz="1050" dirty="0"/>
                        <a:t>Наименование</a:t>
                      </a:r>
                      <a:endParaRPr lang="ru-RU" sz="1050" b="1"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50" dirty="0"/>
                        <a:t>Марка по прочности</a:t>
                      </a:r>
                      <a:endParaRPr lang="ru-RU" sz="1050" b="1"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50" dirty="0"/>
                        <a:t>НТД</a:t>
                      </a:r>
                      <a:endParaRPr lang="ru-RU" sz="1050" b="1"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1992">
                <a:tc>
                  <a:txBody>
                    <a:bodyPr/>
                    <a:lstStyle/>
                    <a:p>
                      <a:pPr algn="ctr"/>
                      <a:r>
                        <a:rPr lang="ru-RU" sz="1000" dirty="0"/>
                        <a:t>Щебень доменный фр 0-5</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a:t>-</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a:r>
                        <a:rPr lang="ru-RU" sz="1000" dirty="0"/>
                        <a:t>ГОСТ 18866-93</a:t>
                      </a:r>
                      <a:br>
                        <a:rPr lang="ru-RU" sz="1000" dirty="0"/>
                      </a:br>
                      <a:r>
                        <a:rPr lang="ru-RU" sz="1000" dirty="0"/>
                        <a:t>ГОСТ 3344-83</a:t>
                      </a:r>
                      <a:br>
                        <a:rPr lang="ru-RU" sz="1000" dirty="0"/>
                      </a:br>
                      <a:r>
                        <a:rPr lang="ru-RU" sz="1000" dirty="0"/>
                        <a:t>ГОСТ 5578-94</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1992">
                <a:tc>
                  <a:txBody>
                    <a:bodyPr/>
                    <a:lstStyle/>
                    <a:p>
                      <a:pPr algn="ctr"/>
                      <a:r>
                        <a:rPr lang="ru-RU" sz="1000" dirty="0"/>
                        <a:t>Щебень доменный фр 5-20</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≥1000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291992">
                <a:tc>
                  <a:txBody>
                    <a:bodyPr/>
                    <a:lstStyle/>
                    <a:p>
                      <a:pPr algn="ctr"/>
                      <a:r>
                        <a:rPr lang="ru-RU" sz="1000" dirty="0"/>
                        <a:t>Щебень доменный фр 20-40</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≥1000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291992">
                <a:tc>
                  <a:txBody>
                    <a:bodyPr/>
                    <a:lstStyle/>
                    <a:p>
                      <a:pPr algn="ctr"/>
                      <a:r>
                        <a:rPr lang="ru-RU" sz="1000" dirty="0"/>
                        <a:t>Щебень доменный фр 20-70</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≥1000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291992">
                <a:tc>
                  <a:txBody>
                    <a:bodyPr/>
                    <a:lstStyle/>
                    <a:p>
                      <a:pPr algn="ctr"/>
                      <a:r>
                        <a:rPr lang="ru-RU" sz="1000" dirty="0"/>
                        <a:t>Щебень доменный фр 40-120</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≥1000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291992">
                <a:tc>
                  <a:txBody>
                    <a:bodyPr/>
                    <a:lstStyle/>
                    <a:p>
                      <a:pPr algn="ctr"/>
                      <a:r>
                        <a:rPr lang="ru-RU" sz="1000" dirty="0"/>
                        <a:t>Щебень доменный фр 70-120</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≥1000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291992">
                <a:tc>
                  <a:txBody>
                    <a:bodyPr/>
                    <a:lstStyle/>
                    <a:p>
                      <a:pPr algn="ctr"/>
                      <a:r>
                        <a:rPr lang="ru-RU" sz="1000" dirty="0"/>
                        <a:t>Щебень шлаковый фр. 4-10</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≥600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ru-RU" sz="1000" dirty="0"/>
                        <a:t>ГОСТ 3344</a:t>
                      </a:r>
                      <a:br>
                        <a:rPr lang="ru-RU" sz="1000" dirty="0"/>
                      </a:br>
                      <a:r>
                        <a:rPr lang="ru-RU" sz="1000" dirty="0"/>
                        <a:t>с отклонением по показателю</a:t>
                      </a:r>
                      <a:br>
                        <a:rPr lang="ru-RU" sz="1000" dirty="0"/>
                      </a:br>
                      <a:r>
                        <a:rPr lang="ru-RU" sz="1000" dirty="0"/>
                        <a:t>устойчивость структуры,</a:t>
                      </a:r>
                      <a:br>
                        <a:rPr lang="ru-RU" sz="1000" dirty="0"/>
                      </a:br>
                      <a:r>
                        <a:rPr lang="ru-RU" sz="1000" dirty="0"/>
                        <a:t>потеря при испытании по массе</a:t>
                      </a:r>
                      <a:br>
                        <a:rPr lang="ru-RU" sz="1000" dirty="0"/>
                      </a:br>
                      <a:r>
                        <a:rPr lang="ru-RU" sz="1000" dirty="0"/>
                        <a:t>фактически составляет 11,85%</a:t>
                      </a:r>
                      <a:br>
                        <a:rPr lang="ru-RU" sz="1000" dirty="0"/>
                      </a:b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7264">
                <a:tc>
                  <a:txBody>
                    <a:bodyPr/>
                    <a:lstStyle/>
                    <a:p>
                      <a:pPr algn="ctr"/>
                      <a:r>
                        <a:rPr lang="ru-RU" sz="1000" dirty="0"/>
                        <a:t>Щебень шлаковый фр. 10-60</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≥800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648072">
                <a:tc>
                  <a:txBody>
                    <a:bodyPr/>
                    <a:lstStyle/>
                    <a:p>
                      <a:pPr algn="ctr"/>
                      <a:r>
                        <a:rPr lang="ru-RU" sz="1000" dirty="0"/>
                        <a:t>Щебень шлаковый фр. 60-175</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≥600</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464888">
                <a:tc>
                  <a:txBody>
                    <a:bodyPr/>
                    <a:lstStyle/>
                    <a:p>
                      <a:pPr algn="ctr"/>
                      <a:r>
                        <a:rPr lang="ru-RU" sz="1000" dirty="0" smtClean="0"/>
                        <a:t>Песок из гранулированного шлака</a:t>
                      </a: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000" dirty="0"/>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000" dirty="0" smtClean="0"/>
                        <a:t>ГОСТ 3476</a:t>
                      </a:r>
                    </a:p>
                    <a:p>
                      <a:pPr algn="ctr"/>
                      <a:r>
                        <a:rPr lang="ru-RU" sz="1000" dirty="0" smtClean="0"/>
                        <a:t>ТУ38.22.32-009-99126491-2016</a:t>
                      </a:r>
                    </a:p>
                  </a:txBody>
                  <a:tcPr marL="28363" marR="28363" marT="28363" marB="283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4503917"/>
            <a:ext cx="3349830" cy="217078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sp>
        <p:nvSpPr>
          <p:cNvPr id="8" name="Заголовок 1"/>
          <p:cNvSpPr txBox="1">
            <a:spLocks/>
          </p:cNvSpPr>
          <p:nvPr/>
        </p:nvSpPr>
        <p:spPr>
          <a:xfrm>
            <a:off x="1232240" y="27432"/>
            <a:ext cx="67687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rgbClr val="C00000"/>
                </a:solidFill>
              </a:rPr>
              <a:t>ЩЕБЕНЬ ШЛАКОВЫЙ</a:t>
            </a:r>
            <a:endParaRPr lang="ru-RU" sz="3600" b="1" dirty="0">
              <a:solidFill>
                <a:srgbClr val="C00000"/>
              </a:solidFill>
            </a:endParaRPr>
          </a:p>
        </p:txBody>
      </p:sp>
    </p:spTree>
    <p:extLst>
      <p:ext uri="{BB962C8B-B14F-4D97-AF65-F5344CB8AC3E}">
        <p14:creationId xmlns:p14="http://schemas.microsoft.com/office/powerpoint/2010/main" val="30063894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2512</TotalTime>
  <Words>1921</Words>
  <Application>Microsoft Office PowerPoint</Application>
  <PresentationFormat>Экран (4:3)</PresentationFormat>
  <Paragraphs>258</Paragraphs>
  <Slides>20</Slides>
  <Notes>2</Notes>
  <HiddenSlides>0</HiddenSlides>
  <MMClips>0</MMClips>
  <ScaleCrop>false</ScaleCrop>
  <HeadingPairs>
    <vt:vector size="4" baseType="variant">
      <vt:variant>
        <vt:lpstr>Тема</vt:lpstr>
      </vt:variant>
      <vt:variant>
        <vt:i4>2</vt:i4>
      </vt:variant>
      <vt:variant>
        <vt:lpstr>Заголовки слайдов</vt:lpstr>
      </vt:variant>
      <vt:variant>
        <vt:i4>20</vt:i4>
      </vt:variant>
    </vt:vector>
  </HeadingPairs>
  <TitlesOfParts>
    <vt:vector size="22" baseType="lpstr">
      <vt:lpstr>Тема Office</vt:lpstr>
      <vt:lpstr>1_Тема Office</vt:lpstr>
      <vt:lpstr>  ПРИМЕНЕНИЕ МОЛОТОГО ШЛАКА ПРИ ИЗГОТОВЛЕНИИ БЕТОНОВ и ЖЕЛЕЗОБЕТОННЫХ ИЗДЕНИЙ </vt:lpstr>
      <vt:lpstr>Основные мировые тенденции в развитии промышленности строительных материалов</vt:lpstr>
      <vt:lpstr>Переработка отходов</vt:lpstr>
      <vt:lpstr>Основные направления использования металлургических шлаков</vt:lpstr>
      <vt:lpstr>Строительные материалы из металлургических шлаков</vt:lpstr>
      <vt:lpstr>Специализация </vt:lpstr>
      <vt:lpstr>Производственная площадка </vt:lpstr>
      <vt:lpstr>Презентация PowerPoint</vt:lpstr>
      <vt:lpstr>Наше предприятие производит и реализует гранулированный доменный шлак, щебень доменный, шлаковый щебень различных фракций автомобильным  и железнодорожным транспортом Шлаковый щебень прекрасно подходит для строительства основания дорог, в том числе федеральных, по определенной технологии.  Его можно применять и для благоустройства дворов, скверов, строительства пешеходных дорожек, планировки территорий Гранулированный доменный  шлак используется для производства цемента, в качестве активной минеральной добавки (в молотом виде) и легкого заполнителя (в виде песка) при производстве бетонов и ЖБИ, и в строительстве дорог  </vt:lpstr>
      <vt:lpstr>Щебеночно-песчаная смесь из металлургических шлаков </vt:lpstr>
      <vt:lpstr>ПЕРСПЕКТИВНОЕ НАПРАВЛЕНИЕ  Асфальтобетонные смеси на основе металлургических шлаковых материалов</vt:lpstr>
      <vt:lpstr>Шлаковый щебень - использование</vt:lpstr>
      <vt:lpstr>В целях реализации экологической программы на ООО «Мечел-Материалы» (Челябинск) построен помольно-смесительный комплекс по производству шлакопортландцемента и молотого доменного гранулированного шлака (ПСК). Производственная мощностью 1 этап строительства – 640 тыс. тонн/год Полная  мощность – 1 600 тыс. тонн/год (2 этап строительства) Основное сырье – шлак доменный гранулированный ПАО «ЧМК» Первый горячий пуск мельницы с сырьем – 31 июля 2013 года Опытно-технологическое тестирование технологического оборудования – с 2014 г.</vt:lpstr>
      <vt:lpstr>Шлак доменный гранулированный молотый GGBS450 ТУ 38.32.22-012-99126491-2017 Преимущества активной минеральной добавки:</vt:lpstr>
      <vt:lpstr>комплексные вяжущие из вторичных ресурсов для технологий стабилизации и укрепления грунтов</vt:lpstr>
      <vt:lpstr>Сертификаты соответствия</vt:lpstr>
      <vt:lpstr> ЭКОЛОГИЧЕСКИЙ АСПЕКТ   использования шлаковой продукции </vt:lpstr>
      <vt:lpstr> география поставок шлаковой продукции</vt:lpstr>
      <vt:lpstr>Концепция устойчивого развития переработки техногенного сырья</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Мечел-Материалы Перерабатывая -созидаем</dc:title>
  <dc:creator>Птичников Александр Геннадьевич</dc:creator>
  <cp:lastModifiedBy>Птичников Александр Геннадьевич</cp:lastModifiedBy>
  <cp:revision>155</cp:revision>
  <cp:lastPrinted>2017-11-13T03:26:14Z</cp:lastPrinted>
  <dcterms:modified xsi:type="dcterms:W3CDTF">2018-07-12T12:14:29Z</dcterms:modified>
</cp:coreProperties>
</file>