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44" r:id="rId2"/>
    <p:sldId id="396" r:id="rId3"/>
    <p:sldId id="404" r:id="rId4"/>
    <p:sldId id="403" r:id="rId5"/>
    <p:sldId id="400" r:id="rId6"/>
    <p:sldId id="408" r:id="rId7"/>
    <p:sldId id="401" r:id="rId8"/>
    <p:sldId id="381" r:id="rId9"/>
    <p:sldId id="369" r:id="rId10"/>
    <p:sldId id="409" r:id="rId11"/>
    <p:sldId id="388" r:id="rId12"/>
    <p:sldId id="364" r:id="rId13"/>
    <p:sldId id="406" r:id="rId14"/>
    <p:sldId id="399" r:id="rId15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Житомирский Илья Михайлович" initials="ЖИМ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323"/>
    <a:srgbClr val="C4E59F"/>
    <a:srgbClr val="E1F7E2"/>
    <a:srgbClr val="588725"/>
    <a:srgbClr val="FF9900"/>
    <a:srgbClr val="FBE8DD"/>
    <a:srgbClr val="FFFFCC"/>
    <a:srgbClr val="996633"/>
    <a:srgbClr val="F1CFC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 autoAdjust="0"/>
    <p:restoredTop sz="94559" autoAdjust="0"/>
  </p:normalViewPr>
  <p:slideViewPr>
    <p:cSldViewPr>
      <p:cViewPr varScale="1">
        <p:scale>
          <a:sx n="84" d="100"/>
          <a:sy n="84" d="100"/>
        </p:scale>
        <p:origin x="130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535-9A7B-4A46-8935-CE827BC86D10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8125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0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E60E-08CE-469D-AA56-A66B1EF12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8575" y="265113"/>
            <a:ext cx="6940550" cy="5207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5662613"/>
            <a:ext cx="56261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buFontTx/>
              <a:buAutoNum type="arabicPeriod"/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8" y="233363"/>
            <a:ext cx="6107112" cy="4579937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49" y="4981371"/>
            <a:ext cx="5316381" cy="4398179"/>
          </a:xfrm>
        </p:spPr>
        <p:txBody>
          <a:bodyPr/>
          <a:lstStyle/>
          <a:p>
            <a:pPr marL="224413" indent="-224413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8" y="233363"/>
            <a:ext cx="6107112" cy="4579937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49" y="4981371"/>
            <a:ext cx="5316381" cy="4398179"/>
          </a:xfrm>
        </p:spPr>
        <p:txBody>
          <a:bodyPr/>
          <a:lstStyle/>
          <a:p>
            <a:pPr marL="224413" indent="-224413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8" y="233363"/>
            <a:ext cx="6107112" cy="4579937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49" y="4981371"/>
            <a:ext cx="5316381" cy="4398179"/>
          </a:xfrm>
        </p:spPr>
        <p:txBody>
          <a:bodyPr/>
          <a:lstStyle/>
          <a:p>
            <a:pPr marL="224413" indent="-224413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8" y="233363"/>
            <a:ext cx="6107112" cy="4579937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49" y="4981371"/>
            <a:ext cx="5316381" cy="4398179"/>
          </a:xfrm>
        </p:spPr>
        <p:txBody>
          <a:bodyPr/>
          <a:lstStyle/>
          <a:p>
            <a:pPr marL="224413" indent="-224413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8" y="233363"/>
            <a:ext cx="6107112" cy="4579937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49" y="4981371"/>
            <a:ext cx="5316381" cy="4398179"/>
          </a:xfrm>
        </p:spPr>
        <p:txBody>
          <a:bodyPr/>
          <a:lstStyle/>
          <a:p>
            <a:pPr marL="224413" indent="-224413">
              <a:buAutoNum type="arabicPeriod"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8575" y="265113"/>
            <a:ext cx="6940550" cy="5207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5662613"/>
            <a:ext cx="56261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buFontTx/>
              <a:buAutoNum type="arabicPeriod"/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0997" indent="0" algn="ctr">
              <a:buNone/>
              <a:defRPr/>
            </a:lvl2pPr>
            <a:lvl3pPr marL="861993" indent="0" algn="ctr">
              <a:buNone/>
              <a:defRPr/>
            </a:lvl3pPr>
            <a:lvl4pPr marL="1292990" indent="0" algn="ctr">
              <a:buNone/>
              <a:defRPr/>
            </a:lvl4pPr>
            <a:lvl5pPr marL="1723986" indent="0" algn="ctr">
              <a:buNone/>
              <a:defRPr/>
            </a:lvl5pPr>
            <a:lvl6pPr marL="2154983" indent="0" algn="ctr">
              <a:buNone/>
              <a:defRPr/>
            </a:lvl6pPr>
            <a:lvl7pPr marL="2585979" indent="0" algn="ctr">
              <a:buNone/>
              <a:defRPr/>
            </a:lvl7pPr>
            <a:lvl8pPr marL="3016975" indent="0" algn="ctr">
              <a:buNone/>
              <a:defRPr/>
            </a:lvl8pPr>
            <a:lvl9pPr marL="344797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EF1569-FE2F-4F77-834A-010096FB2D65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6BA2-19E5-4985-AC68-741F49627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71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FF4BA-6F71-489E-AB80-84612529740C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91B0-209B-4A8D-9BB1-769337595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2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F6311D-633B-4535-B816-4B99F08EC611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1F98-9C05-4B42-A365-AC4124C0F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5C2702-62E1-4CC3-8E6C-E8854B8A00F9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5D8D-39BD-48F7-94BB-644F6E718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4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77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86"/>
            </a:lvl1pPr>
            <a:lvl2pPr marL="430997" indent="0">
              <a:buNone/>
              <a:defRPr sz="1697"/>
            </a:lvl2pPr>
            <a:lvl3pPr marL="861993" indent="0">
              <a:buNone/>
              <a:defRPr sz="1509"/>
            </a:lvl3pPr>
            <a:lvl4pPr marL="1292990" indent="0">
              <a:buNone/>
              <a:defRPr sz="1320"/>
            </a:lvl4pPr>
            <a:lvl5pPr marL="1723986" indent="0">
              <a:buNone/>
              <a:defRPr sz="1320"/>
            </a:lvl5pPr>
            <a:lvl6pPr marL="2154983" indent="0">
              <a:buNone/>
              <a:defRPr sz="1320"/>
            </a:lvl6pPr>
            <a:lvl7pPr marL="2585979" indent="0">
              <a:buNone/>
              <a:defRPr sz="1320"/>
            </a:lvl7pPr>
            <a:lvl8pPr marL="3016975" indent="0">
              <a:buNone/>
              <a:defRPr sz="1320"/>
            </a:lvl8pPr>
            <a:lvl9pPr marL="3447971" indent="0">
              <a:buNone/>
              <a:defRPr sz="13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D398A4-83A4-488D-A797-9B29A7C763FE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0553-4B26-4307-A9D4-7E859EF95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26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39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39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815400-A383-43C0-91E8-90073D4AE669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9784-0756-4346-8721-4C1A063F5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7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858A5D-3925-4AE0-9148-E030EAFDC218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1006-34CD-41EA-8EC5-781DF66FF3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5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6E4B4D-0043-4465-8610-69751EC48F5A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8707-D913-4CEA-8F96-A953F1EE9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36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F676BF-6CA5-4FF3-8F3F-5608928D8205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25B1-E995-4654-92DD-389F65EA6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2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608E03-6A6D-4330-92D6-DD0F7298DDD0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220B-F002-4080-BBD0-5033C0CF4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6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762B54-BC7D-42CF-9F54-5562FA77FB97}" type="datetime1">
              <a:rPr lang="ru-RU" smtClean="0"/>
              <a:pPr>
                <a:defRPr/>
              </a:pPr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4A00-B622-488A-9530-10AE391F7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53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2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83DFD29-679A-4F8E-9B4A-90B6924B2427}" type="datetime1">
              <a:rPr lang="ru-RU" smtClean="0"/>
              <a:pPr fontAlgn="base">
                <a:spcAft>
                  <a:spcPct val="0"/>
                </a:spcAft>
                <a:defRPr/>
              </a:pPr>
              <a:t>10.07.2018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2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9FF5C-DAF7-4E57-9593-C34EA3CFE821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5pPr>
      <a:lvl6pPr marL="430997" algn="ctr" rtl="0" fontAlgn="base">
        <a:spcBef>
          <a:spcPct val="0"/>
        </a:spcBef>
        <a:spcAft>
          <a:spcPct val="0"/>
        </a:spcAft>
        <a:defRPr sz="4148">
          <a:solidFill>
            <a:schemeClr val="tx2"/>
          </a:solidFill>
          <a:latin typeface="Arial" pitchFamily="34" charset="0"/>
        </a:defRPr>
      </a:lvl6pPr>
      <a:lvl7pPr marL="861993" algn="ctr" rtl="0" fontAlgn="base">
        <a:spcBef>
          <a:spcPct val="0"/>
        </a:spcBef>
        <a:spcAft>
          <a:spcPct val="0"/>
        </a:spcAft>
        <a:defRPr sz="4148">
          <a:solidFill>
            <a:schemeClr val="tx2"/>
          </a:solidFill>
          <a:latin typeface="Arial" pitchFamily="34" charset="0"/>
        </a:defRPr>
      </a:lvl7pPr>
      <a:lvl8pPr marL="1292990" algn="ctr" rtl="0" fontAlgn="base">
        <a:spcBef>
          <a:spcPct val="0"/>
        </a:spcBef>
        <a:spcAft>
          <a:spcPct val="0"/>
        </a:spcAft>
        <a:defRPr sz="4148">
          <a:solidFill>
            <a:schemeClr val="tx2"/>
          </a:solidFill>
          <a:latin typeface="Arial" pitchFamily="34" charset="0"/>
        </a:defRPr>
      </a:lvl8pPr>
      <a:lvl9pPr marL="1723986" algn="ctr" rtl="0" fontAlgn="base">
        <a:spcBef>
          <a:spcPct val="0"/>
        </a:spcBef>
        <a:spcAft>
          <a:spcPct val="0"/>
        </a:spcAft>
        <a:defRPr sz="4148">
          <a:solidFill>
            <a:schemeClr val="tx2"/>
          </a:solidFill>
          <a:latin typeface="Arial" pitchFamily="34" charset="0"/>
        </a:defRPr>
      </a:lvl9pPr>
    </p:titleStyle>
    <p:bodyStyle>
      <a:lvl1pPr marL="322263" indent="-322263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68288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6325" indent="-2143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08125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38338" indent="-2143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70481" indent="-215498" algn="l" rtl="0" fontAlgn="base">
        <a:spcBef>
          <a:spcPct val="20000"/>
        </a:spcBef>
        <a:spcAft>
          <a:spcPct val="0"/>
        </a:spcAft>
        <a:buChar char="»"/>
        <a:defRPr sz="1886">
          <a:solidFill>
            <a:schemeClr val="tx1"/>
          </a:solidFill>
          <a:latin typeface="+mn-lt"/>
        </a:defRPr>
      </a:lvl6pPr>
      <a:lvl7pPr marL="2801477" indent="-215498" algn="l" rtl="0" fontAlgn="base">
        <a:spcBef>
          <a:spcPct val="20000"/>
        </a:spcBef>
        <a:spcAft>
          <a:spcPct val="0"/>
        </a:spcAft>
        <a:buChar char="»"/>
        <a:defRPr sz="1886">
          <a:solidFill>
            <a:schemeClr val="tx1"/>
          </a:solidFill>
          <a:latin typeface="+mn-lt"/>
        </a:defRPr>
      </a:lvl7pPr>
      <a:lvl8pPr marL="3232474" indent="-215498" algn="l" rtl="0" fontAlgn="base">
        <a:spcBef>
          <a:spcPct val="20000"/>
        </a:spcBef>
        <a:spcAft>
          <a:spcPct val="0"/>
        </a:spcAft>
        <a:buChar char="»"/>
        <a:defRPr sz="1886">
          <a:solidFill>
            <a:schemeClr val="tx1"/>
          </a:solidFill>
          <a:latin typeface="+mn-lt"/>
        </a:defRPr>
      </a:lvl8pPr>
      <a:lvl9pPr marL="3663470" indent="-215498" algn="l" rtl="0" fontAlgn="base">
        <a:spcBef>
          <a:spcPct val="20000"/>
        </a:spcBef>
        <a:spcAft>
          <a:spcPct val="0"/>
        </a:spcAft>
        <a:buChar char="»"/>
        <a:defRPr sz="188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150" y="6084888"/>
            <a:ext cx="5667375" cy="43815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2017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0795"/>
            <a:ext cx="2133600" cy="476250"/>
          </a:xfrm>
        </p:spPr>
        <p:txBody>
          <a:bodyPr/>
          <a:lstStyle/>
          <a:p>
            <a:pPr>
              <a:defRPr/>
            </a:pPr>
            <a:fld id="{64EB25B1-E995-4654-92DD-389F65EA6C60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086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-109728"/>
            <a:ext cx="7632848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Фактическая </a:t>
            </a:r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утилизация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92696"/>
            <a:ext cx="5904656" cy="5400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FF9900"/>
              </a:solidFill>
            </a:endParaRPr>
          </a:p>
          <a:p>
            <a:pPr algn="r"/>
            <a:endParaRPr lang="ru-RU" b="1" dirty="0">
              <a:solidFill>
                <a:srgbClr val="FF9900"/>
              </a:solidFill>
            </a:endParaRPr>
          </a:p>
          <a:p>
            <a:pPr algn="r"/>
            <a:endParaRPr lang="ru-RU" b="1" dirty="0" smtClean="0">
              <a:solidFill>
                <a:srgbClr val="FF9900"/>
              </a:solidFill>
            </a:endParaRPr>
          </a:p>
          <a:p>
            <a:pPr algn="r"/>
            <a:endParaRPr lang="ru-RU" b="1" dirty="0" smtClean="0">
              <a:solidFill>
                <a:srgbClr val="FF9900"/>
              </a:solidFill>
            </a:endParaRPr>
          </a:p>
          <a:p>
            <a:endParaRPr lang="ru-RU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2520280" cy="5184576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just"/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038505"/>
            <a:ext cx="5688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400" dirty="0">
                <a:solidFill>
                  <a:srgbClr val="C10000"/>
                </a:solidFill>
                <a:latin typeface="Calibri" panose="020F0502020204030204" pitchFamily="34" charset="0"/>
              </a:rPr>
              <a:t>Самостоятельная утилизация </a:t>
            </a:r>
            <a:r>
              <a:rPr lang="ru-RU" sz="2400" dirty="0" smtClean="0">
                <a:solidFill>
                  <a:srgbClr val="C10000"/>
                </a:solidFill>
                <a:latin typeface="Calibri" panose="020F0502020204030204" pitchFamily="34" charset="0"/>
              </a:rPr>
              <a:t>отходов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подтверждается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актами утилизации отходов от использования готовых товаров, включая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упаковку.</a:t>
            </a:r>
          </a:p>
          <a:p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При заключении договора на утилизацию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договорами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на сбор, транспортирование, обработку, утилизацию отходов от использования готовых товаров, включая упаковку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актами утилизации отходов от использования готовых товаров, включая упаковку.</a:t>
            </a:r>
          </a:p>
        </p:txBody>
      </p:sp>
    </p:spTree>
    <p:extLst>
      <p:ext uri="{BB962C8B-B14F-4D97-AF65-F5344CB8AC3E}">
        <p14:creationId xmlns:p14="http://schemas.microsoft.com/office/powerpoint/2010/main" val="31607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B25B1-E995-4654-92DD-389F65EA6C6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49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9077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5576" y="-21005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65345" y="1612600"/>
            <a:ext cx="3810563" cy="757696"/>
          </a:xfrm>
          <a:prstGeom prst="rect">
            <a:avLst/>
          </a:prstGeom>
          <a:solidFill>
            <a:srgbClr val="DD732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/>
              <a:t>Отчетность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4693" y="3065144"/>
            <a:ext cx="3198151" cy="71348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Декларация по упаковке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41814" y="4933363"/>
            <a:ext cx="3062059" cy="71348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Законодательные требования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35896" y="3046379"/>
            <a:ext cx="3674471" cy="7848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Отчетность о выполнении нормативов утилизации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44385" y="5787469"/>
            <a:ext cx="3062059" cy="71348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Оплата экологического сбора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38988" y="1703737"/>
            <a:ext cx="726357" cy="1376751"/>
            <a:chOff x="2538988" y="2151312"/>
            <a:chExt cx="726357" cy="1376751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2538988" y="2151312"/>
              <a:ext cx="11876" cy="1376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550864" y="2151313"/>
              <a:ext cx="7144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075908" y="1944223"/>
            <a:ext cx="714481" cy="2190129"/>
            <a:chOff x="7126941" y="2169026"/>
            <a:chExt cx="714481" cy="1359038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7831897" y="2184739"/>
              <a:ext cx="9525" cy="13433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126941" y="2169026"/>
              <a:ext cx="7144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3528446" y="2361239"/>
            <a:ext cx="726357" cy="2579929"/>
            <a:chOff x="2538988" y="2151312"/>
            <a:chExt cx="726357" cy="1376751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538988" y="2151312"/>
              <a:ext cx="11876" cy="1376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50864" y="2151313"/>
              <a:ext cx="7144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418175" y="4828961"/>
            <a:ext cx="714481" cy="947554"/>
            <a:chOff x="7126941" y="2169026"/>
            <a:chExt cx="714481" cy="1359038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7831897" y="2184739"/>
              <a:ext cx="9525" cy="13433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26941" y="2169026"/>
              <a:ext cx="7144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5108293" y="4150550"/>
            <a:ext cx="3198151" cy="71348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Форма расчета суммы экологического сбора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379898" y="2361240"/>
            <a:ext cx="714481" cy="685140"/>
            <a:chOff x="7126941" y="2169026"/>
            <a:chExt cx="714481" cy="1359038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7831897" y="2184739"/>
              <a:ext cx="9525" cy="13433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126941" y="2169026"/>
              <a:ext cx="7144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B25B1-E995-4654-92DD-389F65EA6C6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41885" y="4149080"/>
            <a:ext cx="7650091" cy="1728192"/>
            <a:chOff x="2972113" y="-143012"/>
            <a:chExt cx="4721562" cy="12156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Прямоугольник 3"/>
            <p:cNvSpPr/>
            <p:nvPr/>
          </p:nvSpPr>
          <p:spPr>
            <a:xfrm>
              <a:off x="2972113" y="143018"/>
              <a:ext cx="4721562" cy="546057"/>
            </a:xfrm>
            <a:prstGeom prst="rect">
              <a:avLst/>
            </a:prstGeom>
            <a:solidFill>
              <a:srgbClr val="DD7323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2972113" y="-143012"/>
              <a:ext cx="4258664" cy="12156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3.  Риск  и рост штрафных санкций</a:t>
              </a:r>
              <a:endParaRPr lang="ru-RU" sz="2400" b="1" kern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9334" y="-2610328"/>
            <a:ext cx="8578173" cy="4320480"/>
            <a:chOff x="2386033" y="3"/>
            <a:chExt cx="8806000" cy="30336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2994852" y="2660495"/>
              <a:ext cx="8197181" cy="373153"/>
            </a:xfrm>
            <a:prstGeom prst="rect">
              <a:avLst/>
            </a:prstGeom>
            <a:solidFill>
              <a:srgbClr val="DD7323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b="1" dirty="0"/>
                <a:t>1</a:t>
              </a:r>
              <a:r>
                <a:rPr lang="ru-RU" sz="2400" b="1" dirty="0" smtClean="0"/>
                <a:t>. Ежегодное увеличение норматива утилизации</a:t>
              </a:r>
              <a:endParaRPr lang="ru-RU" sz="24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86033" y="3"/>
              <a:ext cx="4721562" cy="10011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6118" y="1988840"/>
            <a:ext cx="8400682" cy="900192"/>
            <a:chOff x="2611344" y="2"/>
            <a:chExt cx="4932591" cy="9600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2611344" y="182022"/>
              <a:ext cx="4876539" cy="54605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611344" y="2"/>
              <a:ext cx="4932591" cy="9600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2. </a:t>
              </a:r>
              <a:r>
                <a:rPr lang="ru-RU" b="1" dirty="0" smtClean="0">
                  <a:solidFill>
                    <a:schemeClr val="tx1"/>
                  </a:solidFill>
                  <a:ea typeface="Tahoma" pitchFamily="34" charset="0"/>
                  <a:cs typeface="Tahoma" pitchFamily="34" charset="0"/>
                </a:rPr>
                <a:t>Снижение прибыли предприятия на сумму экологического сбора</a:t>
              </a:r>
              <a:endParaRPr lang="ru-RU" b="1" kern="1200" dirty="0">
                <a:solidFill>
                  <a:schemeClr val="tx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504" y="446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95534" y="26893"/>
            <a:ext cx="745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Актуальность</a:t>
            </a:r>
            <a:endParaRPr lang="ru-RU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37" y="2706976"/>
            <a:ext cx="1198012" cy="11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59632" y="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0"/>
            <a:ext cx="4968552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</a:rPr>
              <a:t>ЦЕЛЬ РАБОТЫ</a:t>
            </a:r>
            <a:endParaRPr lang="ru-RU" alt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811945"/>
            <a:ext cx="4104456" cy="2103239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Приказа </a:t>
            </a:r>
            <a:r>
              <a:rPr lang="ru-RU" sz="2400" b="1" dirty="0" smtClean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Управляющего директора №</a:t>
            </a:r>
            <a:r>
              <a:rPr lang="ru-RU" sz="2400" b="1" dirty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154 от 12.04.2018 г. </a:t>
            </a:r>
            <a:endParaRPr lang="ru-RU" sz="2400" b="1" dirty="0" smtClean="0">
              <a:ln>
                <a:solidFill>
                  <a:srgbClr val="BBE0E3">
                    <a:lumMod val="75000"/>
                  </a:srgbClr>
                </a:solidFill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реализации целей и задач на 2018 год»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915184"/>
            <a:ext cx="4464496" cy="21422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i="1" dirty="0" smtClean="0">
                <a:ln>
                  <a:solidFill>
                    <a:srgbClr val="BBE0E3">
                      <a:lumMod val="75000"/>
                    </a:srgbClr>
                  </a:solidFill>
                </a:ln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 предприятий – переработчиков упаковки, отвечающих законодательным требованиям </a:t>
            </a:r>
            <a:endParaRPr lang="ru-RU" sz="2400" b="1" i="1" dirty="0">
              <a:ln>
                <a:solidFill>
                  <a:srgbClr val="BBE0E3">
                    <a:lumMod val="75000"/>
                  </a:srgbClr>
                </a:solidFill>
              </a:ln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9" y="1444787"/>
            <a:ext cx="3825881" cy="21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56172" y="5218447"/>
            <a:ext cx="2939646" cy="612068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ЗАДАЧА</a:t>
            </a:r>
            <a:endParaRPr lang="ru-RU" sz="20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6240" y="5218447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ea typeface="Tahoma" pitchFamily="34" charset="0"/>
                <a:cs typeface="Tahoma" pitchFamily="34" charset="0"/>
              </a:rPr>
              <a:t>Свести к минимуму </a:t>
            </a:r>
            <a:endParaRPr lang="ru-RU" sz="2400" b="1" dirty="0" smtClean="0">
              <a:ea typeface="Tahoma" pitchFamily="34" charset="0"/>
              <a:cs typeface="Tahoma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ea typeface="Tahoma" pitchFamily="34" charset="0"/>
                <a:cs typeface="Tahoma" pitchFamily="34" charset="0"/>
              </a:rPr>
              <a:t>сумму </a:t>
            </a:r>
            <a:r>
              <a:rPr lang="ru-RU" sz="2400" b="1" dirty="0">
                <a:ea typeface="Tahoma" pitchFamily="34" charset="0"/>
                <a:cs typeface="Tahoma" pitchFamily="34" charset="0"/>
              </a:rPr>
              <a:t>оплаты </a:t>
            </a:r>
            <a:endParaRPr lang="ru-RU" sz="2400" b="1" dirty="0" smtClean="0">
              <a:ea typeface="Tahoma" pitchFamily="34" charset="0"/>
              <a:cs typeface="Tahoma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ea typeface="Tahoma" pitchFamily="34" charset="0"/>
                <a:cs typeface="Tahoma" pitchFamily="34" charset="0"/>
              </a:rPr>
              <a:t>экологического </a:t>
            </a:r>
            <a:r>
              <a:rPr lang="ru-RU" sz="2400" b="1" dirty="0">
                <a:ea typeface="Tahoma" pitchFamily="34" charset="0"/>
                <a:cs typeface="Tahoma" pitchFamily="34" charset="0"/>
              </a:rPr>
              <a:t>сбора  </a:t>
            </a:r>
          </a:p>
        </p:txBody>
      </p:sp>
    </p:spTree>
    <p:extLst>
      <p:ext uri="{BB962C8B-B14F-4D97-AF65-F5344CB8AC3E}">
        <p14:creationId xmlns:p14="http://schemas.microsoft.com/office/powerpoint/2010/main" val="14866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0795"/>
            <a:ext cx="2133600" cy="476250"/>
          </a:xfrm>
        </p:spPr>
        <p:txBody>
          <a:bodyPr/>
          <a:lstStyle/>
          <a:p>
            <a:pPr>
              <a:defRPr/>
            </a:pPr>
            <a:fld id="{64EB25B1-E995-4654-92DD-389F65EA6C60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765909" cy="842211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8368" tIns="44184" rIns="88368" bIns="44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6600"/>
                </a:solidFill>
              </a:rPr>
              <a:t>Спасибо </a:t>
            </a:r>
            <a:r>
              <a:rPr lang="en-US" altLang="ru-RU" sz="2800" dirty="0">
                <a:solidFill>
                  <a:srgbClr val="FF6600"/>
                </a:solidFill>
              </a:rPr>
              <a:t> </a:t>
            </a:r>
            <a:r>
              <a:rPr lang="ru-RU" altLang="ru-RU" sz="2800" dirty="0">
                <a:solidFill>
                  <a:srgbClr val="FF6600"/>
                </a:solidFill>
              </a:rPr>
              <a:t>за </a:t>
            </a:r>
            <a:r>
              <a:rPr lang="en-US" altLang="ru-RU" sz="2800" dirty="0">
                <a:solidFill>
                  <a:srgbClr val="FF6600"/>
                </a:solidFill>
              </a:rPr>
              <a:t> </a:t>
            </a:r>
            <a:r>
              <a:rPr lang="ru-RU" altLang="ru-RU" sz="2800" dirty="0">
                <a:solidFill>
                  <a:srgbClr val="FF6600"/>
                </a:solidFill>
              </a:rPr>
              <a:t>внимание!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76342" y="5646926"/>
            <a:ext cx="6195903" cy="792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368" tIns="44184" rIns="88368" bIns="4418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100" dirty="0">
                <a:solidFill>
                  <a:srgbClr val="FF6600"/>
                </a:solidFill>
                <a:latin typeface="+mn-lt"/>
                <a:ea typeface="+mn-ea"/>
                <a:cs typeface="Calibri" pitchFamily="34" charset="0"/>
              </a:rPr>
              <a:t>WWW.TMK-GROUP.COM</a:t>
            </a:r>
            <a:endParaRPr lang="ru-RU" sz="2100" dirty="0">
              <a:solidFill>
                <a:srgbClr val="FF6600"/>
              </a:solidFill>
              <a:latin typeface="+mn-lt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6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40896"/>
            <a:ext cx="9143999" cy="97613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6600"/>
                </a:solidFill>
                <a:latin typeface="+mj-lt"/>
              </a:rPr>
              <a:t>«УТИЛИЗАЦИЯ ОТХОДОВ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6600"/>
                </a:solidFill>
                <a:latin typeface="+mj-lt"/>
              </a:rPr>
              <a:t>ОТ ИСПОЛЬЗОВАНИЯ ТОВАРОВ»</a:t>
            </a:r>
            <a:endParaRPr lang="ru-RU" altLang="ru-RU" sz="28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1" y="4739693"/>
            <a:ext cx="5749838" cy="1600841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Подготовила: Микурова Мария Ивановна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Ведущий инженер службы экологического контроля ПАО «СТЗ»</a:t>
            </a:r>
            <a:endParaRPr lang="en-US" altLang="ru-RU" sz="21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г. Полевской, июнь 2018</a:t>
            </a:r>
            <a:endParaRPr lang="en-US" altLang="ru-RU" sz="16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33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3446882" cy="5263978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just"/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-54864"/>
            <a:ext cx="7416824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Расширенная ответственность </a:t>
            </a:r>
            <a:r>
              <a:rPr lang="ru-RU" sz="24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производителей (</a:t>
            </a:r>
            <a:r>
              <a:rPr lang="ru-RU" sz="2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РОП</a:t>
            </a:r>
            <a:r>
              <a:rPr lang="ru-RU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  <a:endParaRPr lang="ru-RU" alt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02" y="744619"/>
            <a:ext cx="5194078" cy="195690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Расширенная ответственность производителей (РОП) –подход, согласно которому производители и импортеры товаров несут ответственность за «жизненный цикл» указанных товаров, </a:t>
            </a:r>
            <a:r>
              <a:rPr lang="ru-RU" b="1" dirty="0" smtClean="0"/>
              <a:t>упаковки, в </a:t>
            </a:r>
            <a:r>
              <a:rPr lang="ru-RU" b="1" dirty="0"/>
              <a:t>том числе после утраты ими потребительских свойств.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8402" y="2701525"/>
            <a:ext cx="5194078" cy="799484"/>
          </a:xfrm>
          <a:prstGeom prst="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Российской Федерации РОП реализована в трех формах: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0825" y="3795889"/>
            <a:ext cx="5328592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</a:rPr>
              <a:t>утилизационный </a:t>
            </a:r>
            <a:r>
              <a:rPr lang="ru-RU" altLang="ru-RU" sz="2200" b="1" dirty="0" smtClean="0">
                <a:solidFill>
                  <a:schemeClr val="tx1"/>
                </a:solidFill>
                <a:latin typeface="+mj-lt"/>
              </a:rPr>
              <a:t>сбор</a:t>
            </a:r>
            <a:endParaRPr lang="ru-RU" altLang="ru-RU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437112"/>
            <a:ext cx="590465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</a:rPr>
              <a:t>экологический сбор;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157191"/>
            <a:ext cx="7200800" cy="819021"/>
          </a:xfrm>
          <a:prstGeom prst="rect">
            <a:avLst/>
          </a:prstGeom>
          <a:solidFill>
            <a:srgbClr val="FBE8DD"/>
          </a:solidFill>
          <a:ln w="9525">
            <a:noFill/>
            <a:prstDash val="dash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tx1"/>
                </a:solidFill>
                <a:latin typeface="+mj-lt"/>
              </a:rPr>
              <a:t>нормативы утилизации отходов от использования товаров</a:t>
            </a:r>
            <a:endParaRPr lang="ru-RU" altLang="ru-RU" sz="2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676456" y="2924944"/>
            <a:ext cx="0" cy="2520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652120" y="407707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092280" y="472514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460432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3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0"/>
            <a:ext cx="6192688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1819" y="4149080"/>
            <a:ext cx="3950938" cy="2304256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just"/>
            <a:endParaRPr lang="ru-RU" sz="1200" dirty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-18860"/>
            <a:ext cx="7579128" cy="108012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Положения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указанного Федерального закона в части обращения с отходами от использования товаров вступили в силу с 1 января 2015 г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., изменения и уточнения в закон вносятся ежегодно.</a:t>
            </a:r>
            <a:endParaRPr lang="ru-RU" alt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1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420"/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Пересмотр в части нормативов утилизации: </a:t>
            </a:r>
          </a:p>
          <a:p>
            <a:pPr marR="28420"/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п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11 ст. 24.2 ФЗ «Об отходах производства и потребления»:</a:t>
            </a:r>
          </a:p>
          <a:p>
            <a:pPr marR="11880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Нормативы утилизации устанавливаются с учетом экономических условий, потенциальной опасности отходов для здоровья человека и окружающей среды, а также технологической возможности их утилизации и подлежат пересмотру раз в три года.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3925" y="3723031"/>
            <a:ext cx="6922491" cy="1923604"/>
          </a:xfrm>
          <a:prstGeom prst="rect">
            <a:avLst/>
          </a:prstGeom>
          <a:solidFill>
            <a:srgbClr val="C4E59F"/>
          </a:solidFill>
          <a:ln>
            <a:solidFill>
              <a:srgbClr val="C4E59F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Нормативные правовые акты</a:t>
            </a:r>
          </a:p>
          <a:p>
            <a:pPr marR="31790"/>
            <a:r>
              <a:rPr lang="ru-RU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закон от 24 июня 1998 г. № 89-ФЗ </a:t>
            </a:r>
            <a:endParaRPr lang="ru-RU" sz="1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31790"/>
            <a:r>
              <a:rPr lang="ru-RU" sz="1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</a:t>
            </a:r>
            <a:r>
              <a:rPr lang="ru-RU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Об отходах производства и потребления»:</a:t>
            </a:r>
            <a:endParaRPr lang="ru-RU" sz="19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Calibri" panose="020F0502020204030204" pitchFamily="34" charset="0"/>
              </a:rPr>
              <a:t>статья 24.2 «Регулирование в области обращения с отходами от использования товаров</a:t>
            </a:r>
            <a:r>
              <a:rPr lang="ru-RU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статья </a:t>
            </a:r>
            <a:r>
              <a:rPr lang="ru-RU" sz="1900" dirty="0">
                <a:solidFill>
                  <a:srgbClr val="000000"/>
                </a:solidFill>
                <a:latin typeface="Calibri" panose="020F0502020204030204" pitchFamily="34" charset="0"/>
              </a:rPr>
              <a:t>24.5 «Экологический сбор».</a:t>
            </a:r>
          </a:p>
        </p:txBody>
      </p:sp>
    </p:spTree>
    <p:extLst>
      <p:ext uri="{BB962C8B-B14F-4D97-AF65-F5344CB8AC3E}">
        <p14:creationId xmlns:p14="http://schemas.microsoft.com/office/powerpoint/2010/main" val="362533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3446882" cy="526397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just"/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0"/>
            <a:ext cx="4968552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+mj-lt"/>
              </a:rPr>
              <a:t>Определения</a:t>
            </a:r>
          </a:p>
        </p:txBody>
      </p:sp>
      <p:pic>
        <p:nvPicPr>
          <p:cNvPr id="2052" name="Picture 4" descr="https://fs00.infourok.ru/images/doc/306/305855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400266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71758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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отходы от использования товаров </a:t>
            </a:r>
            <a:r>
              <a:rPr lang="ru-RU" dirty="0"/>
              <a:t>-отходы, образовавшиеся после утраты товарами, упаковкой товаров полностью или частично своих потребительских свойств;</a:t>
            </a:r>
          </a:p>
          <a:p>
            <a:r>
              <a:rPr lang="ru-RU" dirty="0"/>
              <a:t></a:t>
            </a:r>
          </a:p>
          <a:p>
            <a:r>
              <a:rPr lang="ru-RU" b="1" dirty="0">
                <a:solidFill>
                  <a:srgbClr val="FF0000"/>
                </a:solidFill>
              </a:rPr>
              <a:t>утилизация </a:t>
            </a:r>
            <a:r>
              <a:rPr lang="ru-RU" b="1" dirty="0" smtClean="0">
                <a:solidFill>
                  <a:srgbClr val="FF0000"/>
                </a:solidFill>
              </a:rPr>
              <a:t>отходов-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b="1" dirty="0">
                <a:solidFill>
                  <a:srgbClr val="FF0000"/>
                </a:solidFill>
              </a:rPr>
              <a:t>отходов для производства товаров </a:t>
            </a:r>
            <a:r>
              <a:rPr lang="ru-RU" dirty="0" smtClean="0"/>
              <a:t>(</a:t>
            </a:r>
            <a:r>
              <a:rPr lang="ru-RU" dirty="0"/>
              <a:t>продукции), </a:t>
            </a:r>
            <a:r>
              <a:rPr lang="ru-RU" b="1" dirty="0">
                <a:solidFill>
                  <a:srgbClr val="FF0000"/>
                </a:solidFill>
              </a:rPr>
              <a:t>выполнения работ, оказания услуг</a:t>
            </a:r>
            <a:r>
              <a:rPr lang="ru-RU" dirty="0"/>
              <a:t>, включая повторное применение отходов, в том числе повторное применение отходов по прямому назначению (</a:t>
            </a:r>
            <a:r>
              <a:rPr lang="ru-RU" dirty="0" err="1"/>
              <a:t>рециклинг</a:t>
            </a:r>
            <a:r>
              <a:rPr lang="ru-RU" dirty="0"/>
              <a:t>), их возврат в производственный цикл после соответствующей подготовки (регенерация), а также извлечение полезных компонентов для их повторного применения (рекуперация);</a:t>
            </a:r>
          </a:p>
        </p:txBody>
      </p:sp>
    </p:spTree>
    <p:extLst>
      <p:ext uri="{BB962C8B-B14F-4D97-AF65-F5344CB8AC3E}">
        <p14:creationId xmlns:p14="http://schemas.microsoft.com/office/powerpoint/2010/main" val="362533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B25B1-E995-4654-92DD-389F65EA6C6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1608" y="980728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67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Распоряжение </a:t>
            </a:r>
            <a:r>
              <a:rPr lang="ru-RU" sz="1400" dirty="0">
                <a:solidFill>
                  <a:srgbClr val="000000"/>
                </a:solidFill>
              </a:rPr>
              <a:t>Правительства РФ от 28 декабря 2017 г. № 2970-р «Об утверждении перечня готовых товаров, включая упаковку, подлежащих утилизации после утраты ими потребительских свойств</a:t>
            </a:r>
            <a:r>
              <a:rPr lang="ru-RU" sz="1400" dirty="0" smtClean="0">
                <a:solidFill>
                  <a:srgbClr val="000000"/>
                </a:solidFill>
              </a:rPr>
              <a:t>»;</a:t>
            </a:r>
          </a:p>
          <a:p>
            <a:pPr marL="342900" marR="1199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Распоряжение Правительства РФ от 28 декабря 2017 г. №2971-р «Об утверждении нормативов утилизации отходов от использования товаров на 2018-2020 годы»;</a:t>
            </a:r>
          </a:p>
          <a:p>
            <a:pPr marL="342900" marR="1402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Распоряжение Правительства РФ от 4 декабря 2015 г. №2491-р «Об утверждении нормативов утилизации отходов от использования товаров» (для отчетного периода –2017 г</a:t>
            </a:r>
            <a:r>
              <a:rPr lang="ru-RU" sz="1400" dirty="0" smtClean="0">
                <a:solidFill>
                  <a:srgbClr val="000000"/>
                </a:solidFill>
              </a:rPr>
              <a:t>.);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Постановление Правительства РФ от 24 декабря 2015 г. №1417 «Об утверждении Положения о декларировании производителями, импортерами товаров, подлежащих утилизации, количества выпущенных в обращение на территории Российской Федерации за предыдущий календарный год готовых товаров, в том числе упаковки»;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Постановление Правительства РФ от 8 декабря 2015 г. №1342 «Об утверждении Правил представления производителями и импортерами товаров, подлежащих утилизации после утраты ими потребительских свойств, отчетности о выполнении нормативов утилизации отходов от использования таких товаров»;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Приказ </a:t>
            </a:r>
            <a:r>
              <a:rPr lang="ru-RU" sz="1400" dirty="0" err="1">
                <a:solidFill>
                  <a:srgbClr val="000000"/>
                </a:solidFill>
              </a:rPr>
              <a:t>Росприроднадзораот</a:t>
            </a:r>
            <a:r>
              <a:rPr lang="ru-RU" sz="1400" dirty="0">
                <a:solidFill>
                  <a:srgbClr val="000000"/>
                </a:solidFill>
              </a:rPr>
              <a:t> 22 августа 2016 г. №488 «Об утверждении формы расчета суммы экологического сбора</a:t>
            </a:r>
            <a:r>
              <a:rPr lang="ru-RU" sz="1400" dirty="0" smtClean="0">
                <a:solidFill>
                  <a:srgbClr val="000000"/>
                </a:solidFill>
              </a:rPr>
              <a:t>»;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Постановление Правительства РФ от 9 апреля 2016 г. №284 «Об установлении ставок экологического сбора по каждой группе товаров, подлежащих утилизации после утраты ими потребительских свойств, уплачиваемого производителями, импортерами товаров, которые не обеспечивают самостоятельную утилизацию отходов от использования товаров</a:t>
            </a:r>
            <a:r>
              <a:rPr lang="ru-RU" sz="1400" dirty="0" smtClean="0">
                <a:solidFill>
                  <a:srgbClr val="000000"/>
                </a:solidFill>
              </a:rPr>
              <a:t>»;</a:t>
            </a: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Постановление Правительства РФ от 8 октября 2015 г. №1073 «О порядке взимания экологического сбора».</a:t>
            </a:r>
          </a:p>
          <a:p>
            <a:pPr marL="342900" marR="14020" indent="-342900">
              <a:buFont typeface="+mj-lt"/>
              <a:buAutoNum type="arabicPeriod"/>
            </a:pPr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930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Подзаконные нормативные правовые акты: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4680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221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Возникновение обязанности по выполнению нормативов утилизации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196752"/>
            <a:ext cx="799288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Обязанность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обеспечивать выполнение нормативов утилизации распространяется на производителей товаров с момента их первичной </a:t>
            </a:r>
            <a:r>
              <a:rPr lang="ru-RU" dirty="0" smtClean="0"/>
              <a:t>реализации на </a:t>
            </a:r>
            <a:r>
              <a:rPr lang="ru-RU" dirty="0"/>
              <a:t>территории Российской Федерации в отношении:</a:t>
            </a:r>
          </a:p>
          <a:p>
            <a:r>
              <a:rPr lang="ru-RU" dirty="0"/>
              <a:t></a:t>
            </a:r>
          </a:p>
          <a:p>
            <a:r>
              <a:rPr lang="ru-RU" dirty="0"/>
              <a:t>товаров, произведенных на территории Российской Федерации;</a:t>
            </a:r>
          </a:p>
          <a:p>
            <a:r>
              <a:rPr lang="ru-RU" dirty="0"/>
              <a:t></a:t>
            </a:r>
          </a:p>
          <a:p>
            <a:r>
              <a:rPr lang="ru-RU" dirty="0"/>
              <a:t>упаковки товаров, произведенных на территории Российской Федерации</a:t>
            </a:r>
            <a:r>
              <a:rPr lang="ru-RU" dirty="0" smtClean="0"/>
              <a:t>.</a:t>
            </a:r>
          </a:p>
          <a:p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Лица, обязанные выполнять нормативы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утилизации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производители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товаров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юридические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лица и индивидуальные предприниматели, осуществляющие производство товаров на территории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3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59632" y="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6186" y="4187029"/>
            <a:ext cx="3024336" cy="16036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0"/>
            <a:ext cx="4968552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</a:rPr>
              <a:t>УБЫТКИ</a:t>
            </a:r>
            <a:endParaRPr lang="ru-RU" alt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4198" y="2962893"/>
            <a:ext cx="6696744" cy="1224136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F:\Известковая печь ТПЦ_1 2017_02_03\VIN_5584_st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2870050" cy="306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6" y="823012"/>
            <a:ext cx="830956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-54864"/>
            <a:ext cx="7632848" cy="576064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Выбор </a:t>
            </a:r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способа выполнения нормативов </a:t>
            </a:r>
            <a:r>
              <a:rPr lang="ru-RU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утилизации</a:t>
            </a:r>
            <a:endParaRPr lang="ru-RU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92696"/>
            <a:ext cx="5904656" cy="5400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FF9900"/>
              </a:solidFill>
            </a:endParaRPr>
          </a:p>
          <a:p>
            <a:pPr algn="r"/>
            <a:endParaRPr lang="ru-RU" b="1" dirty="0">
              <a:solidFill>
                <a:srgbClr val="FF9900"/>
              </a:solidFill>
            </a:endParaRPr>
          </a:p>
          <a:p>
            <a:pPr algn="r"/>
            <a:endParaRPr lang="ru-RU" b="1" dirty="0" smtClean="0">
              <a:solidFill>
                <a:srgbClr val="FF9900"/>
              </a:solidFill>
            </a:endParaRPr>
          </a:p>
          <a:p>
            <a:pPr algn="r"/>
            <a:endParaRPr lang="ru-RU" b="1" dirty="0">
              <a:solidFill>
                <a:srgbClr val="FF9900"/>
              </a:solidFill>
            </a:endParaRPr>
          </a:p>
          <a:p>
            <a:endParaRPr lang="ru-RU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Путем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организации собственных объектов инфраструктуры по сбору, обработке и вовлечению в хозяйственный оборот отходов от использования таких товаров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Путем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заключения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договоров с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оператором, региональным оператором по обращению с твердыми коммунальными отходами либо юридическим лицом, осуществляющими деятельность по сбору,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транспортированию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обработке, утилизации отходов (за исключением твердых коммунальных отходов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Путем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вступления в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ассоциацию производителей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импортеров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товаров;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 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Путем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уплаты экологического сбора. </a:t>
            </a: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2520280" cy="5184576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just"/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K Presentation RUS_2015 [только чтение]" id="{E379B9B2-59C6-4738-8AD9-39CDAC50C59E}" vid="{44CC6A9C-BC7B-4E84-8147-57BE8B8BE45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15618</TotalTime>
  <Words>839</Words>
  <Application>Microsoft Office PowerPoint</Application>
  <PresentationFormat>Экран (4:3)</PresentationFormat>
  <Paragraphs>101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BazaevaAE</dc:creator>
  <cp:lastModifiedBy>Микурова Мария Ивановна</cp:lastModifiedBy>
  <cp:revision>1033</cp:revision>
  <cp:lastPrinted>2015-09-14T06:04:10Z</cp:lastPrinted>
  <dcterms:created xsi:type="dcterms:W3CDTF">2015-03-18T03:58:41Z</dcterms:created>
  <dcterms:modified xsi:type="dcterms:W3CDTF">2018-07-10T13:22:17Z</dcterms:modified>
</cp:coreProperties>
</file>