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</p:sldMasterIdLst>
  <p:notesMasterIdLst>
    <p:notesMasterId r:id="rId37"/>
  </p:notesMasterIdLst>
  <p:sldIdLst>
    <p:sldId id="256" r:id="rId2"/>
    <p:sldId id="257" r:id="rId3"/>
    <p:sldId id="263" r:id="rId4"/>
    <p:sldId id="265" r:id="rId5"/>
    <p:sldId id="270" r:id="rId6"/>
    <p:sldId id="273" r:id="rId7"/>
    <p:sldId id="277" r:id="rId8"/>
    <p:sldId id="264" r:id="rId9"/>
    <p:sldId id="284" r:id="rId10"/>
    <p:sldId id="288" r:id="rId11"/>
    <p:sldId id="287" r:id="rId12"/>
    <p:sldId id="290" r:id="rId13"/>
    <p:sldId id="289" r:id="rId14"/>
    <p:sldId id="291" r:id="rId15"/>
    <p:sldId id="293" r:id="rId16"/>
    <p:sldId id="292" r:id="rId17"/>
    <p:sldId id="294" r:id="rId18"/>
    <p:sldId id="258" r:id="rId19"/>
    <p:sldId id="261" r:id="rId20"/>
    <p:sldId id="259" r:id="rId21"/>
    <p:sldId id="260" r:id="rId22"/>
    <p:sldId id="278" r:id="rId23"/>
    <p:sldId id="268" r:id="rId24"/>
    <p:sldId id="266" r:id="rId25"/>
    <p:sldId id="280" r:id="rId26"/>
    <p:sldId id="272" r:id="rId27"/>
    <p:sldId id="269" r:id="rId28"/>
    <p:sldId id="285" r:id="rId29"/>
    <p:sldId id="279" r:id="rId30"/>
    <p:sldId id="276" r:id="rId31"/>
    <p:sldId id="286" r:id="rId32"/>
    <p:sldId id="271" r:id="rId33"/>
    <p:sldId id="275" r:id="rId34"/>
    <p:sldId id="281" r:id="rId35"/>
    <p:sldId id="283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7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76" autoAdjust="0"/>
    <p:restoredTop sz="93455" autoAdjust="0"/>
  </p:normalViewPr>
  <p:slideViewPr>
    <p:cSldViewPr snapToGrid="0">
      <p:cViewPr varScale="1">
        <p:scale>
          <a:sx n="69" d="100"/>
          <a:sy n="69" d="100"/>
        </p:scale>
        <p:origin x="5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E84F3-B96C-4A7B-A1EB-A14342D03CF8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BC8CF0-AA05-494C-A39C-CA93601CE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390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C8CF0-AA05-494C-A39C-CA93601CE72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476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C8CF0-AA05-494C-A39C-CA93601CE72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489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C8CF0-AA05-494C-A39C-CA93601CE72B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946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D8B45-2E40-4024-8ECB-716607F3CC39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E0C81D0-53DB-4187-BCD3-794C2320A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775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D8B45-2E40-4024-8ECB-716607F3CC39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0C81D0-53DB-4187-BCD3-794C2320A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846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D8B45-2E40-4024-8ECB-716607F3CC39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0C81D0-53DB-4187-BCD3-794C2320AC6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7288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D8B45-2E40-4024-8ECB-716607F3CC39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0C81D0-53DB-4187-BCD3-794C2320A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471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D8B45-2E40-4024-8ECB-716607F3CC39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0C81D0-53DB-4187-BCD3-794C2320AC6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2623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D8B45-2E40-4024-8ECB-716607F3CC39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0C81D0-53DB-4187-BCD3-794C2320A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157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D8B45-2E40-4024-8ECB-716607F3CC39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C81D0-53DB-4187-BCD3-794C2320A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372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D8B45-2E40-4024-8ECB-716607F3CC39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C81D0-53DB-4187-BCD3-794C2320A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906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D8B45-2E40-4024-8ECB-716607F3CC39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C81D0-53DB-4187-BCD3-794C2320A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779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D8B45-2E40-4024-8ECB-716607F3CC39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0C81D0-53DB-4187-BCD3-794C2320A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771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D8B45-2E40-4024-8ECB-716607F3CC39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E0C81D0-53DB-4187-BCD3-794C2320A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844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D8B45-2E40-4024-8ECB-716607F3CC39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E0C81D0-53DB-4187-BCD3-794C2320A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105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D8B45-2E40-4024-8ECB-716607F3CC39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C81D0-53DB-4187-BCD3-794C2320A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171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D8B45-2E40-4024-8ECB-716607F3CC39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C81D0-53DB-4187-BCD3-794C2320A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84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D8B45-2E40-4024-8ECB-716607F3CC39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C81D0-53DB-4187-BCD3-794C2320A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452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D8B45-2E40-4024-8ECB-716607F3CC39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0C81D0-53DB-4187-BCD3-794C2320A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988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D8B45-2E40-4024-8ECB-716607F3CC39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E0C81D0-53DB-4187-BCD3-794C2320A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00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085" y="2514597"/>
            <a:ext cx="9384043" cy="2223658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err="1" smtClean="0"/>
              <a:t>Huahung</a:t>
            </a:r>
            <a:r>
              <a:rPr lang="en-US" sz="4000" b="1" dirty="0" smtClean="0"/>
              <a:t> Technology</a:t>
            </a:r>
            <a:br>
              <a:rPr lang="en-US" sz="4000" b="1" dirty="0" smtClean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ru-RU" sz="4000" b="1" dirty="0" smtClean="0"/>
              <a:t>Оборудование по переработке лома на все случаи жизни</a:t>
            </a:r>
            <a:endParaRPr lang="ru-RU" sz="4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9116" y="5694217"/>
            <a:ext cx="2763983" cy="734291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Москва, июль 2018г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00" y="537739"/>
            <a:ext cx="3588017" cy="750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67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408" y="6412953"/>
            <a:ext cx="2121592" cy="4450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7128" y="405116"/>
            <a:ext cx="9088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Шредерные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установки серии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PSX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4728" y="1225689"/>
            <a:ext cx="99198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err="1" smtClean="0"/>
              <a:t>Шредерные</a:t>
            </a:r>
            <a:r>
              <a:rPr lang="ru-RU" b="1" dirty="0" smtClean="0"/>
              <a:t> установки предназначены </a:t>
            </a:r>
            <a:r>
              <a:rPr lang="ru-RU" b="1" dirty="0"/>
              <a:t>для переработки автомобильных кузовов, жестяных изделий, бытовой техники, велосипедов, пустых баллонов, низкосортного лома и др. для получения высококачественного вторичного сырья. </a:t>
            </a:r>
            <a:endParaRPr lang="ru-RU" b="1" dirty="0" smtClean="0"/>
          </a:p>
          <a:p>
            <a:pPr algn="just"/>
            <a:endParaRPr lang="ru-RU" b="1" dirty="0"/>
          </a:p>
          <a:p>
            <a:pPr algn="just"/>
            <a:r>
              <a:rPr lang="ru-RU" b="1" dirty="0" smtClean="0"/>
              <a:t>Данное </a:t>
            </a:r>
            <a:r>
              <a:rPr lang="ru-RU" b="1" dirty="0"/>
              <a:t>оборудование размельчает изделие, снимает защитное покрытие, увеличивает удельный вес материала, предотвращает взрыв при попадании лома в электрическую печь и увеличивает скорость обжига. </a:t>
            </a:r>
            <a:endParaRPr lang="ru-RU" b="1" dirty="0" smtClean="0"/>
          </a:p>
          <a:p>
            <a:pPr algn="just"/>
            <a:endParaRPr lang="ru-RU" b="1" dirty="0"/>
          </a:p>
          <a:p>
            <a:pPr algn="just"/>
            <a:r>
              <a:rPr lang="ru-RU" b="1" dirty="0" smtClean="0"/>
              <a:t>Итоговая </a:t>
            </a:r>
            <a:r>
              <a:rPr lang="ru-RU" b="1" dirty="0"/>
              <a:t>насыпная плотность лома – 1,2т/м3.   </a:t>
            </a:r>
            <a:endParaRPr lang="ru-RU" b="1" dirty="0" smtClean="0"/>
          </a:p>
          <a:p>
            <a:pPr algn="just"/>
            <a:endParaRPr lang="ru-RU" b="1" dirty="0"/>
          </a:p>
          <a:p>
            <a:r>
              <a:rPr lang="ru-RU" b="1" dirty="0" smtClean="0"/>
              <a:t>Широкая линейка удовлетворяет потребности 99% </a:t>
            </a:r>
            <a:r>
              <a:rPr lang="ru-RU" b="1" dirty="0" err="1" smtClean="0"/>
              <a:t>ломопереработчиков</a:t>
            </a:r>
            <a:r>
              <a:rPr lang="ru-RU" b="1" dirty="0" smtClean="0"/>
              <a:t>:</a:t>
            </a:r>
          </a:p>
          <a:p>
            <a:endParaRPr lang="ru-RU" b="1" dirty="0" smtClean="0"/>
          </a:p>
          <a:p>
            <a:pPr marL="342900" indent="-342900">
              <a:buAutoNum type="arabicPeriod"/>
            </a:pPr>
            <a:r>
              <a:rPr lang="ru-RU" b="1" dirty="0" smtClean="0"/>
              <a:t>Производительность от 6-10т/ч (</a:t>
            </a:r>
            <a:r>
              <a:rPr lang="en-US" b="1" dirty="0" smtClean="0"/>
              <a:t>PSX 600)</a:t>
            </a:r>
            <a:r>
              <a:rPr lang="ru-RU" b="1" dirty="0" smtClean="0"/>
              <a:t> до 160 т/ч (</a:t>
            </a:r>
            <a:r>
              <a:rPr lang="en-US" b="1" dirty="0" smtClean="0"/>
              <a:t>PSX 6000)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Разные модели – разный материал: стальной и алюминиевый лом</a:t>
            </a:r>
          </a:p>
          <a:p>
            <a:pPr marL="342900" indent="-342900">
              <a:buAutoNum type="arabicPeriod"/>
            </a:pPr>
            <a:r>
              <a:rPr lang="ru-RU" b="1" dirty="0" err="1" smtClean="0"/>
              <a:t>Шредерные</a:t>
            </a:r>
            <a:r>
              <a:rPr lang="ru-RU" b="1" dirty="0" smtClean="0"/>
              <a:t> установки оборудованы системой пыле и шумоподавления  согласно международным стандартам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6010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408" y="6412953"/>
            <a:ext cx="2121592" cy="4450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7128" y="405116"/>
            <a:ext cx="9088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Прешредер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YSJ 220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665" y="1223255"/>
            <a:ext cx="6552483" cy="393063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07128" y="5452497"/>
            <a:ext cx="9795162" cy="664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 err="1" smtClean="0">
                <a:latin typeface="Franklin Gothic Demi" panose="020B07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Прешредер</a:t>
            </a:r>
            <a:r>
              <a:rPr lang="ru-RU" dirty="0" smtClean="0">
                <a:latin typeface="Franklin Gothic Demi" panose="020B07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 smtClean="0">
                <a:latin typeface="Franklin Gothic Demi" panose="020B07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разрыватель</a:t>
            </a:r>
            <a:r>
              <a:rPr lang="ru-RU" dirty="0" smtClean="0">
                <a:latin typeface="Franklin Gothic Demi" panose="020B07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 smtClean="0">
                <a:latin typeface="Franklin Gothic Demi" panose="020B07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YSJ</a:t>
            </a:r>
            <a:r>
              <a:rPr lang="ru-RU" dirty="0" smtClean="0">
                <a:latin typeface="Franklin Gothic Demi" panose="020B07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220 производительностью 20-30т/ч предназначен </a:t>
            </a:r>
            <a:r>
              <a:rPr lang="ru-RU" dirty="0">
                <a:latin typeface="Franklin Gothic Demi" panose="020B07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переработки </a:t>
            </a:r>
            <a:r>
              <a:rPr lang="ru-RU" dirty="0" err="1">
                <a:latin typeface="Franklin Gothic Demi" panose="020B07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шредерного</a:t>
            </a:r>
            <a:r>
              <a:rPr lang="ru-RU" dirty="0">
                <a:latin typeface="Franklin Gothic Demi" panose="020B07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лома, кузовов автомобилей </a:t>
            </a:r>
            <a:r>
              <a:rPr lang="ru-RU" dirty="0" smtClean="0">
                <a:latin typeface="Franklin Gothic Demi" panose="020B07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Franklin Gothic Demi" panose="020B07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мелкую фракцию. </a:t>
            </a:r>
            <a:endParaRPr lang="ru-RU" dirty="0" smtClean="0">
              <a:latin typeface="Franklin Gothic Demi" panose="020B0703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5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408" y="6412953"/>
            <a:ext cx="2121592" cy="4450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7128" y="405116"/>
            <a:ext cx="9088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Стационарные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пресс-ножницы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Q91Y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серии С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145" y="1283961"/>
            <a:ext cx="5229778" cy="39228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3319" y="5489623"/>
            <a:ext cx="70375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Сверхмощные пресс-ножницы </a:t>
            </a:r>
          </a:p>
          <a:p>
            <a:pPr algn="ctr"/>
            <a:r>
              <a:rPr lang="ru-RU" b="1" dirty="0" smtClean="0"/>
              <a:t>с боковой горизонтальной </a:t>
            </a:r>
            <a:r>
              <a:rPr lang="ru-RU" b="1" dirty="0" err="1" smtClean="0"/>
              <a:t>подпрессовкой</a:t>
            </a:r>
            <a:r>
              <a:rPr lang="ru-RU" b="1" dirty="0" smtClean="0"/>
              <a:t> лома в камере</a:t>
            </a:r>
          </a:p>
          <a:p>
            <a:pPr algn="ctr"/>
            <a:r>
              <a:rPr lang="ru-RU" b="1" dirty="0" smtClean="0"/>
              <a:t>(немецкая технология)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2490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927" y="1566378"/>
            <a:ext cx="4021889" cy="38739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0408" y="6412953"/>
            <a:ext cx="2121592" cy="4450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7128" y="405116"/>
            <a:ext cx="90885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Стационарные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пресс-ножницы 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серии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Q91Y-W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24547" y="5712146"/>
            <a:ext cx="7453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Пресс-ножницы с </a:t>
            </a:r>
            <a:r>
              <a:rPr lang="ru-RU" b="1" dirty="0" err="1"/>
              <a:t>подпрессовкой</a:t>
            </a:r>
            <a:r>
              <a:rPr lang="ru-RU" b="1" dirty="0"/>
              <a:t> лома в </a:t>
            </a:r>
            <a:r>
              <a:rPr lang="ru-RU" b="1" dirty="0" smtClean="0"/>
              <a:t>ножевой станине</a:t>
            </a:r>
          </a:p>
          <a:p>
            <a:pPr algn="ctr"/>
            <a:r>
              <a:rPr lang="ru-RU" b="1" dirty="0" smtClean="0"/>
              <a:t>(японская технология)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3751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408" y="6412953"/>
            <a:ext cx="2121592" cy="4450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7128" y="405116"/>
            <a:ext cx="9088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Контейнерные ножницы серии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QW</a:t>
            </a:r>
            <a:endParaRPr lang="ru-RU" sz="28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416" y="1250972"/>
            <a:ext cx="6504005" cy="415428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7128" y="5727894"/>
            <a:ext cx="9324110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Franklin Gothic Demi" panose="020B070302010202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Предназначены </a:t>
            </a:r>
            <a:r>
              <a:rPr lang="ru-RU" dirty="0">
                <a:solidFill>
                  <a:srgbClr val="000000"/>
                </a:solidFill>
                <a:latin typeface="Franklin Gothic Demi" panose="020B070302010202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для </a:t>
            </a:r>
            <a:r>
              <a:rPr lang="ru-RU" dirty="0" smtClean="0">
                <a:solidFill>
                  <a:srgbClr val="000000"/>
                </a:solidFill>
                <a:latin typeface="Franklin Gothic Demi" panose="020B070302010202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площадок, с объемом переработки 500 – 1500 т черного лома в месяц, а также для сети подобных площадок, </a:t>
            </a:r>
            <a:r>
              <a:rPr lang="ru-RU" dirty="0">
                <a:solidFill>
                  <a:srgbClr val="000000"/>
                </a:solidFill>
                <a:latin typeface="Franklin Gothic Demi" panose="020B070302010202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расположенных недалеко друг от </a:t>
            </a:r>
            <a:r>
              <a:rPr lang="ru-RU" dirty="0" smtClean="0">
                <a:solidFill>
                  <a:srgbClr val="000000"/>
                </a:solidFill>
                <a:latin typeface="Franklin Gothic Demi" panose="020B070302010202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друга.</a:t>
            </a:r>
            <a:endParaRPr lang="ru-RU" sz="3200" dirty="0">
              <a:effectLst/>
              <a:latin typeface="Calibri" panose="020F0502020204030204" pitchFamily="34" charset="0"/>
              <a:ea typeface="PMingLiU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27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408" y="6412953"/>
            <a:ext cx="2121592" cy="4450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7128" y="405116"/>
            <a:ext cx="9088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Аллигаторные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ножницы серии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Q43</a:t>
            </a:r>
            <a:endParaRPr lang="ru-RU" sz="28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89364" y="5766622"/>
            <a:ext cx="93241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Предназначены для холодной резки профильного металлопроката, труб, швеллеров, бронированного кабеля и шин.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730" y="1281792"/>
            <a:ext cx="5740034" cy="421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0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408" y="6412953"/>
            <a:ext cx="2121592" cy="4450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7128" y="405116"/>
            <a:ext cx="9088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Пакетировочные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пресса серии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Y91</a:t>
            </a:r>
            <a:endParaRPr lang="ru-RU" sz="28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89364" y="5496651"/>
            <a:ext cx="9324110" cy="966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Franklin Gothic Demi" panose="020B070302010202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Широкая линейка прессов производительностью от 1,5 т/ч до 20 т/ч и больше позволяет использовать данное оборудование как на небольших площадках по заготовке цветного и черного лома, так и в копровых цехах металлургических заводов.</a:t>
            </a:r>
            <a:endParaRPr lang="ru-RU" sz="3200" dirty="0">
              <a:effectLst/>
              <a:latin typeface="Calibri" panose="020F0502020204030204" pitchFamily="34" charset="0"/>
              <a:ea typeface="PMingLiU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55365"/>
            <a:ext cx="7174862" cy="411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1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927" y="1566378"/>
            <a:ext cx="4021889" cy="38739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0408" y="6412953"/>
            <a:ext cx="2121592" cy="4450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7128" y="405116"/>
            <a:ext cx="90885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Стационарные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пресс-ножницы 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серии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Q91Y-W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24547" y="5712146"/>
            <a:ext cx="7453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Пресс-ножницы с </a:t>
            </a:r>
            <a:r>
              <a:rPr lang="ru-RU" b="1" dirty="0" err="1"/>
              <a:t>подпрессовкой</a:t>
            </a:r>
            <a:r>
              <a:rPr lang="ru-RU" b="1" dirty="0"/>
              <a:t> лома в </a:t>
            </a:r>
            <a:r>
              <a:rPr lang="ru-RU" b="1" dirty="0" smtClean="0"/>
              <a:t>ножевой станине</a:t>
            </a:r>
          </a:p>
          <a:p>
            <a:pPr algn="ctr"/>
            <a:r>
              <a:rPr lang="ru-RU" b="1" dirty="0" smtClean="0"/>
              <a:t>(японская технология)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0033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6320" y="497223"/>
            <a:ext cx="8534400" cy="971359"/>
          </a:xfrm>
        </p:spPr>
        <p:txBody>
          <a:bodyPr>
            <a:normAutofit/>
          </a:bodyPr>
          <a:lstStyle/>
          <a:p>
            <a:r>
              <a:rPr lang="ru-RU" b="1" dirty="0" smtClean="0"/>
              <a:t>Область применения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2262" y="2605423"/>
            <a:ext cx="3497223" cy="3699154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Бытовой лом</a:t>
            </a:r>
          </a:p>
          <a:p>
            <a:r>
              <a:rPr lang="ru-RU" sz="2000" b="1" dirty="0" smtClean="0"/>
              <a:t>Оцинкованный и тонкостенный лом</a:t>
            </a:r>
          </a:p>
          <a:p>
            <a:r>
              <a:rPr lang="ru-RU" sz="2000" b="1" dirty="0" smtClean="0"/>
              <a:t>Автомобильный лом</a:t>
            </a:r>
          </a:p>
          <a:p>
            <a:r>
              <a:rPr lang="ru-RU" sz="2000" b="1" dirty="0" smtClean="0"/>
              <a:t>Промышленный лом</a:t>
            </a:r>
          </a:p>
          <a:p>
            <a:r>
              <a:rPr lang="ru-RU" sz="2000" b="1" dirty="0" smtClean="0"/>
              <a:t>Демонтажный лом (арматура, швеллера)</a:t>
            </a:r>
          </a:p>
          <a:p>
            <a:endParaRPr lang="ru-RU" dirty="0"/>
          </a:p>
        </p:txBody>
      </p:sp>
      <p:sp>
        <p:nvSpPr>
          <p:cNvPr id="4" name="TextBox 3"/>
          <p:cNvSpPr txBox="1">
            <a:spLocks noChangeAspect="1"/>
          </p:cNvSpPr>
          <p:nvPr/>
        </p:nvSpPr>
        <p:spPr>
          <a:xfrm>
            <a:off x="1626320" y="1378134"/>
            <a:ext cx="10000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err="1" smtClean="0"/>
              <a:t>Подпрессовочные</a:t>
            </a:r>
            <a:r>
              <a:rPr lang="ru-RU" sz="2000" b="1" dirty="0" smtClean="0"/>
              <a:t> ножницы </a:t>
            </a:r>
            <a:r>
              <a:rPr lang="en-US" sz="2000" b="1" dirty="0" smtClean="0"/>
              <a:t>Q91Y-630W</a:t>
            </a:r>
            <a:r>
              <a:rPr lang="ru-RU" sz="2000" b="1" dirty="0" smtClean="0"/>
              <a:t> предназначены для переработки лома на средних и крупных </a:t>
            </a:r>
            <a:r>
              <a:rPr lang="ru-RU" sz="2000" b="1" dirty="0" err="1" smtClean="0"/>
              <a:t>ломозаготовительных</a:t>
            </a:r>
            <a:r>
              <a:rPr lang="ru-RU" sz="2000" b="1" dirty="0" smtClean="0"/>
              <a:t> площадках</a:t>
            </a:r>
            <a:endParaRPr lang="ru-RU" sz="2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47" y="3313291"/>
            <a:ext cx="3868716" cy="29452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6" y="2408409"/>
            <a:ext cx="4358702" cy="26152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0408" y="6412953"/>
            <a:ext cx="2121592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1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6320" y="497223"/>
            <a:ext cx="8534400" cy="971359"/>
          </a:xfrm>
        </p:spPr>
        <p:txBody>
          <a:bodyPr>
            <a:normAutofit/>
          </a:bodyPr>
          <a:lstStyle/>
          <a:p>
            <a:r>
              <a:rPr lang="ru-RU" b="1" dirty="0" smtClean="0"/>
              <a:t>Принцип работы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05301" y="1643806"/>
            <a:ext cx="6137608" cy="4378038"/>
          </a:xfrm>
        </p:spPr>
        <p:txBody>
          <a:bodyPr>
            <a:normAutofit/>
          </a:bodyPr>
          <a:lstStyle/>
          <a:p>
            <a:r>
              <a:rPr lang="ru-RU" sz="2600" b="1" dirty="0" smtClean="0"/>
              <a:t>Загрузка лома в камеру</a:t>
            </a:r>
          </a:p>
          <a:p>
            <a:r>
              <a:rPr lang="ru-RU" sz="2600" b="1" dirty="0" smtClean="0"/>
              <a:t>Закрытие крышки</a:t>
            </a:r>
            <a:r>
              <a:rPr lang="en-US" sz="2600" b="1" dirty="0" smtClean="0"/>
              <a:t> (</a:t>
            </a:r>
            <a:r>
              <a:rPr lang="ru-RU" sz="2600" b="1" dirty="0" smtClean="0"/>
              <a:t>при наличии)</a:t>
            </a:r>
          </a:p>
          <a:p>
            <a:r>
              <a:rPr lang="ru-RU" sz="2600" b="1" dirty="0" smtClean="0"/>
              <a:t>Подача лома к ножевой станине механическим/гидравлическим толкателем</a:t>
            </a:r>
          </a:p>
          <a:p>
            <a:r>
              <a:rPr lang="ru-RU" sz="2600" b="1" dirty="0" err="1" smtClean="0"/>
              <a:t>Подпрессовка</a:t>
            </a:r>
            <a:r>
              <a:rPr lang="ru-RU" sz="2600" b="1" dirty="0" smtClean="0"/>
              <a:t> лома верхним и боковыми прижимами</a:t>
            </a:r>
          </a:p>
          <a:p>
            <a:r>
              <a:rPr lang="ru-RU" sz="2600" b="1" dirty="0" smtClean="0"/>
              <a:t>Рез лома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408" y="6412953"/>
            <a:ext cx="2121592" cy="4450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909" y="1321061"/>
            <a:ext cx="4567427" cy="470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2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793" y="608060"/>
            <a:ext cx="8044153" cy="472595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Содержание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2793" y="1233057"/>
            <a:ext cx="8265825" cy="5181598"/>
          </a:xfrm>
        </p:spPr>
        <p:txBody>
          <a:bodyPr>
            <a:normAutofit fontScale="92500"/>
          </a:bodyPr>
          <a:lstStyle/>
          <a:p>
            <a:pPr>
              <a:buFont typeface="+mj-lt"/>
              <a:buAutoNum type="arabicPeriod"/>
            </a:pPr>
            <a:r>
              <a:rPr lang="ru-RU" sz="2100" b="1" dirty="0" smtClean="0">
                <a:solidFill>
                  <a:schemeClr val="tx1"/>
                </a:solidFill>
              </a:rPr>
              <a:t>З</a:t>
            </a:r>
            <a:r>
              <a:rPr lang="ru-RU" sz="2100" b="1" dirty="0" smtClean="0">
                <a:solidFill>
                  <a:schemeClr val="tx1"/>
                </a:solidFill>
              </a:rPr>
              <a:t>авод </a:t>
            </a:r>
            <a:r>
              <a:rPr lang="en-US" sz="2100" b="1" dirty="0" err="1" smtClean="0">
                <a:solidFill>
                  <a:schemeClr val="tx1"/>
                </a:solidFill>
              </a:rPr>
              <a:t>Huahong</a:t>
            </a:r>
            <a:r>
              <a:rPr lang="en-US" sz="2100" b="1" dirty="0" smtClean="0">
                <a:solidFill>
                  <a:schemeClr val="tx1"/>
                </a:solidFill>
              </a:rPr>
              <a:t> Technology</a:t>
            </a:r>
            <a:endParaRPr lang="ru-RU" sz="2100" b="1" dirty="0" smtClean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r>
              <a:rPr lang="ru-RU" sz="2100" b="1" dirty="0">
                <a:solidFill>
                  <a:schemeClr val="tx1"/>
                </a:solidFill>
              </a:rPr>
              <a:t>ООО «</a:t>
            </a:r>
            <a:r>
              <a:rPr lang="ru-RU" sz="2100" b="1" dirty="0" err="1">
                <a:solidFill>
                  <a:schemeClr val="tx1"/>
                </a:solidFill>
              </a:rPr>
              <a:t>ХуаХун</a:t>
            </a:r>
            <a:r>
              <a:rPr lang="ru-RU" sz="2100" b="1" dirty="0">
                <a:solidFill>
                  <a:schemeClr val="tx1"/>
                </a:solidFill>
              </a:rPr>
              <a:t>-Русь»</a:t>
            </a:r>
          </a:p>
          <a:p>
            <a:pPr>
              <a:buFont typeface="+mj-lt"/>
              <a:buAutoNum type="arabicPeriod"/>
            </a:pPr>
            <a:r>
              <a:rPr lang="ru-RU" sz="2100" b="1" dirty="0" err="1" smtClean="0">
                <a:solidFill>
                  <a:schemeClr val="tx1"/>
                </a:solidFill>
              </a:rPr>
              <a:t>Шредерные</a:t>
            </a:r>
            <a:r>
              <a:rPr lang="ru-RU" sz="2100" b="1" dirty="0" smtClean="0">
                <a:solidFill>
                  <a:schemeClr val="tx1"/>
                </a:solidFill>
              </a:rPr>
              <a:t> линии</a:t>
            </a:r>
          </a:p>
          <a:p>
            <a:pPr>
              <a:buFont typeface="+mj-lt"/>
              <a:buAutoNum type="arabicPeriod"/>
            </a:pPr>
            <a:r>
              <a:rPr lang="ru-RU" sz="2100" b="1" dirty="0" err="1" smtClean="0">
                <a:solidFill>
                  <a:schemeClr val="tx1"/>
                </a:solidFill>
              </a:rPr>
              <a:t>Прешредер</a:t>
            </a:r>
            <a:r>
              <a:rPr lang="ru-RU" sz="2100" b="1" dirty="0" smtClean="0">
                <a:solidFill>
                  <a:schemeClr val="tx1"/>
                </a:solidFill>
              </a:rPr>
              <a:t> (</a:t>
            </a:r>
            <a:r>
              <a:rPr lang="ru-RU" sz="2100" b="1" dirty="0" err="1" smtClean="0">
                <a:solidFill>
                  <a:schemeClr val="tx1"/>
                </a:solidFill>
              </a:rPr>
              <a:t>разрыватель</a:t>
            </a:r>
            <a:r>
              <a:rPr lang="ru-RU" sz="2100" b="1" dirty="0" smtClean="0">
                <a:solidFill>
                  <a:schemeClr val="tx1"/>
                </a:solidFill>
              </a:rPr>
              <a:t>)</a:t>
            </a:r>
          </a:p>
          <a:p>
            <a:pPr>
              <a:buFont typeface="+mj-lt"/>
              <a:buAutoNum type="arabicPeriod"/>
            </a:pPr>
            <a:r>
              <a:rPr lang="ru-RU" sz="2100" b="1" dirty="0" smtClean="0">
                <a:solidFill>
                  <a:schemeClr val="tx1"/>
                </a:solidFill>
              </a:rPr>
              <a:t>Пресс-ножницы </a:t>
            </a:r>
            <a:r>
              <a:rPr lang="en-US" sz="2100" b="1" dirty="0" smtClean="0">
                <a:solidFill>
                  <a:schemeClr val="tx1"/>
                </a:solidFill>
              </a:rPr>
              <a:t>Q91Y </a:t>
            </a:r>
            <a:r>
              <a:rPr lang="ru-RU" sz="2100" b="1" dirty="0" smtClean="0">
                <a:solidFill>
                  <a:schemeClr val="tx1"/>
                </a:solidFill>
              </a:rPr>
              <a:t>серии С</a:t>
            </a:r>
          </a:p>
          <a:p>
            <a:pPr>
              <a:buFont typeface="+mj-lt"/>
              <a:buAutoNum type="arabicPeriod"/>
            </a:pPr>
            <a:r>
              <a:rPr lang="ru-RU" sz="2100" b="1" dirty="0" smtClean="0">
                <a:solidFill>
                  <a:schemeClr val="tx1"/>
                </a:solidFill>
              </a:rPr>
              <a:t>Пресс-ножницы </a:t>
            </a:r>
            <a:r>
              <a:rPr lang="en-US" sz="2100" b="1" dirty="0" smtClean="0">
                <a:solidFill>
                  <a:schemeClr val="tx1"/>
                </a:solidFill>
              </a:rPr>
              <a:t>Q91Y </a:t>
            </a:r>
            <a:r>
              <a:rPr lang="ru-RU" sz="2100" b="1" dirty="0" smtClean="0">
                <a:solidFill>
                  <a:schemeClr val="tx1"/>
                </a:solidFill>
              </a:rPr>
              <a:t>серии </a:t>
            </a:r>
            <a:r>
              <a:rPr lang="en-US" sz="2100" b="1" dirty="0" smtClean="0">
                <a:solidFill>
                  <a:schemeClr val="tx1"/>
                </a:solidFill>
              </a:rPr>
              <a:t>W</a:t>
            </a:r>
          </a:p>
          <a:p>
            <a:pPr>
              <a:buFont typeface="+mj-lt"/>
              <a:buAutoNum type="arabicPeriod"/>
            </a:pPr>
            <a:r>
              <a:rPr lang="ru-RU" sz="2100" b="1" dirty="0" smtClean="0">
                <a:solidFill>
                  <a:schemeClr val="tx1"/>
                </a:solidFill>
              </a:rPr>
              <a:t>Контейнерные ножницы серии </a:t>
            </a:r>
            <a:r>
              <a:rPr lang="en-US" sz="2100" b="1" dirty="0" smtClean="0">
                <a:solidFill>
                  <a:schemeClr val="tx1"/>
                </a:solidFill>
              </a:rPr>
              <a:t>QW</a:t>
            </a:r>
            <a:endParaRPr lang="ru-RU" sz="2100" b="1" dirty="0" smtClean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r>
              <a:rPr lang="ru-RU" sz="2100" b="1" dirty="0" err="1">
                <a:solidFill>
                  <a:schemeClr val="tx1"/>
                </a:solidFill>
              </a:rPr>
              <a:t>Аллигаторные</a:t>
            </a:r>
            <a:r>
              <a:rPr lang="ru-RU" sz="2100" b="1" dirty="0">
                <a:solidFill>
                  <a:schemeClr val="tx1"/>
                </a:solidFill>
              </a:rPr>
              <a:t> ножницы серии </a:t>
            </a:r>
            <a:r>
              <a:rPr lang="en-US" sz="2100" b="1" dirty="0">
                <a:solidFill>
                  <a:schemeClr val="tx1"/>
                </a:solidFill>
              </a:rPr>
              <a:t>Q43</a:t>
            </a:r>
            <a:endParaRPr lang="ru-RU" sz="2100" b="1" dirty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r>
              <a:rPr lang="ru-RU" sz="2100" b="1" dirty="0" err="1" smtClean="0">
                <a:solidFill>
                  <a:schemeClr val="tx1"/>
                </a:solidFill>
              </a:rPr>
              <a:t>Пакетировочные</a:t>
            </a:r>
            <a:r>
              <a:rPr lang="ru-RU" sz="2100" b="1" dirty="0" smtClean="0">
                <a:solidFill>
                  <a:schemeClr val="tx1"/>
                </a:solidFill>
              </a:rPr>
              <a:t> пресса серии </a:t>
            </a:r>
            <a:r>
              <a:rPr lang="en-US" sz="2100" b="1" dirty="0" smtClean="0">
                <a:solidFill>
                  <a:schemeClr val="tx1"/>
                </a:solidFill>
              </a:rPr>
              <a:t>Y81</a:t>
            </a:r>
          </a:p>
          <a:p>
            <a:pPr>
              <a:buFont typeface="+mj-lt"/>
              <a:buAutoNum type="arabicPeriod"/>
            </a:pPr>
            <a:r>
              <a:rPr lang="en-US" sz="2100" b="1" dirty="0" smtClean="0">
                <a:solidFill>
                  <a:schemeClr val="tx1"/>
                </a:solidFill>
              </a:rPr>
              <a:t> </a:t>
            </a:r>
            <a:r>
              <a:rPr lang="ru-RU" sz="2100" b="1" dirty="0" smtClean="0">
                <a:solidFill>
                  <a:schemeClr val="tx1"/>
                </a:solidFill>
              </a:rPr>
              <a:t>Пресс-ножницы </a:t>
            </a:r>
            <a:r>
              <a:rPr lang="en-US" sz="2100" b="1" dirty="0">
                <a:solidFill>
                  <a:schemeClr val="tx1"/>
                </a:solidFill>
              </a:rPr>
              <a:t>Q91Y </a:t>
            </a:r>
            <a:r>
              <a:rPr lang="ru-RU" sz="2100" b="1" dirty="0">
                <a:solidFill>
                  <a:schemeClr val="tx1"/>
                </a:solidFill>
              </a:rPr>
              <a:t>серии </a:t>
            </a:r>
            <a:r>
              <a:rPr lang="en-US" sz="2100" b="1" dirty="0" smtClean="0">
                <a:solidFill>
                  <a:schemeClr val="tx1"/>
                </a:solidFill>
              </a:rPr>
              <a:t>W – </a:t>
            </a:r>
            <a:r>
              <a:rPr lang="ru-RU" sz="2100" b="1" dirty="0" smtClean="0">
                <a:solidFill>
                  <a:schemeClr val="tx1"/>
                </a:solidFill>
              </a:rPr>
              <a:t>отличительные особенности</a:t>
            </a:r>
            <a:endParaRPr lang="en-US" sz="2100" b="1" dirty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r>
              <a:rPr lang="ru-RU" sz="2100" b="1" dirty="0" smtClean="0">
                <a:solidFill>
                  <a:schemeClr val="tx1"/>
                </a:solidFill>
              </a:rPr>
              <a:t> </a:t>
            </a:r>
            <a:r>
              <a:rPr lang="ru-RU" sz="2100" b="1" dirty="0" smtClean="0">
                <a:solidFill>
                  <a:schemeClr val="tx1"/>
                </a:solidFill>
              </a:rPr>
              <a:t>Гарантия, сервисное обслуживание и запасные части</a:t>
            </a:r>
          </a:p>
          <a:p>
            <a:pPr>
              <a:buFont typeface="+mj-lt"/>
              <a:buAutoNum type="arabicPeriod"/>
            </a:pPr>
            <a:r>
              <a:rPr lang="ru-RU" sz="2100" b="1" dirty="0">
                <a:solidFill>
                  <a:schemeClr val="tx1"/>
                </a:solidFill>
              </a:rPr>
              <a:t> </a:t>
            </a:r>
            <a:r>
              <a:rPr lang="ru-RU" sz="2100" b="1" dirty="0" smtClean="0">
                <a:solidFill>
                  <a:schemeClr val="tx1"/>
                </a:solidFill>
              </a:rPr>
              <a:t>Контакты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990" y="6414655"/>
            <a:ext cx="2123010" cy="44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7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408" y="6412953"/>
            <a:ext cx="2121592" cy="4450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7127" y="646911"/>
            <a:ext cx="975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Основные технические характеристики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035874"/>
              </p:ext>
            </p:extLst>
          </p:nvPr>
        </p:nvGraphicFramePr>
        <p:xfrm>
          <a:off x="1607127" y="1572637"/>
          <a:ext cx="9912922" cy="4410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5410">
                  <a:extLst>
                    <a:ext uri="{9D8B030D-6E8A-4147-A177-3AD203B41FA5}">
                      <a16:colId xmlns:a16="http://schemas.microsoft.com/office/drawing/2014/main" val="2139312980"/>
                    </a:ext>
                  </a:extLst>
                </a:gridCol>
                <a:gridCol w="2422504">
                  <a:extLst>
                    <a:ext uri="{9D8B030D-6E8A-4147-A177-3AD203B41FA5}">
                      <a16:colId xmlns:a16="http://schemas.microsoft.com/office/drawing/2014/main" val="3071185930"/>
                    </a:ext>
                  </a:extLst>
                </a:gridCol>
                <a:gridCol w="2422504">
                  <a:extLst>
                    <a:ext uri="{9D8B030D-6E8A-4147-A177-3AD203B41FA5}">
                      <a16:colId xmlns:a16="http://schemas.microsoft.com/office/drawing/2014/main" val="1286525257"/>
                    </a:ext>
                  </a:extLst>
                </a:gridCol>
                <a:gridCol w="2422504">
                  <a:extLst>
                    <a:ext uri="{9D8B030D-6E8A-4147-A177-3AD203B41FA5}">
                      <a16:colId xmlns:a16="http://schemas.microsoft.com/office/drawing/2014/main" val="2725287149"/>
                    </a:ext>
                  </a:extLst>
                </a:gridCol>
              </a:tblGrid>
              <a:tr h="62244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Усилие</a:t>
                      </a:r>
                      <a:r>
                        <a:rPr lang="ru-RU" b="1" baseline="0" dirty="0" smtClean="0"/>
                        <a:t> реза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630т</a:t>
                      </a:r>
                    </a:p>
                    <a:p>
                      <a:pPr algn="ctr"/>
                      <a:r>
                        <a:rPr lang="ru-RU" b="1" dirty="0" smtClean="0"/>
                        <a:t>(2х315т)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800т</a:t>
                      </a:r>
                    </a:p>
                    <a:p>
                      <a:pPr algn="ctr"/>
                      <a:r>
                        <a:rPr lang="ru-RU" b="1" dirty="0" smtClean="0"/>
                        <a:t>(2х400т)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1000т</a:t>
                      </a:r>
                    </a:p>
                    <a:p>
                      <a:pPr algn="ctr"/>
                      <a:r>
                        <a:rPr lang="ru-RU" b="1" dirty="0" smtClean="0"/>
                        <a:t>(2х500т)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7377847"/>
                  </a:ext>
                </a:extLst>
              </a:tr>
              <a:tr h="62244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Размер</a:t>
                      </a:r>
                      <a:r>
                        <a:rPr lang="ru-RU" b="1" baseline="0" dirty="0" smtClean="0"/>
                        <a:t> камеры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8000х1800х900мм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8000х2000х1200мм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8000х2000х1400мм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999098"/>
                  </a:ext>
                </a:extLst>
              </a:tr>
              <a:tr h="62244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Ширина</a:t>
                      </a:r>
                      <a:r>
                        <a:rPr lang="ru-RU" b="1" baseline="0" dirty="0" smtClean="0"/>
                        <a:t> окна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1800мм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2000мм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2000мм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937160"/>
                  </a:ext>
                </a:extLst>
              </a:tr>
              <a:tr h="62244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Усилие прижима</a:t>
                      </a:r>
                    </a:p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220т (2х110т)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280т (2х140т)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350т (2х175т)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15763"/>
                  </a:ext>
                </a:extLst>
              </a:tr>
              <a:tr h="62244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Ширина прижима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630мм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650мм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650мм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077125"/>
                  </a:ext>
                </a:extLst>
              </a:tr>
              <a:tr h="62244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Вес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90т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140-150т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190т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0961004"/>
                  </a:ext>
                </a:extLst>
              </a:tr>
              <a:tr h="62244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Производительность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+/- </a:t>
                      </a:r>
                      <a:r>
                        <a:rPr lang="en-US" b="1" dirty="0" smtClean="0"/>
                        <a:t>20</a:t>
                      </a:r>
                      <a:r>
                        <a:rPr lang="ru-RU" b="1" dirty="0" smtClean="0"/>
                        <a:t>т/ч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+/- 2</a:t>
                      </a:r>
                      <a:r>
                        <a:rPr lang="en-US" b="1" dirty="0" smtClean="0"/>
                        <a:t>5</a:t>
                      </a:r>
                      <a:r>
                        <a:rPr lang="ru-RU" b="1" dirty="0" smtClean="0"/>
                        <a:t>т/ч</a:t>
                      </a:r>
                    </a:p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+/- </a:t>
                      </a:r>
                      <a:r>
                        <a:rPr lang="en-US" b="1" dirty="0" smtClean="0"/>
                        <a:t>30</a:t>
                      </a:r>
                      <a:r>
                        <a:rPr lang="ru-RU" b="1" dirty="0" smtClean="0"/>
                        <a:t>т/ч</a:t>
                      </a:r>
                    </a:p>
                    <a:p>
                      <a:pPr algn="ctr"/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5288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584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6319" y="497223"/>
            <a:ext cx="9734407" cy="971359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Параметры разрезаемых материалов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408" y="6412953"/>
            <a:ext cx="2121592" cy="445047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349225"/>
              </p:ext>
            </p:extLst>
          </p:nvPr>
        </p:nvGraphicFramePr>
        <p:xfrm>
          <a:off x="1626319" y="2023799"/>
          <a:ext cx="9609720" cy="3546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2430">
                  <a:extLst>
                    <a:ext uri="{9D8B030D-6E8A-4147-A177-3AD203B41FA5}">
                      <a16:colId xmlns:a16="http://schemas.microsoft.com/office/drawing/2014/main" val="4009655244"/>
                    </a:ext>
                  </a:extLst>
                </a:gridCol>
                <a:gridCol w="2402430">
                  <a:extLst>
                    <a:ext uri="{9D8B030D-6E8A-4147-A177-3AD203B41FA5}">
                      <a16:colId xmlns:a16="http://schemas.microsoft.com/office/drawing/2014/main" val="724637978"/>
                    </a:ext>
                  </a:extLst>
                </a:gridCol>
                <a:gridCol w="2402430">
                  <a:extLst>
                    <a:ext uri="{9D8B030D-6E8A-4147-A177-3AD203B41FA5}">
                      <a16:colId xmlns:a16="http://schemas.microsoft.com/office/drawing/2014/main" val="1124269994"/>
                    </a:ext>
                  </a:extLst>
                </a:gridCol>
                <a:gridCol w="2402430">
                  <a:extLst>
                    <a:ext uri="{9D8B030D-6E8A-4147-A177-3AD203B41FA5}">
                      <a16:colId xmlns:a16="http://schemas.microsoft.com/office/drawing/2014/main" val="832181328"/>
                    </a:ext>
                  </a:extLst>
                </a:gridCol>
              </a:tblGrid>
              <a:tr h="91011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Модель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Q91Y-630W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Q91Y-800W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Q91Y-1000W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002741"/>
                  </a:ext>
                </a:extLst>
              </a:tr>
              <a:tr h="52728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Круг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135мм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r>
                        <a:rPr lang="en-US" dirty="0" smtClean="0"/>
                        <a:t>65</a:t>
                      </a:r>
                      <a:r>
                        <a:rPr lang="ru-RU" dirty="0" smtClean="0"/>
                        <a:t>мм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175мм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15152"/>
                  </a:ext>
                </a:extLst>
              </a:tr>
              <a:tr h="52728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Квадрат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130х130мм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r>
                        <a:rPr lang="en-US" dirty="0" smtClean="0"/>
                        <a:t>5</a:t>
                      </a:r>
                      <a:r>
                        <a:rPr lang="ru-RU" dirty="0" smtClean="0"/>
                        <a:t>0х1</a:t>
                      </a:r>
                      <a:r>
                        <a:rPr lang="en-US" dirty="0" smtClean="0"/>
                        <a:t>5</a:t>
                      </a:r>
                      <a:r>
                        <a:rPr lang="ru-RU" dirty="0" smtClean="0"/>
                        <a:t>0мм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160х160мм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970428"/>
                  </a:ext>
                </a:extLst>
              </a:tr>
              <a:tr h="52728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Угловая сталь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200х200х14(4шт)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200х200х14(5шт)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200х200х14(6шт)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984172"/>
                  </a:ext>
                </a:extLst>
              </a:tr>
              <a:tr h="52728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Лист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75х600мм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84х650мм</a:t>
                      </a:r>
                      <a:endParaRPr lang="ru-RU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94х650мм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077568"/>
                  </a:ext>
                </a:extLst>
              </a:tr>
              <a:tr h="52728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Арматура</a:t>
                      </a:r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Россыпью и</a:t>
                      </a:r>
                      <a:r>
                        <a:rPr lang="ru-RU" baseline="0" dirty="0" smtClean="0"/>
                        <a:t> в пакетах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4210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367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6320" y="497224"/>
            <a:ext cx="8534400" cy="805104"/>
          </a:xfrm>
        </p:spPr>
        <p:txBody>
          <a:bodyPr>
            <a:normAutofit/>
          </a:bodyPr>
          <a:lstStyle/>
          <a:p>
            <a:r>
              <a:rPr lang="ru-RU" sz="3400" b="1" dirty="0" smtClean="0"/>
              <a:t>Отличительные особенности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13164" y="1302329"/>
            <a:ext cx="9656618" cy="1925780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solidFill>
                  <a:srgbClr val="E57333"/>
                </a:solidFill>
              </a:rPr>
              <a:t>Нужен серьезный объем переработки в короткие сроки?   Нет проблем! </a:t>
            </a:r>
          </a:p>
          <a:p>
            <a:pPr marL="0" indent="0" algn="just">
              <a:buNone/>
            </a:pPr>
            <a:r>
              <a:rPr lang="ru-RU" b="1" dirty="0"/>
              <a:t>	</a:t>
            </a:r>
            <a:endParaRPr lang="ru-RU" sz="2000" b="1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408" y="6412953"/>
            <a:ext cx="2121592" cy="44504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13164" y="4097256"/>
            <a:ext cx="7010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3-4 резов в минуту 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широкого окна ножевой станины 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оптимальной ширины прижима (630-650мм)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большой загрузочной камеры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3439" y="2047628"/>
            <a:ext cx="2914562" cy="409925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13164" y="2462600"/>
            <a:ext cx="7010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Высокая производительность пресс-ножниц при минимальной нагрузке на гидравлическую систему и конструкционные  составляющие достигается за счет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28017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6320" y="497224"/>
            <a:ext cx="8534400" cy="805104"/>
          </a:xfrm>
        </p:spPr>
        <p:txBody>
          <a:bodyPr>
            <a:normAutofit/>
          </a:bodyPr>
          <a:lstStyle/>
          <a:p>
            <a:r>
              <a:rPr lang="ru-RU" sz="3400" b="1" dirty="0" smtClean="0"/>
              <a:t>Ножевая станина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9394" y="1628236"/>
            <a:ext cx="5370225" cy="2172564"/>
          </a:xfrm>
        </p:spPr>
        <p:txBody>
          <a:bodyPr>
            <a:normAutofit/>
          </a:bodyPr>
          <a:lstStyle/>
          <a:p>
            <a:pPr algn="just"/>
            <a:r>
              <a:rPr lang="ru-RU" sz="2200" b="1" dirty="0" smtClean="0"/>
              <a:t>Ножи </a:t>
            </a:r>
            <a:r>
              <a:rPr lang="ru-RU" sz="2200" b="1" dirty="0"/>
              <a:t>6 штук (4 режущих кромки</a:t>
            </a:r>
            <a:r>
              <a:rPr lang="ru-RU" sz="2200" b="1" dirty="0" smtClean="0"/>
              <a:t>)</a:t>
            </a:r>
          </a:p>
          <a:p>
            <a:pPr algn="just"/>
            <a:r>
              <a:rPr lang="ru-RU" sz="2200" b="1" dirty="0" smtClean="0"/>
              <a:t>Угол </a:t>
            </a:r>
            <a:r>
              <a:rPr lang="ru-RU" sz="2200" b="1" dirty="0"/>
              <a:t>наклона ножа 9 </a:t>
            </a:r>
            <a:r>
              <a:rPr lang="ru-RU" sz="2200" b="1" dirty="0" smtClean="0"/>
              <a:t>градусов</a:t>
            </a:r>
            <a:endParaRPr lang="en-US" sz="2200" b="1" dirty="0" smtClean="0"/>
          </a:p>
          <a:p>
            <a:pPr algn="just"/>
            <a:r>
              <a:rPr lang="ru-RU" sz="2200" b="1" dirty="0" smtClean="0"/>
              <a:t>Бронзовые направляющие</a:t>
            </a:r>
            <a:endParaRPr lang="ru-RU" b="1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8277" y="6414655"/>
            <a:ext cx="2123010" cy="4433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0557" y="2064711"/>
            <a:ext cx="2933666" cy="39762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73" y="2064711"/>
            <a:ext cx="2376569" cy="39762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53" y="3548763"/>
            <a:ext cx="4538906" cy="249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9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6320" y="497224"/>
            <a:ext cx="8534400" cy="805104"/>
          </a:xfrm>
        </p:spPr>
        <p:txBody>
          <a:bodyPr>
            <a:normAutofit/>
          </a:bodyPr>
          <a:lstStyle/>
          <a:p>
            <a:r>
              <a:rPr lang="ru-RU" sz="3400" b="1" dirty="0" smtClean="0"/>
              <a:t>Отличительные особенности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6320" y="1302328"/>
            <a:ext cx="9443462" cy="514003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 smtClean="0">
                <a:solidFill>
                  <a:srgbClr val="E57333"/>
                </a:solidFill>
              </a:rPr>
              <a:t>Лом категории 3А – легко! </a:t>
            </a:r>
          </a:p>
          <a:p>
            <a:pPr algn="just"/>
            <a:endParaRPr lang="ru-RU" sz="2400" b="1" dirty="0" smtClean="0">
              <a:solidFill>
                <a:srgbClr val="E57333"/>
              </a:solidFill>
            </a:endParaRPr>
          </a:p>
          <a:p>
            <a:pPr marL="0" indent="0" algn="just">
              <a:buNone/>
            </a:pPr>
            <a:r>
              <a:rPr lang="ru-RU" b="1" dirty="0" smtClean="0"/>
              <a:t>	</a:t>
            </a:r>
            <a:r>
              <a:rPr lang="ru-RU" sz="2200" b="1" dirty="0" err="1" smtClean="0"/>
              <a:t>Подпрессовка</a:t>
            </a:r>
            <a:r>
              <a:rPr lang="ru-RU" sz="2200" b="1" dirty="0" smtClean="0"/>
              <a:t> лома происходит за счет работы</a:t>
            </a:r>
            <a:r>
              <a:rPr lang="en-US" sz="2200" b="1" dirty="0" smtClean="0"/>
              <a:t> </a:t>
            </a:r>
            <a:r>
              <a:rPr lang="ru-RU" sz="2200" b="1" dirty="0"/>
              <a:t>трех </a:t>
            </a:r>
            <a:r>
              <a:rPr lang="ru-RU" sz="2200" b="1" dirty="0" smtClean="0"/>
              <a:t>прижимов в </a:t>
            </a:r>
            <a:r>
              <a:rPr lang="ru-RU" sz="2200" b="1" dirty="0"/>
              <a:t>ножевой станине: </a:t>
            </a:r>
            <a:r>
              <a:rPr lang="ru-RU" sz="2200" b="1" dirty="0" smtClean="0"/>
              <a:t>двух боковых и верхнего, гидравлические цилиндры которых работают в максимально эффективном положении.</a:t>
            </a:r>
            <a:r>
              <a:rPr lang="ru-RU" sz="2200" b="1" dirty="0"/>
              <a:t>	</a:t>
            </a:r>
            <a:endParaRPr lang="ru-RU" sz="2200" b="1" dirty="0" smtClean="0"/>
          </a:p>
          <a:p>
            <a:pPr marL="0" indent="0" algn="just">
              <a:buNone/>
            </a:pPr>
            <a:r>
              <a:rPr lang="ru-RU" sz="2200" b="1" dirty="0" smtClean="0"/>
              <a:t>	</a:t>
            </a:r>
            <a:r>
              <a:rPr lang="ru-RU" sz="2200" b="1" dirty="0"/>
              <a:t>Боковые цилиндры сдвигают лом к центру камеры по заданным оператором ножниц параметрам, исключая выпадение из камеры негабаритных кусков. </a:t>
            </a:r>
            <a:endParaRPr lang="ru-RU" sz="2200" b="1" dirty="0" smtClean="0"/>
          </a:p>
          <a:p>
            <a:pPr marL="0" indent="0" algn="just">
              <a:buNone/>
            </a:pPr>
            <a:r>
              <a:rPr lang="ru-RU" sz="2200" b="1" dirty="0"/>
              <a:t>	</a:t>
            </a:r>
            <a:r>
              <a:rPr lang="ru-RU" sz="2200" b="1" dirty="0" smtClean="0"/>
              <a:t>Широкий и мощный верхний прижим </a:t>
            </a:r>
            <a:r>
              <a:rPr lang="ru-RU" sz="2200" b="1" dirty="0"/>
              <a:t>обеспечивает необходимую и достаточную плотность лома на </a:t>
            </a:r>
            <a:r>
              <a:rPr lang="ru-RU" sz="2200" b="1" dirty="0" smtClean="0"/>
              <a:t>выходе без его </a:t>
            </a:r>
            <a:r>
              <a:rPr lang="ru-RU" sz="2200" b="1" dirty="0"/>
              <a:t>предварительного прессования </a:t>
            </a:r>
            <a:r>
              <a:rPr lang="ru-RU" sz="2200" b="1" dirty="0" smtClean="0"/>
              <a:t>в камере. </a:t>
            </a:r>
          </a:p>
          <a:p>
            <a:pPr marL="0" indent="0" algn="just">
              <a:buNone/>
            </a:pPr>
            <a:r>
              <a:rPr lang="ru-RU" sz="2200" b="1" dirty="0"/>
              <a:t>	</a:t>
            </a:r>
            <a:endParaRPr lang="ru-RU" sz="2400" b="1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408" y="6412953"/>
            <a:ext cx="2121592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0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6320" y="497224"/>
            <a:ext cx="8534400" cy="805104"/>
          </a:xfrm>
        </p:spPr>
        <p:txBody>
          <a:bodyPr>
            <a:normAutofit/>
          </a:bodyPr>
          <a:lstStyle/>
          <a:p>
            <a:r>
              <a:rPr lang="ru-RU" sz="3400" b="1" dirty="0" smtClean="0"/>
              <a:t>Отличительные особенности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13164" y="1302328"/>
            <a:ext cx="9656618" cy="5140036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solidFill>
                  <a:srgbClr val="E57333"/>
                </a:solidFill>
              </a:rPr>
              <a:t>Нужна надежная и долговечная ножевая станина?         Мы позаботились об этом.</a:t>
            </a:r>
          </a:p>
          <a:p>
            <a:pPr marL="0" indent="0" algn="just">
              <a:buNone/>
            </a:pPr>
            <a:r>
              <a:rPr lang="ru-RU" b="1" dirty="0"/>
              <a:t>	</a:t>
            </a:r>
            <a:r>
              <a:rPr lang="ru-RU" sz="2200" b="1" dirty="0" smtClean="0"/>
              <a:t>Два цилиндра прижима, два цилиндра реза и угол наклона ножа в 9 градусов равномерно распределяют нагрузку на прессующую и режущую поверхность, не допуская перекосов и обеспечивая плавный, ровный прижим и рез лома. </a:t>
            </a:r>
          </a:p>
          <a:p>
            <a:pPr marL="0" indent="0" algn="just">
              <a:buNone/>
            </a:pPr>
            <a:r>
              <a:rPr lang="ru-RU" sz="2200" b="1" dirty="0"/>
              <a:t>	</a:t>
            </a:r>
            <a:r>
              <a:rPr lang="ru-RU" sz="2200" b="1" dirty="0" smtClean="0"/>
              <a:t>Датчики, установленные в ножницах, предотвращают перегрузки, а продуманная гидравлическая система устраняет гидравлические удары, увеличивая срок службы всех элементов системы, начиная с насосов и заканчивая клапанами и шлангами.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408" y="6412953"/>
            <a:ext cx="2121592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3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6320" y="497224"/>
            <a:ext cx="8534400" cy="805104"/>
          </a:xfrm>
        </p:spPr>
        <p:txBody>
          <a:bodyPr>
            <a:normAutofit/>
          </a:bodyPr>
          <a:lstStyle/>
          <a:p>
            <a:r>
              <a:rPr lang="ru-RU" sz="3400" b="1" dirty="0" smtClean="0"/>
              <a:t>Камера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5997" y="1523818"/>
            <a:ext cx="10136189" cy="98209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400" b="1" dirty="0" smtClean="0"/>
              <a:t>В стандартной комплектации установлен надежный механический толкатель с </a:t>
            </a:r>
            <a:r>
              <a:rPr lang="ru-RU" sz="2400" b="1" dirty="0" err="1" smtClean="0"/>
              <a:t>гидромотором</a:t>
            </a:r>
            <a:r>
              <a:rPr lang="ru-RU" sz="2400" b="1" dirty="0" smtClean="0"/>
              <a:t>, благодаря которому общая длина оборудования составляет около 13м. </a:t>
            </a:r>
            <a:endParaRPr lang="ru-RU" sz="2400" b="1" dirty="0"/>
          </a:p>
          <a:p>
            <a:pPr algn="just"/>
            <a:endParaRPr lang="ru-RU" b="1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8277" y="6414655"/>
            <a:ext cx="2123010" cy="4433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188" y="2890586"/>
            <a:ext cx="5738321" cy="33025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43" y="2890586"/>
            <a:ext cx="4846177" cy="330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6320" y="497224"/>
            <a:ext cx="8534400" cy="805104"/>
          </a:xfrm>
        </p:spPr>
        <p:txBody>
          <a:bodyPr>
            <a:normAutofit/>
          </a:bodyPr>
          <a:lstStyle/>
          <a:p>
            <a:r>
              <a:rPr lang="ru-RU" sz="3400" b="1" dirty="0" smtClean="0"/>
              <a:t>Камера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7666" y="1426608"/>
            <a:ext cx="9762116" cy="72368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200" b="1" dirty="0" smtClean="0"/>
              <a:t>Размер </a:t>
            </a:r>
            <a:r>
              <a:rPr lang="ru-RU" sz="2200" b="1" dirty="0"/>
              <a:t>камеры </a:t>
            </a:r>
            <a:r>
              <a:rPr lang="ru-RU" sz="2200" b="1" dirty="0" smtClean="0"/>
              <a:t>8000х1800х900мм, 8000х2000х1200 или 8000х2000х1400мм</a:t>
            </a:r>
          </a:p>
          <a:p>
            <a:pPr algn="just"/>
            <a:endParaRPr lang="ru-RU" b="1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8277" y="6414655"/>
            <a:ext cx="2123010" cy="4433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8" y="2559838"/>
            <a:ext cx="5390726" cy="34277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764" y="2561705"/>
            <a:ext cx="4996768" cy="342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4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6320" y="497224"/>
            <a:ext cx="8534400" cy="805104"/>
          </a:xfrm>
        </p:spPr>
        <p:txBody>
          <a:bodyPr>
            <a:normAutofit/>
          </a:bodyPr>
          <a:lstStyle/>
          <a:p>
            <a:r>
              <a:rPr lang="ru-RU" sz="3400" b="1" dirty="0" smtClean="0"/>
              <a:t>Отличительные особенности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6073" y="1302328"/>
            <a:ext cx="10321636" cy="514003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 smtClean="0">
                <a:solidFill>
                  <a:srgbClr val="E57333"/>
                </a:solidFill>
              </a:rPr>
              <a:t>Тратите деньги и время на подготовку лома к загрузке в пресс-ножницы?</a:t>
            </a:r>
            <a:r>
              <a:rPr lang="ru-RU" b="1" dirty="0" smtClean="0"/>
              <a:t>	</a:t>
            </a:r>
            <a:endParaRPr lang="ru-RU" sz="2400" b="1" dirty="0" smtClean="0"/>
          </a:p>
          <a:p>
            <a:pPr marL="0" indent="0" algn="just">
              <a:buNone/>
            </a:pPr>
            <a:r>
              <a:rPr lang="ru-RU" sz="2400" b="1" dirty="0"/>
              <a:t>	</a:t>
            </a:r>
            <a:r>
              <a:rPr lang="ru-RU" sz="2200" b="1" dirty="0" smtClean="0"/>
              <a:t>Вместительная облицованная бронеплитами </a:t>
            </a:r>
            <a:r>
              <a:rPr lang="ru-RU" sz="2200" b="1" dirty="0"/>
              <a:t>из </a:t>
            </a:r>
            <a:r>
              <a:rPr lang="ru-RU" sz="2200" b="1" dirty="0" err="1"/>
              <a:t>термообработанной</a:t>
            </a:r>
            <a:r>
              <a:rPr lang="ru-RU" sz="2200" b="1" dirty="0"/>
              <a:t> стали 65#</a:t>
            </a:r>
            <a:r>
              <a:rPr lang="en-US" sz="2200" b="1" dirty="0" err="1"/>
              <a:t>Mn</a:t>
            </a:r>
            <a:r>
              <a:rPr lang="en-US" sz="2200" b="1" dirty="0"/>
              <a:t> </a:t>
            </a:r>
            <a:r>
              <a:rPr lang="ru-RU" sz="2200" b="1" dirty="0" smtClean="0"/>
              <a:t> камера позволяет сократить время на загрузку и переработку крупногабаритного лома. </a:t>
            </a:r>
          </a:p>
          <a:p>
            <a:pPr marL="0" indent="0" algn="just">
              <a:buNone/>
            </a:pPr>
            <a:endParaRPr lang="ru-RU" sz="2200" b="1" dirty="0"/>
          </a:p>
          <a:p>
            <a:pPr marL="0" indent="0" algn="ctr">
              <a:buNone/>
            </a:pPr>
            <a:r>
              <a:rPr lang="ru-RU" sz="2200" b="1" dirty="0" smtClean="0"/>
              <a:t>	</a:t>
            </a:r>
            <a:r>
              <a:rPr lang="ru-RU" sz="2200" b="1" dirty="0" err="1" smtClean="0">
                <a:solidFill>
                  <a:schemeClr val="tx1"/>
                </a:solidFill>
              </a:rPr>
              <a:t>Подпрессовочные</a:t>
            </a:r>
            <a:r>
              <a:rPr lang="ru-RU" sz="2200" b="1" dirty="0" smtClean="0">
                <a:solidFill>
                  <a:schemeClr val="tx1"/>
                </a:solidFill>
              </a:rPr>
              <a:t> ножницы легко справятся с</a:t>
            </a:r>
          </a:p>
          <a:p>
            <a:pPr marL="0" indent="0" algn="ctr">
              <a:buNone/>
            </a:pPr>
            <a:endParaRPr lang="ru-RU" sz="2200" b="1" dirty="0" smtClean="0">
              <a:solidFill>
                <a:schemeClr val="tx1"/>
              </a:solidFill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sz="2200" b="1" dirty="0" smtClean="0"/>
              <a:t>Легковым автомобилем (без двигателя и моста)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sz="2200" b="1" dirty="0" smtClean="0"/>
              <a:t>Половиной боковины полувагона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sz="2200" b="1" dirty="0" smtClean="0"/>
              <a:t>Трубами большого диаметра и длины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sz="2200" b="1" dirty="0" smtClean="0"/>
              <a:t>Строительным и демонтажным ломом</a:t>
            </a:r>
          </a:p>
          <a:p>
            <a:pPr marL="0" indent="0" algn="ctr">
              <a:buNone/>
            </a:pPr>
            <a:endParaRPr lang="ru-RU" b="1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408" y="6412953"/>
            <a:ext cx="2121592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2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6320" y="497224"/>
            <a:ext cx="8534400" cy="805104"/>
          </a:xfrm>
        </p:spPr>
        <p:txBody>
          <a:bodyPr>
            <a:normAutofit/>
          </a:bodyPr>
          <a:lstStyle/>
          <a:p>
            <a:r>
              <a:rPr lang="ru-RU" sz="3400" b="1" dirty="0" smtClean="0"/>
              <a:t>Отличительные особенности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6073" y="1302328"/>
            <a:ext cx="10474036" cy="1302327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E57333"/>
                </a:solidFill>
              </a:rPr>
              <a:t>Простой оборудования из-за ремонта гидроцилиндров, створок камеры и толкателя? Это не про нас! </a:t>
            </a:r>
          </a:p>
          <a:p>
            <a:pPr marL="0" indent="0" algn="just">
              <a:buNone/>
            </a:pP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408" y="6412953"/>
            <a:ext cx="2121592" cy="44504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13669" y="2468940"/>
            <a:ext cx="999163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/>
              <a:t>	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Отсутствие подвижных прессующих элементов, петель и гидроцилиндров створок в камере сокращает затраты на обслуживание и текущий ремонт оборудования в разы. </a:t>
            </a:r>
          </a:p>
          <a:p>
            <a:pPr algn="just"/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Надежный, простой и неприхотливый механический толкатель с гидравлическим приводом выполняет свою работу без каких-либо нареканий в том числе и потому, что ему не приходится проталкивать спрессованный лом по закрытой камере небольшим по размеру кубиком. </a:t>
            </a:r>
          </a:p>
          <a:p>
            <a:pPr algn="just"/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Нет серьезной нагрузки – нет проблем.</a:t>
            </a:r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55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793" y="608059"/>
            <a:ext cx="8044153" cy="902087"/>
          </a:xfrm>
        </p:spPr>
        <p:txBody>
          <a:bodyPr/>
          <a:lstStyle/>
          <a:p>
            <a:pPr algn="ctr"/>
            <a:r>
              <a:rPr lang="en-US" b="1" dirty="0" err="1" smtClean="0"/>
              <a:t>Huahong</a:t>
            </a:r>
            <a:r>
              <a:rPr lang="en-US" b="1" dirty="0" smtClean="0"/>
              <a:t> Technology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6833" y="1463965"/>
            <a:ext cx="9037422" cy="1334653"/>
          </a:xfrm>
        </p:spPr>
        <p:txBody>
          <a:bodyPr>
            <a:normAutofit/>
          </a:bodyPr>
          <a:lstStyle/>
          <a:p>
            <a:r>
              <a:rPr lang="ru-RU" b="1" dirty="0" smtClean="0"/>
              <a:t>Год основания</a:t>
            </a:r>
            <a:r>
              <a:rPr lang="ru-RU" b="1" dirty="0"/>
              <a:t> </a:t>
            </a:r>
            <a:r>
              <a:rPr lang="ru-RU" b="1" dirty="0" smtClean="0"/>
              <a:t>и местонахождение: </a:t>
            </a:r>
            <a:r>
              <a:rPr lang="ru-RU" dirty="0" smtClean="0"/>
              <a:t>1989, провинция </a:t>
            </a:r>
            <a:r>
              <a:rPr lang="en-US" dirty="0"/>
              <a:t>Jiangsu, </a:t>
            </a:r>
            <a:r>
              <a:rPr lang="ru-RU" dirty="0"/>
              <a:t>Китай</a:t>
            </a:r>
          </a:p>
          <a:p>
            <a:r>
              <a:rPr lang="ru-RU" b="1" dirty="0" smtClean="0"/>
              <a:t>Структура</a:t>
            </a:r>
            <a:r>
              <a:rPr lang="ru-RU" dirty="0" smtClean="0"/>
              <a:t>: холдинг с шестью дочерними предприятиями</a:t>
            </a:r>
          </a:p>
          <a:p>
            <a:r>
              <a:rPr lang="ru-RU" b="1" dirty="0" smtClean="0"/>
              <a:t>Акции компании на фондовом рынке</a:t>
            </a:r>
            <a:r>
              <a:rPr lang="ru-RU" dirty="0" smtClean="0"/>
              <a:t>: </a:t>
            </a:r>
            <a:r>
              <a:rPr lang="en-US" dirty="0"/>
              <a:t>stick </a:t>
            </a:r>
            <a:r>
              <a:rPr lang="en-US" dirty="0" smtClean="0"/>
              <a:t>code</a:t>
            </a:r>
            <a:r>
              <a:rPr lang="ru-RU" dirty="0" smtClean="0"/>
              <a:t> </a:t>
            </a:r>
            <a:r>
              <a:rPr lang="en-US" dirty="0" smtClean="0"/>
              <a:t>002645.SZ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408" y="6412953"/>
            <a:ext cx="2121592" cy="4450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477" y="2798618"/>
            <a:ext cx="5337055" cy="383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6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6320" y="563880"/>
            <a:ext cx="8534400" cy="805104"/>
          </a:xfrm>
        </p:spPr>
        <p:txBody>
          <a:bodyPr>
            <a:normAutofit/>
          </a:bodyPr>
          <a:lstStyle/>
          <a:p>
            <a:r>
              <a:rPr lang="ru-RU" sz="3400" b="1" dirty="0" smtClean="0"/>
              <a:t>Управление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74470" y="1732757"/>
            <a:ext cx="4273558" cy="1387043"/>
          </a:xfrm>
        </p:spPr>
        <p:txBody>
          <a:bodyPr>
            <a:normAutofit/>
          </a:bodyPr>
          <a:lstStyle/>
          <a:p>
            <a:pPr lvl="0" algn="just"/>
            <a:r>
              <a:rPr lang="ru-RU" sz="2000" b="1" dirty="0" smtClean="0"/>
              <a:t>Дистанционный пульт </a:t>
            </a:r>
          </a:p>
          <a:p>
            <a:pPr lvl="0" algn="just"/>
            <a:r>
              <a:rPr lang="ru-RU" sz="2000" b="1" dirty="0" smtClean="0"/>
              <a:t>Стационарный пульт (</a:t>
            </a:r>
            <a:r>
              <a:rPr lang="ru-RU" sz="2000" b="1" dirty="0" err="1" smtClean="0"/>
              <a:t>англ</a:t>
            </a:r>
            <a:r>
              <a:rPr lang="ru-RU" sz="2000" b="1" dirty="0" smtClean="0"/>
              <a:t>)</a:t>
            </a:r>
          </a:p>
          <a:p>
            <a:pPr lvl="0" algn="just"/>
            <a:r>
              <a:rPr lang="en-US" sz="2000" b="1" dirty="0" smtClean="0"/>
              <a:t>PLC Mitsubishi</a:t>
            </a:r>
            <a:endParaRPr lang="ru-RU" sz="2000" b="1" dirty="0" smtClean="0"/>
          </a:p>
          <a:p>
            <a:pPr lvl="0" algn="just"/>
            <a:endParaRPr lang="ru-RU" sz="2000" b="1" dirty="0" smtClean="0"/>
          </a:p>
          <a:p>
            <a:endParaRPr lang="ru-RU" sz="2000" b="1" dirty="0"/>
          </a:p>
          <a:p>
            <a:pPr lvl="0"/>
            <a:endParaRPr lang="ru-RU" b="1" dirty="0" smtClean="0"/>
          </a:p>
          <a:p>
            <a:pPr lvl="0"/>
            <a:endParaRPr lang="ru-RU" b="1" dirty="0" smtClean="0"/>
          </a:p>
          <a:p>
            <a:pPr lvl="0"/>
            <a:endParaRPr lang="ru-RU" b="1" dirty="0"/>
          </a:p>
          <a:p>
            <a:pPr algn="just"/>
            <a:endParaRPr lang="ru-RU" b="1" dirty="0"/>
          </a:p>
          <a:p>
            <a:pPr algn="just"/>
            <a:endParaRPr lang="ru-RU" b="1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8277" y="6414655"/>
            <a:ext cx="2123010" cy="4433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143" y="1890005"/>
            <a:ext cx="2459842" cy="43730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14" y="1890005"/>
            <a:ext cx="2722844" cy="43730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786" y="3119800"/>
            <a:ext cx="4640928" cy="314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5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6320" y="497224"/>
            <a:ext cx="8534400" cy="805104"/>
          </a:xfrm>
        </p:spPr>
        <p:txBody>
          <a:bodyPr>
            <a:normAutofit/>
          </a:bodyPr>
          <a:lstStyle/>
          <a:p>
            <a:r>
              <a:rPr lang="ru-RU" sz="3400" b="1" dirty="0" smtClean="0"/>
              <a:t>Отличительные особенности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13164" y="1302328"/>
            <a:ext cx="9656618" cy="5140036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2800" b="1" dirty="0" smtClean="0">
                <a:solidFill>
                  <a:srgbClr val="E57333"/>
                </a:solidFill>
              </a:rPr>
              <a:t>Просто, безопасно и надежно.</a:t>
            </a:r>
          </a:p>
          <a:p>
            <a:pPr marL="0" indent="0" algn="just">
              <a:buNone/>
            </a:pPr>
            <a:r>
              <a:rPr lang="ru-RU" b="1" dirty="0"/>
              <a:t>	</a:t>
            </a:r>
          </a:p>
          <a:p>
            <a:pPr marL="0" indent="0" algn="just">
              <a:buNone/>
            </a:pPr>
            <a:r>
              <a:rPr lang="ru-RU" sz="2200" b="1" dirty="0" smtClean="0"/>
              <a:t>	</a:t>
            </a:r>
            <a:r>
              <a:rPr lang="ru-RU" sz="2400" b="1" dirty="0" smtClean="0">
                <a:solidFill>
                  <a:schemeClr val="tx1"/>
                </a:solidFill>
              </a:rPr>
              <a:t>Мозг ножниц - </a:t>
            </a:r>
            <a:r>
              <a:rPr lang="en-US" sz="2400" b="1" dirty="0" smtClean="0">
                <a:solidFill>
                  <a:schemeClr val="tx1"/>
                </a:solidFill>
              </a:rPr>
              <a:t>PLC </a:t>
            </a:r>
            <a:r>
              <a:rPr lang="en-US" sz="2400" b="1" dirty="0" err="1" smtClean="0">
                <a:solidFill>
                  <a:schemeClr val="tx1"/>
                </a:solidFill>
              </a:rPr>
              <a:t>Mitsubichi</a:t>
            </a:r>
            <a:r>
              <a:rPr lang="ru-RU" sz="2400" b="1" dirty="0" smtClean="0">
                <a:solidFill>
                  <a:schemeClr val="tx1"/>
                </a:solidFill>
              </a:rPr>
              <a:t> (Япония), позволяет управлять оборудованием как со стационарного пульта, так и с дистанционного.</a:t>
            </a:r>
          </a:p>
          <a:p>
            <a:pPr marL="0" indent="0" algn="just">
              <a:buNone/>
            </a:pPr>
            <a:endParaRPr lang="ru-RU" sz="2400" b="1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b="1" dirty="0"/>
              <a:t>Система программируемого шага реза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b="1" dirty="0"/>
              <a:t>Система программируемой высоты подъема </a:t>
            </a:r>
            <a:r>
              <a:rPr lang="ru-RU" sz="2400" b="1" dirty="0" smtClean="0"/>
              <a:t>ножа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b="1" dirty="0"/>
              <a:t>Система защиты от перегрузки </a:t>
            </a:r>
            <a:endParaRPr lang="ru-RU" sz="2400" b="1" dirty="0" smtClean="0"/>
          </a:p>
          <a:p>
            <a:pPr algn="just">
              <a:buFont typeface="Wingdings" panose="05000000000000000000" pitchFamily="2" charset="2"/>
              <a:buChar char="Ø"/>
            </a:pPr>
            <a:endParaRPr lang="ru-RU" sz="2400" b="1" dirty="0" smtClean="0"/>
          </a:p>
          <a:p>
            <a:pPr marL="0" indent="0" algn="just">
              <a:buNone/>
            </a:pPr>
            <a:r>
              <a:rPr lang="ru-RU" sz="2400" b="1" dirty="0"/>
              <a:t>	</a:t>
            </a:r>
            <a:r>
              <a:rPr lang="ru-RU" sz="2400" b="1" dirty="0" smtClean="0">
                <a:solidFill>
                  <a:schemeClr val="tx1"/>
                </a:solidFill>
              </a:rPr>
              <a:t>Дополнительные (обслуживающие) системы</a:t>
            </a:r>
          </a:p>
          <a:p>
            <a:pPr marL="0" indent="0" algn="just">
              <a:buNone/>
            </a:pPr>
            <a:endParaRPr lang="ru-RU" sz="2400" b="1" dirty="0" smtClean="0">
              <a:solidFill>
                <a:schemeClr val="tx1"/>
              </a:solidFill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ru-RU" sz="2400" b="1" dirty="0"/>
              <a:t>Система подогрева гидравлики</a:t>
            </a: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ru-RU" sz="2400" b="1" dirty="0" smtClean="0"/>
              <a:t>Система </a:t>
            </a:r>
            <a:r>
              <a:rPr lang="ru-RU" sz="2400" b="1" dirty="0"/>
              <a:t>фильтрации (воздушные и масляные фильтры)</a:t>
            </a: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ru-RU" sz="2400" b="1" dirty="0"/>
              <a:t>Система охлаждения (фреон)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b="1" dirty="0"/>
              <a:t>Система автоматической смазки движущихся частей</a:t>
            </a:r>
          </a:p>
          <a:p>
            <a:pPr marL="0" indent="0" algn="just">
              <a:buNone/>
            </a:pPr>
            <a:endParaRPr lang="ru-RU" sz="2200" b="1" dirty="0" smtClean="0"/>
          </a:p>
          <a:p>
            <a:pPr marL="0" indent="0" algn="just">
              <a:buNone/>
            </a:pPr>
            <a:endParaRPr lang="ru-RU" sz="2200" b="1" dirty="0"/>
          </a:p>
          <a:p>
            <a:pPr marL="0" indent="0" algn="just">
              <a:buNone/>
            </a:pPr>
            <a:endParaRPr lang="ru-RU" sz="2200" b="1" dirty="0" smtClean="0"/>
          </a:p>
          <a:p>
            <a:pPr marL="0" indent="0" algn="just">
              <a:buNone/>
            </a:pPr>
            <a:endParaRPr lang="ru-RU" sz="2200" b="1" dirty="0" smtClean="0"/>
          </a:p>
          <a:p>
            <a:pPr marL="0" indent="0" algn="just">
              <a:buNone/>
            </a:pPr>
            <a:endParaRPr lang="ru-RU" sz="2200" b="1" dirty="0"/>
          </a:p>
          <a:p>
            <a:pPr marL="0" indent="0" algn="just">
              <a:buNone/>
            </a:pPr>
            <a:endParaRPr lang="ru-RU" sz="2200" b="1" dirty="0" smtClean="0"/>
          </a:p>
          <a:p>
            <a:pPr marL="0" indent="0" algn="just">
              <a:buNone/>
            </a:pPr>
            <a:endParaRPr lang="ru-RU" sz="2200" b="1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408" y="6412953"/>
            <a:ext cx="2121592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8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6320" y="497224"/>
            <a:ext cx="9138662" cy="805104"/>
          </a:xfrm>
        </p:spPr>
        <p:txBody>
          <a:bodyPr>
            <a:normAutofit fontScale="90000"/>
          </a:bodyPr>
          <a:lstStyle/>
          <a:p>
            <a:r>
              <a:rPr lang="ru-RU" sz="3400" b="1" dirty="0" smtClean="0"/>
              <a:t>Гидравлическая и электрическая система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33055" y="2357648"/>
            <a:ext cx="6540844" cy="3514849"/>
          </a:xfrm>
        </p:spPr>
        <p:txBody>
          <a:bodyPr>
            <a:normAutofit/>
          </a:bodyPr>
          <a:lstStyle/>
          <a:p>
            <a:pPr lvl="0"/>
            <a:r>
              <a:rPr lang="ru-RU" sz="2200" b="1" dirty="0" smtClean="0"/>
              <a:t>Гидравлические насосы 5/6/10 х 250</a:t>
            </a:r>
            <a:r>
              <a:rPr lang="en-US" sz="2200" b="1" dirty="0" smtClean="0"/>
              <a:t>ml</a:t>
            </a:r>
            <a:r>
              <a:rPr lang="ru-RU" sz="2200" b="1" dirty="0" smtClean="0"/>
              <a:t>/</a:t>
            </a:r>
            <a:r>
              <a:rPr lang="en-US" sz="2200" b="1" dirty="0" smtClean="0"/>
              <a:t>r</a:t>
            </a:r>
            <a:r>
              <a:rPr lang="ru-RU" sz="2200" b="1" dirty="0"/>
              <a:t> </a:t>
            </a:r>
            <a:endParaRPr lang="ru-RU" sz="2200" b="1" dirty="0" smtClean="0"/>
          </a:p>
          <a:p>
            <a:pPr lvl="0"/>
            <a:r>
              <a:rPr lang="ru-RU" sz="2200" b="1" dirty="0"/>
              <a:t>Д</a:t>
            </a:r>
            <a:r>
              <a:rPr lang="ru-RU" sz="2200" b="1" dirty="0" smtClean="0"/>
              <a:t>авление </a:t>
            </a:r>
            <a:r>
              <a:rPr lang="ru-RU" sz="2200" b="1" dirty="0"/>
              <a:t>в гидравлической системе </a:t>
            </a:r>
            <a:r>
              <a:rPr lang="ru-RU" sz="2200" b="1" dirty="0" smtClean="0"/>
              <a:t>25-27,5 </a:t>
            </a:r>
            <a:r>
              <a:rPr lang="en-US" sz="2200" b="1" dirty="0"/>
              <a:t>MPa</a:t>
            </a:r>
            <a:endParaRPr lang="ru-RU" sz="2200" b="1" dirty="0"/>
          </a:p>
          <a:p>
            <a:pPr lvl="0"/>
            <a:r>
              <a:rPr lang="ru-RU" sz="2200" b="1" dirty="0"/>
              <a:t>Емкость </a:t>
            </a:r>
            <a:r>
              <a:rPr lang="ru-RU" sz="2200" b="1" dirty="0" err="1"/>
              <a:t>гидробака</a:t>
            </a:r>
            <a:r>
              <a:rPr lang="ru-RU" sz="2200" b="1" dirty="0"/>
              <a:t> </a:t>
            </a:r>
            <a:r>
              <a:rPr lang="ru-RU" sz="2200" b="1" dirty="0" smtClean="0"/>
              <a:t>3600-4000л</a:t>
            </a:r>
            <a:endParaRPr lang="ru-RU" sz="2200" b="1" dirty="0"/>
          </a:p>
          <a:p>
            <a:pPr lvl="0"/>
            <a:r>
              <a:rPr lang="ru-RU" sz="2200" b="1" dirty="0"/>
              <a:t>Электрические двигатели </a:t>
            </a:r>
            <a:r>
              <a:rPr lang="ru-RU" sz="2200" b="1" dirty="0" smtClean="0"/>
              <a:t>5/6/10 </a:t>
            </a:r>
            <a:r>
              <a:rPr lang="ru-RU" sz="2200" b="1" dirty="0"/>
              <a:t>х 45кВт</a:t>
            </a:r>
          </a:p>
          <a:p>
            <a:pPr algn="just"/>
            <a:r>
              <a:rPr lang="ru-RU" sz="2200" b="1" dirty="0" smtClean="0"/>
              <a:t>Стандарт </a:t>
            </a:r>
            <a:r>
              <a:rPr lang="ru-RU" sz="2200" b="1" dirty="0"/>
              <a:t>электричества 380</a:t>
            </a:r>
            <a:r>
              <a:rPr lang="en-US" sz="2200" b="1" dirty="0"/>
              <a:t>V/3PH, </a:t>
            </a:r>
            <a:r>
              <a:rPr lang="en-US" sz="2200" b="1" dirty="0" smtClean="0"/>
              <a:t>50Hz</a:t>
            </a:r>
            <a:endParaRPr lang="ru-RU" sz="2200" b="1" dirty="0" smtClean="0"/>
          </a:p>
          <a:p>
            <a:pPr algn="just"/>
            <a:endParaRPr lang="ru-RU" b="1" dirty="0" smtClean="0"/>
          </a:p>
          <a:p>
            <a:pPr algn="just"/>
            <a:endParaRPr lang="ru-RU" b="1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8277" y="6414655"/>
            <a:ext cx="2123010" cy="4433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905" y="3810076"/>
            <a:ext cx="3004459" cy="22533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087" y="1532917"/>
            <a:ext cx="2234378" cy="321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9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6320" y="497224"/>
            <a:ext cx="8534400" cy="805104"/>
          </a:xfrm>
        </p:spPr>
        <p:txBody>
          <a:bodyPr>
            <a:normAutofit/>
          </a:bodyPr>
          <a:lstStyle/>
          <a:p>
            <a:r>
              <a:rPr lang="ru-RU" sz="3400" b="1" dirty="0" smtClean="0"/>
              <a:t>Варианты установки на площадке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3084" y="2299919"/>
            <a:ext cx="5882843" cy="3922249"/>
          </a:xfrm>
        </p:spPr>
        <p:txBody>
          <a:bodyPr>
            <a:normAutofit/>
          </a:bodyPr>
          <a:lstStyle/>
          <a:p>
            <a:pPr lvl="0"/>
            <a:endParaRPr lang="ru-RU" b="1" dirty="0"/>
          </a:p>
          <a:p>
            <a:pPr lvl="0"/>
            <a:endParaRPr lang="ru-RU" b="1" dirty="0" smtClean="0"/>
          </a:p>
          <a:p>
            <a:pPr lvl="0"/>
            <a:endParaRPr lang="ru-RU" b="1" dirty="0"/>
          </a:p>
          <a:p>
            <a:pPr algn="just"/>
            <a:endParaRPr lang="ru-RU" b="1" dirty="0"/>
          </a:p>
          <a:p>
            <a:pPr algn="just"/>
            <a:endParaRPr lang="ru-RU" b="1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8277" y="6414655"/>
            <a:ext cx="2123010" cy="4433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09" y="2725576"/>
            <a:ext cx="3906067" cy="34965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927" y="3458581"/>
            <a:ext cx="4346222" cy="27635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40" y="1437911"/>
            <a:ext cx="1281423" cy="25753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3" y="1437912"/>
            <a:ext cx="2190254" cy="27226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3685308" y="1647725"/>
            <a:ext cx="2535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Выше уровня земли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8332077" y="1643635"/>
            <a:ext cx="2535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Ниже уровня земли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4079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6320" y="497224"/>
            <a:ext cx="8534400" cy="805104"/>
          </a:xfrm>
        </p:spPr>
        <p:txBody>
          <a:bodyPr>
            <a:normAutofit fontScale="90000"/>
          </a:bodyPr>
          <a:lstStyle/>
          <a:p>
            <a:r>
              <a:rPr lang="ru-RU" sz="3400" b="1" dirty="0" smtClean="0"/>
              <a:t>Гарантия, сервисное обслуживание и запчасти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6552" y="2078182"/>
            <a:ext cx="6762937" cy="4336473"/>
          </a:xfrm>
        </p:spPr>
        <p:txBody>
          <a:bodyPr>
            <a:normAutofit/>
          </a:bodyPr>
          <a:lstStyle/>
          <a:p>
            <a:pPr lvl="0" algn="just"/>
            <a:r>
              <a:rPr lang="ru-RU" sz="2200" b="1" dirty="0" smtClean="0"/>
              <a:t>Гарантия на оборудование 12 месяцев</a:t>
            </a:r>
          </a:p>
          <a:p>
            <a:pPr lvl="0" algn="just"/>
            <a:r>
              <a:rPr lang="ru-RU" sz="2200" b="1" dirty="0" smtClean="0"/>
              <a:t>Склад запасных частей на заводе изготовителе, в г. Благовещенск и в г. Москва</a:t>
            </a:r>
          </a:p>
          <a:p>
            <a:pPr lvl="0" algn="just"/>
            <a:r>
              <a:rPr lang="ru-RU" sz="2200" b="1" dirty="0" smtClean="0"/>
              <a:t>Шеф-монтажные, пуско-наладочные работы и обучение персонала проводит квалифицированный русскоговорящий сервисный инженер  </a:t>
            </a:r>
          </a:p>
          <a:p>
            <a:endParaRPr lang="ru-RU" sz="2000" b="1" dirty="0"/>
          </a:p>
          <a:p>
            <a:pPr lvl="0"/>
            <a:endParaRPr lang="ru-RU" b="1" dirty="0" smtClean="0"/>
          </a:p>
          <a:p>
            <a:pPr lvl="0"/>
            <a:endParaRPr lang="ru-RU" b="1" dirty="0" smtClean="0"/>
          </a:p>
          <a:p>
            <a:pPr lvl="0"/>
            <a:endParaRPr lang="ru-RU" b="1" dirty="0"/>
          </a:p>
          <a:p>
            <a:pPr algn="just"/>
            <a:endParaRPr lang="ru-RU" b="1" dirty="0"/>
          </a:p>
          <a:p>
            <a:pPr algn="just"/>
            <a:endParaRPr lang="ru-RU" b="1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8277" y="6414655"/>
            <a:ext cx="2123010" cy="4433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280" y="3836265"/>
            <a:ext cx="3221461" cy="23052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280" y="1302328"/>
            <a:ext cx="1379517" cy="24522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293" y="1288473"/>
            <a:ext cx="1693448" cy="24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8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6320" y="497224"/>
            <a:ext cx="8534400" cy="805104"/>
          </a:xfrm>
        </p:spPr>
        <p:txBody>
          <a:bodyPr>
            <a:normAutofit/>
          </a:bodyPr>
          <a:lstStyle/>
          <a:p>
            <a:r>
              <a:rPr lang="ru-RU" sz="3400" b="1" dirty="0" smtClean="0"/>
              <a:t>Контакты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7374" y="1302328"/>
            <a:ext cx="8480903" cy="4724400"/>
          </a:xfrm>
        </p:spPr>
        <p:txBody>
          <a:bodyPr>
            <a:normAutofit fontScale="92500"/>
          </a:bodyPr>
          <a:lstStyle/>
          <a:p>
            <a:endParaRPr lang="ru-RU" sz="2000" b="1" dirty="0"/>
          </a:p>
          <a:p>
            <a:pPr marL="0" lvl="0" indent="0">
              <a:buNone/>
            </a:pPr>
            <a:r>
              <a:rPr lang="ru-RU" sz="2800" b="1" dirty="0" smtClean="0">
                <a:solidFill>
                  <a:srgbClr val="E57333"/>
                </a:solidFill>
              </a:rPr>
              <a:t>ООО «</a:t>
            </a:r>
            <a:r>
              <a:rPr lang="ru-RU" sz="2800" b="1" dirty="0" err="1" smtClean="0">
                <a:solidFill>
                  <a:srgbClr val="E57333"/>
                </a:solidFill>
              </a:rPr>
              <a:t>ХуаХун</a:t>
            </a:r>
            <a:r>
              <a:rPr lang="ru-RU" sz="2800" b="1" dirty="0" smtClean="0">
                <a:solidFill>
                  <a:srgbClr val="E57333"/>
                </a:solidFill>
              </a:rPr>
              <a:t>-Русь»</a:t>
            </a:r>
          </a:p>
          <a:p>
            <a:pPr marL="0" lvl="0" indent="0">
              <a:buNone/>
            </a:pPr>
            <a:r>
              <a:rPr lang="ru-RU" sz="2400" b="1" dirty="0" smtClean="0"/>
              <a:t>Москва, Варшавское шоссе, д.35</a:t>
            </a:r>
            <a:r>
              <a:rPr lang="en-US" sz="2400" b="1" dirty="0" smtClean="0"/>
              <a:t> </a:t>
            </a:r>
            <a:r>
              <a:rPr lang="ru-RU" sz="2400" b="1" dirty="0" smtClean="0"/>
              <a:t>строение 1, офис 317</a:t>
            </a:r>
          </a:p>
          <a:p>
            <a:pPr marL="0" lvl="0" indent="0">
              <a:buNone/>
            </a:pPr>
            <a:r>
              <a:rPr lang="ru-RU" sz="2400" b="1" dirty="0" smtClean="0"/>
              <a:t>Телефон: +7 499 703-14-73</a:t>
            </a:r>
          </a:p>
          <a:p>
            <a:pPr marL="0" lvl="0" indent="0">
              <a:buNone/>
            </a:pPr>
            <a:r>
              <a:rPr lang="en-US" sz="2400" b="1" dirty="0" smtClean="0"/>
              <a:t>E-mail</a:t>
            </a:r>
            <a:r>
              <a:rPr lang="ru-RU" sz="2400" b="1" dirty="0" smtClean="0"/>
              <a:t>: </a:t>
            </a:r>
            <a:r>
              <a:rPr lang="en-US" sz="2400" b="1" dirty="0" smtClean="0"/>
              <a:t>info@huahong-rus.ru</a:t>
            </a:r>
            <a:endParaRPr lang="ru-RU" sz="2400" b="1" dirty="0" smtClean="0"/>
          </a:p>
          <a:p>
            <a:pPr marL="0" lvl="0" indent="0">
              <a:buNone/>
            </a:pPr>
            <a:r>
              <a:rPr lang="ru-RU" sz="2800" b="1" dirty="0" smtClean="0">
                <a:solidFill>
                  <a:srgbClr val="E57333"/>
                </a:solidFill>
              </a:rPr>
              <a:t>Отдел продаж: </a:t>
            </a:r>
          </a:p>
          <a:p>
            <a:pPr marL="0" lvl="0" indent="0">
              <a:buNone/>
            </a:pPr>
            <a:r>
              <a:rPr lang="ru-RU" sz="2400" b="1" dirty="0" smtClean="0"/>
              <a:t>Телефон: +7 919 139-66-26</a:t>
            </a:r>
          </a:p>
          <a:p>
            <a:pPr marL="0" indent="0">
              <a:buNone/>
            </a:pPr>
            <a:r>
              <a:rPr lang="en-US" sz="2400" b="1" dirty="0"/>
              <a:t>E-mail</a:t>
            </a:r>
            <a:r>
              <a:rPr lang="ru-RU" sz="2400" b="1" dirty="0"/>
              <a:t>: </a:t>
            </a:r>
            <a:r>
              <a:rPr lang="en-US" sz="2400" b="1" dirty="0" smtClean="0"/>
              <a:t>nvp@huahong-rus.ru</a:t>
            </a:r>
            <a:endParaRPr lang="ru-RU" sz="2400" b="1" dirty="0"/>
          </a:p>
          <a:p>
            <a:pPr marL="0" lvl="0" indent="0">
              <a:buNone/>
            </a:pPr>
            <a:r>
              <a:rPr lang="ru-RU" sz="2800" b="1" dirty="0" smtClean="0">
                <a:solidFill>
                  <a:srgbClr val="E57333"/>
                </a:solidFill>
              </a:rPr>
              <a:t>Сервисное обслуживание и запасные части: </a:t>
            </a:r>
            <a:endParaRPr lang="en-US" sz="2800" b="1" dirty="0" smtClean="0">
              <a:solidFill>
                <a:srgbClr val="E57333"/>
              </a:solidFill>
            </a:endParaRPr>
          </a:p>
          <a:p>
            <a:pPr marL="0" lvl="0" indent="0">
              <a:buNone/>
            </a:pPr>
            <a:r>
              <a:rPr lang="ru-RU" sz="2400" b="1" dirty="0" smtClean="0"/>
              <a:t>Телефон: +7 499 703-14-73</a:t>
            </a:r>
            <a:endParaRPr lang="en-US" sz="2400" b="1" dirty="0" smtClean="0"/>
          </a:p>
          <a:p>
            <a:pPr marL="0" lvl="0" indent="0">
              <a:buNone/>
            </a:pPr>
            <a:endParaRPr lang="ru-RU" sz="2200" b="1" dirty="0" smtClean="0"/>
          </a:p>
          <a:p>
            <a:pPr lvl="0"/>
            <a:endParaRPr lang="ru-RU" b="1" dirty="0" smtClean="0"/>
          </a:p>
          <a:p>
            <a:pPr lvl="0"/>
            <a:endParaRPr lang="ru-RU" b="1" dirty="0"/>
          </a:p>
          <a:p>
            <a:pPr algn="just"/>
            <a:endParaRPr lang="ru-RU" b="1" dirty="0"/>
          </a:p>
          <a:p>
            <a:pPr algn="just"/>
            <a:endParaRPr lang="ru-RU" b="1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8277" y="6414655"/>
            <a:ext cx="2123010" cy="44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5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793" y="608059"/>
            <a:ext cx="8044153" cy="902087"/>
          </a:xfrm>
        </p:spPr>
        <p:txBody>
          <a:bodyPr/>
          <a:lstStyle/>
          <a:p>
            <a:pPr algn="ctr"/>
            <a:r>
              <a:rPr lang="en-US" b="1" dirty="0" err="1" smtClean="0"/>
              <a:t>Huahong</a:t>
            </a:r>
            <a:r>
              <a:rPr lang="en-US" b="1" dirty="0" smtClean="0"/>
              <a:t> Technology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4214" y="1510146"/>
            <a:ext cx="9827131" cy="2452254"/>
          </a:xfrm>
        </p:spPr>
        <p:txBody>
          <a:bodyPr>
            <a:normAutofit/>
          </a:bodyPr>
          <a:lstStyle/>
          <a:p>
            <a:pPr algn="just"/>
            <a:r>
              <a:rPr lang="ru-RU" b="1" dirty="0" smtClean="0"/>
              <a:t>Изобретения и патенты</a:t>
            </a:r>
            <a:r>
              <a:rPr lang="ru-RU" dirty="0" smtClean="0"/>
              <a:t>: </a:t>
            </a:r>
            <a:r>
              <a:rPr lang="en-US" dirty="0" smtClean="0"/>
              <a:t>7</a:t>
            </a:r>
            <a:r>
              <a:rPr lang="ru-RU" dirty="0" smtClean="0"/>
              <a:t>4 национальных патента и 32 международных патента на выпускаемое оборудование</a:t>
            </a:r>
          </a:p>
          <a:p>
            <a:pPr algn="just"/>
            <a:r>
              <a:rPr lang="ru-RU" b="1" dirty="0"/>
              <a:t>Сертификаты</a:t>
            </a:r>
            <a:r>
              <a:rPr lang="ru-RU" dirty="0"/>
              <a:t>: </a:t>
            </a:r>
            <a:endParaRPr lang="ru-RU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/>
              <a:t>Сертификат международной системы </a:t>
            </a:r>
            <a:r>
              <a:rPr lang="ru-RU" dirty="0"/>
              <a:t>качества </a:t>
            </a:r>
            <a:r>
              <a:rPr lang="ru-RU" dirty="0" smtClean="0"/>
              <a:t>ISO9001, ISO14000 и ISO28000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/>
              <a:t>Сертификат экологической безопасности </a:t>
            </a:r>
            <a:r>
              <a:rPr lang="en-US" dirty="0" err="1" smtClean="0"/>
              <a:t>IQNet</a:t>
            </a:r>
            <a:r>
              <a:rPr lang="ru-RU" dirty="0" smtClean="0"/>
              <a:t> (Швейцария)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/>
              <a:t>Европейский сертификат </a:t>
            </a:r>
            <a:r>
              <a:rPr lang="ru-RU" dirty="0"/>
              <a:t>соответствия (СЕ) на три линейки оборудования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408" y="6412953"/>
            <a:ext cx="2121592" cy="4450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074" y="3885663"/>
            <a:ext cx="5921590" cy="260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4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793" y="608059"/>
            <a:ext cx="8044153" cy="902087"/>
          </a:xfrm>
        </p:spPr>
        <p:txBody>
          <a:bodyPr/>
          <a:lstStyle/>
          <a:p>
            <a:pPr algn="ctr"/>
            <a:r>
              <a:rPr lang="en-US" b="1" dirty="0" err="1" smtClean="0"/>
              <a:t>Huahong</a:t>
            </a:r>
            <a:r>
              <a:rPr lang="en-US" b="1" dirty="0" smtClean="0"/>
              <a:t> Technology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5342" y="1510146"/>
            <a:ext cx="9595862" cy="1410391"/>
          </a:xfrm>
        </p:spPr>
        <p:txBody>
          <a:bodyPr>
            <a:normAutofit/>
          </a:bodyPr>
          <a:lstStyle/>
          <a:p>
            <a:pPr algn="just"/>
            <a:r>
              <a:rPr lang="ru-RU" b="1" dirty="0" smtClean="0"/>
              <a:t>Персонал:</a:t>
            </a:r>
            <a:r>
              <a:rPr lang="ru-RU" dirty="0" smtClean="0"/>
              <a:t> более 1000 человек, из которых 120 – конструкторы, инженеры и научные сотрудники</a:t>
            </a:r>
          </a:p>
          <a:p>
            <a:pPr algn="just"/>
            <a:r>
              <a:rPr lang="ru-RU" b="1" dirty="0" smtClean="0"/>
              <a:t>Заводские площади</a:t>
            </a:r>
            <a:r>
              <a:rPr lang="ru-RU" dirty="0" smtClean="0"/>
              <a:t>: 160 000 м2, из которых более 88 000 – производственные цеха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408" y="6412953"/>
            <a:ext cx="2121592" cy="4450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051" y="2851891"/>
            <a:ext cx="2351760" cy="3539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171" y="2864515"/>
            <a:ext cx="6206523" cy="35268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72" y="2879810"/>
            <a:ext cx="1948944" cy="351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0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793" y="608059"/>
            <a:ext cx="8044153" cy="902087"/>
          </a:xfrm>
        </p:spPr>
        <p:txBody>
          <a:bodyPr/>
          <a:lstStyle/>
          <a:p>
            <a:pPr algn="ctr"/>
            <a:r>
              <a:rPr lang="en-US" b="1" dirty="0" err="1" smtClean="0"/>
              <a:t>Huahong</a:t>
            </a:r>
            <a:r>
              <a:rPr lang="en-US" b="1" dirty="0" smtClean="0"/>
              <a:t> Technology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5342" y="1510146"/>
            <a:ext cx="9595862" cy="1413163"/>
          </a:xfrm>
        </p:spPr>
        <p:txBody>
          <a:bodyPr>
            <a:normAutofit/>
          </a:bodyPr>
          <a:lstStyle/>
          <a:p>
            <a:pPr algn="just"/>
            <a:r>
              <a:rPr lang="ru-RU" b="1" dirty="0" smtClean="0"/>
              <a:t>Станочный парк</a:t>
            </a:r>
            <a:r>
              <a:rPr lang="ru-RU" dirty="0" smtClean="0"/>
              <a:t>: более 300 высокоточных современных станков с ЧПУ, в том числе автоматические сварочные станки и европейские линии по производству гидравлических цилиндров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408" y="6412953"/>
            <a:ext cx="2121592" cy="4450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075" y="4211782"/>
            <a:ext cx="4235587" cy="22011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334" y="2551808"/>
            <a:ext cx="4055687" cy="22834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42" y="2551808"/>
            <a:ext cx="3836957" cy="228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4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448" y="608059"/>
            <a:ext cx="8044153" cy="902087"/>
          </a:xfrm>
        </p:spPr>
        <p:txBody>
          <a:bodyPr/>
          <a:lstStyle/>
          <a:p>
            <a:pPr algn="ctr"/>
            <a:r>
              <a:rPr lang="en-US" b="1" dirty="0" err="1" smtClean="0"/>
              <a:t>Huahong</a:t>
            </a:r>
            <a:r>
              <a:rPr lang="en-US" b="1" dirty="0" smtClean="0"/>
              <a:t> Technology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9448" y="1350112"/>
            <a:ext cx="9520652" cy="720435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География поставок: более 90 стран мира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0408" y="6412953"/>
            <a:ext cx="2121592" cy="4450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14" y="1898073"/>
            <a:ext cx="7969394" cy="425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6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448" y="608059"/>
            <a:ext cx="8044153" cy="902087"/>
          </a:xfrm>
        </p:spPr>
        <p:txBody>
          <a:bodyPr/>
          <a:lstStyle/>
          <a:p>
            <a:pPr algn="ctr"/>
            <a:r>
              <a:rPr lang="en-US" b="1" dirty="0" err="1" smtClean="0"/>
              <a:t>Huahong</a:t>
            </a:r>
            <a:r>
              <a:rPr lang="en-US" b="1" dirty="0" smtClean="0"/>
              <a:t> Technology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9448" y="1510147"/>
            <a:ext cx="9520652" cy="1177635"/>
          </a:xfrm>
        </p:spPr>
        <p:txBody>
          <a:bodyPr>
            <a:normAutofit/>
          </a:bodyPr>
          <a:lstStyle/>
          <a:p>
            <a:pPr algn="just"/>
            <a:r>
              <a:rPr lang="ru-RU" b="1" dirty="0" smtClean="0"/>
              <a:t>Количество выпускаемого оборудования в год</a:t>
            </a:r>
            <a:r>
              <a:rPr lang="ru-RU" dirty="0" smtClean="0"/>
              <a:t>: </a:t>
            </a:r>
            <a:r>
              <a:rPr lang="en-US" dirty="0" smtClean="0"/>
              <a:t>42</a:t>
            </a:r>
            <a:r>
              <a:rPr lang="ru-RU" dirty="0" smtClean="0"/>
              <a:t>00 единиц</a:t>
            </a:r>
          </a:p>
          <a:p>
            <a:pPr algn="just"/>
            <a:r>
              <a:rPr lang="ru-RU" b="1" dirty="0" smtClean="0"/>
              <a:t>Количество проданных пресс-ножниц линейки </a:t>
            </a:r>
            <a:r>
              <a:rPr lang="en-US" b="1" dirty="0" smtClean="0"/>
              <a:t>Q91Y/W</a:t>
            </a:r>
            <a:r>
              <a:rPr lang="ru-RU" b="1" dirty="0"/>
              <a:t>:</a:t>
            </a:r>
            <a:r>
              <a:rPr lang="ru-RU" dirty="0" smtClean="0"/>
              <a:t> более 900 единиц усилием реза 630, 800, 1000 и 1250</a:t>
            </a:r>
            <a:r>
              <a:rPr lang="en-US" dirty="0" smtClean="0"/>
              <a:t> </a:t>
            </a:r>
            <a:r>
              <a:rPr lang="ru-RU" dirty="0" smtClean="0"/>
              <a:t>тонн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458" y="2836776"/>
            <a:ext cx="4642666" cy="33685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0408" y="6412953"/>
            <a:ext cx="2121592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8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408" y="6412953"/>
            <a:ext cx="2121592" cy="4450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7128" y="405116"/>
            <a:ext cx="9088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Шредерные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установки серии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PSX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1995055" y="1427018"/>
            <a:ext cx="8075353" cy="464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4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4340</TotalTime>
  <Words>962</Words>
  <Application>Microsoft Office PowerPoint</Application>
  <PresentationFormat>Широкоэкранный</PresentationFormat>
  <Paragraphs>249</Paragraphs>
  <Slides>35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5" baseType="lpstr">
      <vt:lpstr>MS Gothic</vt:lpstr>
      <vt:lpstr>Arial</vt:lpstr>
      <vt:lpstr>Calibri</vt:lpstr>
      <vt:lpstr>Century Gothic</vt:lpstr>
      <vt:lpstr>Franklin Gothic Demi</vt:lpstr>
      <vt:lpstr>PMingLiU</vt:lpstr>
      <vt:lpstr>Times New Roman</vt:lpstr>
      <vt:lpstr>Wingdings</vt:lpstr>
      <vt:lpstr>Wingdings 3</vt:lpstr>
      <vt:lpstr>Легкий дым</vt:lpstr>
      <vt:lpstr>Huahung Technology  Оборудование по переработке лома на все случаи жизни</vt:lpstr>
      <vt:lpstr>Содержание</vt:lpstr>
      <vt:lpstr>Huahong Technology</vt:lpstr>
      <vt:lpstr>Huahong Technology</vt:lpstr>
      <vt:lpstr>Huahong Technology</vt:lpstr>
      <vt:lpstr>Huahong Technology</vt:lpstr>
      <vt:lpstr>Huahong Technology</vt:lpstr>
      <vt:lpstr>Huahong Technology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Область применения</vt:lpstr>
      <vt:lpstr>Принцип работы</vt:lpstr>
      <vt:lpstr>Презентация PowerPoint</vt:lpstr>
      <vt:lpstr>Параметры разрезаемых материалов</vt:lpstr>
      <vt:lpstr>Отличительные особенности</vt:lpstr>
      <vt:lpstr>Ножевая станина</vt:lpstr>
      <vt:lpstr>Отличительные особенности</vt:lpstr>
      <vt:lpstr>Отличительные особенности</vt:lpstr>
      <vt:lpstr>Камера</vt:lpstr>
      <vt:lpstr>Камера</vt:lpstr>
      <vt:lpstr>Отличительные особенности</vt:lpstr>
      <vt:lpstr>Отличительные особенности</vt:lpstr>
      <vt:lpstr>Управление</vt:lpstr>
      <vt:lpstr>Отличительные особенности</vt:lpstr>
      <vt:lpstr>Гидравлическая и электрическая система</vt:lpstr>
      <vt:lpstr>Варианты установки на площадке</vt:lpstr>
      <vt:lpstr>Гарантия, сервисное обслуживание и запчасти</vt:lpstr>
      <vt:lpstr>Контакты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Подпрессовочные ножницы q91y-630w</dc:title>
  <dc:creator>84999</dc:creator>
  <cp:lastModifiedBy>84999</cp:lastModifiedBy>
  <cp:revision>249</cp:revision>
  <dcterms:created xsi:type="dcterms:W3CDTF">2018-04-05T12:58:48Z</dcterms:created>
  <dcterms:modified xsi:type="dcterms:W3CDTF">2018-07-13T06:43:50Z</dcterms:modified>
</cp:coreProperties>
</file>