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383" r:id="rId2"/>
    <p:sldId id="354" r:id="rId3"/>
    <p:sldId id="384" r:id="rId4"/>
    <p:sldId id="385" r:id="rId5"/>
    <p:sldId id="386" r:id="rId6"/>
    <p:sldId id="360" r:id="rId7"/>
    <p:sldId id="361" r:id="rId8"/>
    <p:sldId id="363" r:id="rId9"/>
    <p:sldId id="364" r:id="rId10"/>
    <p:sldId id="300" r:id="rId11"/>
    <p:sldId id="390" r:id="rId12"/>
    <p:sldId id="365" r:id="rId13"/>
    <p:sldId id="366" r:id="rId14"/>
    <p:sldId id="367" r:id="rId15"/>
    <p:sldId id="391" r:id="rId16"/>
    <p:sldId id="1333" r:id="rId17"/>
    <p:sldId id="1335" r:id="rId18"/>
    <p:sldId id="1329" r:id="rId19"/>
    <p:sldId id="401" r:id="rId20"/>
    <p:sldId id="392" r:id="rId21"/>
    <p:sldId id="395" r:id="rId22"/>
    <p:sldId id="375" r:id="rId23"/>
    <p:sldId id="379" r:id="rId24"/>
    <p:sldId id="380" r:id="rId25"/>
    <p:sldId id="381" r:id="rId26"/>
    <p:sldId id="382" r:id="rId27"/>
    <p:sldId id="397" r:id="rId28"/>
    <p:sldId id="1324" r:id="rId29"/>
    <p:sldId id="1327" r:id="rId3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19D3435-8953-43CF-A847-89B3DEC0F644}">
          <p14:sldIdLst>
            <p14:sldId id="383"/>
            <p14:sldId id="354"/>
            <p14:sldId id="384"/>
            <p14:sldId id="385"/>
            <p14:sldId id="386"/>
            <p14:sldId id="360"/>
            <p14:sldId id="361"/>
            <p14:sldId id="363"/>
            <p14:sldId id="364"/>
            <p14:sldId id="300"/>
            <p14:sldId id="390"/>
            <p14:sldId id="365"/>
            <p14:sldId id="366"/>
            <p14:sldId id="367"/>
            <p14:sldId id="391"/>
            <p14:sldId id="1333"/>
            <p14:sldId id="1335"/>
            <p14:sldId id="1329"/>
            <p14:sldId id="401"/>
            <p14:sldId id="392"/>
            <p14:sldId id="395"/>
            <p14:sldId id="375"/>
            <p14:sldId id="379"/>
            <p14:sldId id="380"/>
            <p14:sldId id="381"/>
            <p14:sldId id="382"/>
            <p14:sldId id="397"/>
            <p14:sldId id="1324"/>
            <p14:sldId id="1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0000"/>
    <a:srgbClr val="6699FF"/>
    <a:srgbClr val="FF0000"/>
    <a:srgbClr val="000066"/>
    <a:srgbClr val="333399"/>
    <a:srgbClr val="990000"/>
    <a:srgbClr val="9933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9" autoAdjust="0"/>
    <p:restoredTop sz="91076" autoAdjust="0"/>
  </p:normalViewPr>
  <p:slideViewPr>
    <p:cSldViewPr>
      <p:cViewPr>
        <p:scale>
          <a:sx n="74" d="100"/>
          <a:sy n="74" d="100"/>
        </p:scale>
        <p:origin x="-108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E06A5A-A9E6-4516-B406-A3DB8B3EAE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07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4ED440-AA55-4A32-9C9A-443AFF6420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126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777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333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285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87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79120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6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912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470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3626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02242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89341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8FBCFF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"/>
          <p:cNvSpPr txBox="1">
            <a:spLocks noChangeArrowheads="1"/>
          </p:cNvSpPr>
          <p:nvPr/>
        </p:nvSpPr>
        <p:spPr bwMode="auto">
          <a:xfrm>
            <a:off x="7451725" y="0"/>
            <a:ext cx="1692275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rgbClr val="FF9933"/>
                </a:solidFill>
              </a:rPr>
              <a:t> 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rgbClr val="FF9933"/>
              </a:solidFill>
            </a:endParaRPr>
          </a:p>
        </p:txBody>
      </p:sp>
      <p:pic>
        <p:nvPicPr>
          <p:cNvPr id="1027" name="Picture 5" descr="Stavan copy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171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0" y="0"/>
            <a:ext cx="1692275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rgbClr val="FF9933"/>
                </a:solidFill>
              </a:rPr>
              <a:t> 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rgbClr val="FF9933"/>
              </a:solidFill>
            </a:endParaRPr>
          </a:p>
        </p:txBody>
      </p:sp>
      <p:pic>
        <p:nvPicPr>
          <p:cNvPr id="1029" name="Picture 7" descr="Ставан copy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0"/>
            <a:ext cx="11620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kapitonova\Desktop\Prezentations at INNOPROM_template of cov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" y="0"/>
            <a:ext cx="91131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404664"/>
            <a:ext cx="4590256" cy="80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latin typeface="Arial Narrow" pitchFamily="34" charset="0"/>
              </a:rPr>
              <a:t>БОЛЬШАЯ</a:t>
            </a:r>
          </a:p>
          <a:p>
            <a:pPr>
              <a:lnSpc>
                <a:spcPts val="1700"/>
              </a:lnSpc>
            </a:pPr>
            <a:r>
              <a:rPr lang="ru-RU" altLang="ru-RU" b="1" dirty="0">
                <a:latin typeface="Arial Narrow" pitchFamily="34" charset="0"/>
              </a:rPr>
              <a:t>ИНДУСТРИАЛЬНАЯ НЕДЕЛЯ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140968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ИННОВАЦИОННЫЕ ТЕХНОЛОГИИ И ОБОРУДОВАНИЕ ПО ПЕРЕРАБОТКЕ И ИСПОЛЬЗОВАНИЮ ТЕХНОГЕННЫХ ОТХОДОВ МЕТАЛЛУРГИЧЕСКОГО ПРОИЗВОДСТВА </a:t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95536" y="5428166"/>
            <a:ext cx="6462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Л.А. Смирнов </a:t>
            </a:r>
            <a:r>
              <a:rPr lang="ru-RU" sz="2400" b="1" i="1" baseline="30000" dirty="0"/>
              <a:t> </a:t>
            </a:r>
            <a:endParaRPr lang="ru-RU" sz="2400" b="1" dirty="0"/>
          </a:p>
          <a:p>
            <a:r>
              <a:rPr lang="ru-RU" i="1" dirty="0"/>
              <a:t>(ОАО «Уральский институт металлов»,  </a:t>
            </a:r>
            <a:endParaRPr lang="ru-RU" b="1" dirty="0"/>
          </a:p>
          <a:p>
            <a:r>
              <a:rPr lang="ru-RU" i="1" dirty="0" smtClean="0"/>
              <a:t>Институт </a:t>
            </a:r>
            <a:r>
              <a:rPr lang="ru-RU" i="1" dirty="0"/>
              <a:t>металлургии </a:t>
            </a:r>
            <a:r>
              <a:rPr lang="ru-RU" i="1" dirty="0" err="1" smtClean="0"/>
              <a:t>УрО</a:t>
            </a:r>
            <a:r>
              <a:rPr lang="ru-RU" i="1" dirty="0" smtClean="0"/>
              <a:t> </a:t>
            </a:r>
            <a:r>
              <a:rPr lang="ru-RU" i="1" dirty="0"/>
              <a:t>РАН)</a:t>
            </a:r>
            <a:endParaRPr lang="ru-RU" dirty="0"/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395536" y="1680557"/>
            <a:ext cx="393858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19138" eaLnBrk="1" hangingPunct="1">
              <a:lnSpc>
                <a:spcPts val="2900"/>
              </a:lnSpc>
            </a:pPr>
            <a:r>
              <a:rPr lang="ru-RU" altLang="ru-RU" sz="2800" b="1" dirty="0">
                <a:solidFill>
                  <a:srgbClr val="00B0F0"/>
                </a:solidFill>
                <a:latin typeface="Arial Narrow" pitchFamily="34" charset="0"/>
              </a:rPr>
              <a:t>ИННОВАЦИИ ДЛЯ</a:t>
            </a:r>
          </a:p>
          <a:p>
            <a:pPr defTabSz="719138" eaLnBrk="1" hangingPunct="1">
              <a:lnSpc>
                <a:spcPts val="2900"/>
              </a:lnSpc>
            </a:pPr>
            <a:r>
              <a:rPr lang="ru-RU" altLang="ru-RU" sz="2800" b="1" dirty="0">
                <a:solidFill>
                  <a:srgbClr val="00B0F0"/>
                </a:solidFill>
                <a:latin typeface="Arial Narrow" pitchFamily="34" charset="0"/>
              </a:rPr>
              <a:t>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20458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3" y="692696"/>
            <a:ext cx="894713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В тоже время технология </a:t>
            </a:r>
            <a:r>
              <a:rPr lang="ru-RU" dirty="0">
                <a:solidFill>
                  <a:srgbClr val="C00000"/>
                </a:solidFill>
              </a:rPr>
              <a:t>переработка сталеплавильных </a:t>
            </a:r>
            <a:r>
              <a:rPr lang="ru-RU" dirty="0" smtClean="0">
                <a:solidFill>
                  <a:srgbClr val="C00000"/>
                </a:solidFill>
              </a:rPr>
              <a:t>шлаков по схеме (первичная </a:t>
            </a:r>
            <a:r>
              <a:rPr lang="ru-RU" dirty="0">
                <a:solidFill>
                  <a:srgbClr val="C00000"/>
                </a:solidFill>
              </a:rPr>
              <a:t>- в шлаковых отделениях, вторичная - на </a:t>
            </a:r>
            <a:r>
              <a:rPr lang="ru-RU" dirty="0" smtClean="0">
                <a:solidFill>
                  <a:srgbClr val="C00000"/>
                </a:solidFill>
              </a:rPr>
              <a:t>ДСУ) требует </a:t>
            </a:r>
            <a:r>
              <a:rPr lang="ru-RU" dirty="0">
                <a:solidFill>
                  <a:srgbClr val="C00000"/>
                </a:solidFill>
              </a:rPr>
              <a:t>больших производственных площадей, значительных энергетических, материальных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>
                <a:solidFill>
                  <a:srgbClr val="C00000"/>
                </a:solidFill>
              </a:rPr>
              <a:t>и трудовых затрат на получение готовой продукции. </a:t>
            </a:r>
            <a:endParaRPr lang="ru-RU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Внедряемые в комплексе строящихся электропечей варианты слива шлакового расплава под печь с последующей разработкой шлака автопогрузчиками не обеспечивают нормальных условий труда, сопровождаются неорганизованными тепловыми и парогазовыми выделениями, отрицательно воздействуют на окружающую среду и используемую технику.</a:t>
            </a:r>
            <a:endParaRPr lang="ru-RU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Более прогрессивными, экономически и экологически оправданными являются технологии, позволяющие перерабатывать </a:t>
            </a:r>
            <a:r>
              <a:rPr lang="ru-RU" u="sng" dirty="0" err="1" smtClean="0">
                <a:solidFill>
                  <a:srgbClr val="C00000"/>
                </a:solidFill>
              </a:rPr>
              <a:t>сталеплавительный</a:t>
            </a:r>
            <a:r>
              <a:rPr lang="ru-RU" u="sng" dirty="0" smtClean="0">
                <a:solidFill>
                  <a:srgbClr val="C00000"/>
                </a:solidFill>
              </a:rPr>
              <a:t> шлак в жидком состоянии, в т. ч. с утилизацией тепла.</a:t>
            </a: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По различным оценкам одна тонна шлакового расплава с температурой 1500</a:t>
            </a:r>
            <a:r>
              <a:rPr lang="ru-RU" baseline="30000" dirty="0">
                <a:solidFill>
                  <a:srgbClr val="C00000"/>
                </a:solidFill>
              </a:rPr>
              <a:t>0</a:t>
            </a:r>
            <a:r>
              <a:rPr lang="ru-RU" dirty="0">
                <a:solidFill>
                  <a:srgbClr val="C00000"/>
                </a:solidFill>
              </a:rPr>
              <a:t>С при остывании выделяет ~ 1,8 ГДж физического тепла.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889248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Оценочно  </a:t>
            </a:r>
            <a:r>
              <a:rPr lang="ru-RU" dirty="0">
                <a:solidFill>
                  <a:srgbClr val="C00000"/>
                </a:solidFill>
              </a:rPr>
              <a:t>при производстве только чугуна и стали в России со шлаками ежегодно теряется более 50 млн. ГДж тепловой энергии, что соответствует сжиганию около 1,8  млн. тонн условного топлива. </a:t>
            </a:r>
          </a:p>
          <a:p>
            <a:pPr indent="457200" algn="just">
              <a:lnSpc>
                <a:spcPct val="150000"/>
              </a:lnSpc>
            </a:pPr>
            <a:r>
              <a:rPr lang="ru-RU" u="sng" dirty="0">
                <a:solidFill>
                  <a:srgbClr val="C00000"/>
                </a:solidFill>
              </a:rPr>
              <a:t>Заслуживают внимания разработки по воздушной грануляции расплавов и переработке шлаков в агрегатах с шаровой насадкой барабанного (роторного) типа. </a:t>
            </a:r>
            <a:endParaRPr lang="ru-RU" u="sng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При </a:t>
            </a:r>
            <a:r>
              <a:rPr lang="ru-RU" u="sng" dirty="0">
                <a:solidFill>
                  <a:srgbClr val="C00000"/>
                </a:solidFill>
              </a:rPr>
              <a:t>воздушной грануляции </a:t>
            </a:r>
            <a:r>
              <a:rPr lang="ru-RU" dirty="0">
                <a:solidFill>
                  <a:srgbClr val="C00000"/>
                </a:solidFill>
              </a:rPr>
              <a:t>организованная струя шлакового расплава </a:t>
            </a:r>
            <a:r>
              <a:rPr lang="ru-RU" dirty="0" err="1">
                <a:solidFill>
                  <a:srgbClr val="C00000"/>
                </a:solidFill>
              </a:rPr>
              <a:t>диспергируется</a:t>
            </a:r>
            <a:r>
              <a:rPr lang="ru-RU" dirty="0">
                <a:solidFill>
                  <a:srgbClr val="C00000"/>
                </a:solidFill>
              </a:rPr>
              <a:t> компримированным </a:t>
            </a:r>
            <a:r>
              <a:rPr lang="ru-RU" dirty="0" smtClean="0">
                <a:solidFill>
                  <a:srgbClr val="C00000"/>
                </a:solidFill>
              </a:rPr>
              <a:t>или  </a:t>
            </a:r>
            <a:r>
              <a:rPr lang="ru-RU" dirty="0" err="1">
                <a:solidFill>
                  <a:srgbClr val="C00000"/>
                </a:solidFill>
              </a:rPr>
              <a:t>вентиляторным</a:t>
            </a:r>
            <a:r>
              <a:rPr lang="ru-RU" dirty="0">
                <a:solidFill>
                  <a:srgbClr val="C00000"/>
                </a:solidFill>
              </a:rPr>
              <a:t> потоком газа - </a:t>
            </a:r>
            <a:r>
              <a:rPr lang="ru-RU" dirty="0" smtClean="0">
                <a:solidFill>
                  <a:srgbClr val="C00000"/>
                </a:solidFill>
              </a:rPr>
              <a:t>воздуха  с </a:t>
            </a:r>
            <a:r>
              <a:rPr lang="ru-RU" dirty="0">
                <a:solidFill>
                  <a:srgbClr val="C00000"/>
                </a:solidFill>
              </a:rPr>
              <a:t>добавкой </a:t>
            </a:r>
            <a:r>
              <a:rPr lang="ru-RU" dirty="0" smtClean="0">
                <a:solidFill>
                  <a:srgbClr val="C00000"/>
                </a:solidFill>
              </a:rPr>
              <a:t>или </a:t>
            </a:r>
            <a:r>
              <a:rPr lang="ru-RU" dirty="0">
                <a:solidFill>
                  <a:srgbClr val="C00000"/>
                </a:solidFill>
              </a:rPr>
              <a:t>без подачи </a:t>
            </a:r>
            <a:r>
              <a:rPr lang="ru-RU" dirty="0" smtClean="0">
                <a:solidFill>
                  <a:srgbClr val="C00000"/>
                </a:solidFill>
              </a:rPr>
              <a:t>воды, охлаждением </a:t>
            </a:r>
            <a:r>
              <a:rPr lang="ru-RU" dirty="0">
                <a:solidFill>
                  <a:srgbClr val="C00000"/>
                </a:solidFill>
              </a:rPr>
              <a:t>и сбором частиц шлака</a:t>
            </a:r>
            <a:r>
              <a:rPr lang="ru-RU" dirty="0" smtClean="0">
                <a:solidFill>
                  <a:srgbClr val="C00000"/>
                </a:solidFill>
              </a:rPr>
              <a:t>.  Воздух </a:t>
            </a:r>
            <a:r>
              <a:rPr lang="ru-RU" dirty="0">
                <a:solidFill>
                  <a:srgbClr val="C00000"/>
                </a:solidFill>
              </a:rPr>
              <a:t>с температурой 500- </a:t>
            </a:r>
            <a:r>
              <a:rPr lang="ru-RU" dirty="0" smtClean="0">
                <a:solidFill>
                  <a:srgbClr val="C00000"/>
                </a:solidFill>
              </a:rPr>
              <a:t>600</a:t>
            </a:r>
            <a:r>
              <a:rPr lang="ru-RU" baseline="30000" dirty="0" smtClean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C00000"/>
                </a:solidFill>
              </a:rPr>
              <a:t>С  и выше  используется для выработки   </a:t>
            </a:r>
            <a:r>
              <a:rPr lang="ru-RU" dirty="0">
                <a:solidFill>
                  <a:srgbClr val="C00000"/>
                </a:solidFill>
              </a:rPr>
              <a:t>пара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       </a:t>
            </a:r>
            <a:r>
              <a:rPr lang="ru-RU" u="sng" dirty="0">
                <a:solidFill>
                  <a:srgbClr val="C00000"/>
                </a:solidFill>
              </a:rPr>
              <a:t>Технология дает возможность регулировать свойства готового продукта, получать продукцию широкого назначения и утилизировать тепло с параметрами, пригодными для энергетического, промышленного и коммунального использования.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1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800" cy="4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1619670" y="5705298"/>
            <a:ext cx="568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Технологическая схема установки сухой грануляции </a:t>
            </a:r>
            <a:r>
              <a:rPr lang="ru-RU" dirty="0" smtClean="0">
                <a:solidFill>
                  <a:srgbClr val="C00000"/>
                </a:solidFill>
              </a:rPr>
              <a:t>шлаков с утилизацией тепла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9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77686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Варианты </a:t>
            </a:r>
            <a:r>
              <a:rPr lang="ru-RU" dirty="0">
                <a:solidFill>
                  <a:srgbClr val="C00000"/>
                </a:solidFill>
              </a:rPr>
              <a:t>технологии опробованы на комбинатах «Северсталь» и ОЭМК, на </a:t>
            </a:r>
            <a:r>
              <a:rPr lang="ru-RU" dirty="0" err="1">
                <a:solidFill>
                  <a:srgbClr val="C00000"/>
                </a:solidFill>
              </a:rPr>
              <a:t>Серовском</a:t>
            </a:r>
            <a:r>
              <a:rPr lang="ru-RU" dirty="0">
                <a:solidFill>
                  <a:srgbClr val="C00000"/>
                </a:solidFill>
              </a:rPr>
              <a:t> и </a:t>
            </a:r>
            <a:r>
              <a:rPr lang="ru-RU" dirty="0" err="1">
                <a:solidFill>
                  <a:srgbClr val="C00000"/>
                </a:solidFill>
              </a:rPr>
              <a:t>Аксусском</a:t>
            </a:r>
            <a:r>
              <a:rPr lang="ru-RU" dirty="0">
                <a:solidFill>
                  <a:srgbClr val="C00000"/>
                </a:solidFill>
              </a:rPr>
              <a:t> ферросплавных заводах.</a:t>
            </a:r>
          </a:p>
          <a:p>
            <a:pPr indent="457200" algn="just">
              <a:lnSpc>
                <a:spcPct val="150000"/>
              </a:lnSpc>
            </a:pPr>
            <a:r>
              <a:rPr lang="ru-RU" u="sng" dirty="0">
                <a:solidFill>
                  <a:srgbClr val="C00000"/>
                </a:solidFill>
              </a:rPr>
              <a:t>Разработаны различные схемы компоновки технологического оборудования установок производительностью до 500 тыс. т  в год, в том числе с получением энергетического тепла</a:t>
            </a:r>
            <a:r>
              <a:rPr lang="ru-RU" u="sng" dirty="0" smtClean="0">
                <a:solidFill>
                  <a:srgbClr val="C00000"/>
                </a:solidFill>
              </a:rPr>
              <a:t>. </a:t>
            </a:r>
            <a:r>
              <a:rPr lang="ru-RU" u="sng" dirty="0">
                <a:solidFill>
                  <a:srgbClr val="C00000"/>
                </a:solidFill>
              </a:rPr>
              <a:t>Перерабатывать этим способом можно любые сталеплавильные шлаки</a:t>
            </a:r>
            <a:r>
              <a:rPr lang="ru-RU" u="sng" dirty="0" smtClean="0">
                <a:solidFill>
                  <a:srgbClr val="C00000"/>
                </a:solidFill>
              </a:rPr>
              <a:t>.</a:t>
            </a:r>
            <a:endParaRPr lang="ru-RU" u="sng" dirty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Технический проект установки воздушной грануляции шлака с утилизацией тепла был выполнен </a:t>
            </a:r>
            <a:r>
              <a:rPr lang="ru-RU" dirty="0" err="1">
                <a:solidFill>
                  <a:srgbClr val="C00000"/>
                </a:solidFill>
              </a:rPr>
              <a:t>СибГипромезом</a:t>
            </a:r>
            <a:r>
              <a:rPr lang="ru-RU" dirty="0">
                <a:solidFill>
                  <a:srgbClr val="C00000"/>
                </a:solidFill>
              </a:rPr>
              <a:t> для Кузнецкого металлургического комбината . </a:t>
            </a:r>
            <a:endParaRPr lang="ru-RU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По подобной технологии производится грануляция конвертерных шлаков на опытной установке завода в </a:t>
            </a:r>
            <a:r>
              <a:rPr lang="ru-RU" dirty="0" err="1">
                <a:solidFill>
                  <a:srgbClr val="C00000"/>
                </a:solidFill>
              </a:rPr>
              <a:t>Фукуяме</a:t>
            </a:r>
            <a:r>
              <a:rPr lang="ru-RU" dirty="0">
                <a:solidFill>
                  <a:srgbClr val="C00000"/>
                </a:solidFill>
              </a:rPr>
              <a:t>, Япония (фирмы “Ниппон </a:t>
            </a:r>
            <a:r>
              <a:rPr lang="ru-RU" dirty="0" err="1">
                <a:solidFill>
                  <a:srgbClr val="C00000"/>
                </a:solidFill>
              </a:rPr>
              <a:t>кокан</a:t>
            </a:r>
            <a:r>
              <a:rPr lang="ru-RU" dirty="0">
                <a:solidFill>
                  <a:srgbClr val="C00000"/>
                </a:solidFill>
              </a:rPr>
              <a:t>”).</a:t>
            </a:r>
          </a:p>
          <a:p>
            <a:pPr indent="457200" algn="just">
              <a:lnSpc>
                <a:spcPct val="150000"/>
              </a:lnSpc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79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916832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        Воздушная </a:t>
            </a:r>
            <a:r>
              <a:rPr lang="ru-RU" dirty="0">
                <a:solidFill>
                  <a:srgbClr val="C00000"/>
                </a:solidFill>
              </a:rPr>
              <a:t>грануляция шлаковых расплавов в 1,5 – 2,0 раза экономичнее водных способов грануляции. </a:t>
            </a:r>
            <a:r>
              <a:rPr lang="ru-RU" dirty="0" smtClean="0">
                <a:solidFill>
                  <a:srgbClr val="C00000"/>
                </a:solidFill>
              </a:rPr>
              <a:t>Материал </a:t>
            </a:r>
            <a:r>
              <a:rPr lang="ru-RU" dirty="0">
                <a:solidFill>
                  <a:srgbClr val="C00000"/>
                </a:solidFill>
              </a:rPr>
              <a:t>имеет низкую влажность и пористость при высокой гидравлической активности, практически не смерзается в зимних условиях и может быть использован в производстве широкого ассортимента строительных материалов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      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4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78497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Наиболее    </a:t>
            </a:r>
            <a:r>
              <a:rPr lang="ru-RU" u="sng" dirty="0">
                <a:solidFill>
                  <a:srgbClr val="C00000"/>
                </a:solidFill>
              </a:rPr>
              <a:t>перспективным, на наш взгляд, является способ переработки шлаков в установках </a:t>
            </a:r>
            <a:r>
              <a:rPr lang="ru-RU" u="sng" dirty="0" smtClean="0">
                <a:solidFill>
                  <a:srgbClr val="C00000"/>
                </a:solidFill>
              </a:rPr>
              <a:t>барабанного (роторного) </a:t>
            </a:r>
            <a:r>
              <a:rPr lang="ru-RU" u="sng" dirty="0">
                <a:solidFill>
                  <a:srgbClr val="C00000"/>
                </a:solidFill>
              </a:rPr>
              <a:t>типа, разработанный в </a:t>
            </a:r>
            <a:r>
              <a:rPr lang="ru-RU" u="sng" dirty="0" smtClean="0">
                <a:solidFill>
                  <a:srgbClr val="C00000"/>
                </a:solidFill>
              </a:rPr>
              <a:t>   Уральским  институтом  металлов. </a:t>
            </a: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Охлаждение и дробление жидкого шлака в этом способе осуществляется во вращающемся барабане с шаровой металлической насадкой и дозированной подачей воды. При этом конечными продуктами являются фракционированный  щебень, щебёночно - песчаная смесь и скрап с минимальной степенью </a:t>
            </a:r>
            <a:r>
              <a:rPr lang="ru-RU" dirty="0" err="1" smtClean="0">
                <a:solidFill>
                  <a:srgbClr val="C00000"/>
                </a:solidFill>
              </a:rPr>
              <a:t>ошлакованности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 Опытные и опытно – промышленные установки опробованы </a:t>
            </a:r>
            <a:r>
              <a:rPr lang="ru-RU" u="sng" dirty="0">
                <a:solidFill>
                  <a:srgbClr val="C00000"/>
                </a:solidFill>
              </a:rPr>
              <a:t>практически на всех видах шлаков (доменных, сталеплавильных, ферросплавных, ваграночных и шлаках цветной металлургии). Установки  хорошо зарекомендовали себя также при переработке гетерогенного шлакового расплава с включениями металла и металлического расплава, их можно применять для очистки </a:t>
            </a:r>
            <a:r>
              <a:rPr lang="ru-RU" u="sng" dirty="0" err="1">
                <a:solidFill>
                  <a:srgbClr val="C00000"/>
                </a:solidFill>
              </a:rPr>
              <a:t>зашлакованного</a:t>
            </a:r>
            <a:r>
              <a:rPr lang="ru-RU" u="sng" dirty="0">
                <a:solidFill>
                  <a:srgbClr val="C00000"/>
                </a:solidFill>
              </a:rPr>
              <a:t> скрапа. </a:t>
            </a:r>
            <a:endParaRPr lang="ru-RU" u="sng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3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9136"/>
            <a:ext cx="7632848" cy="518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594928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Модернизированная </a:t>
            </a:r>
            <a:r>
              <a:rPr lang="ru-RU" b="1" i="1" dirty="0" smtClean="0">
                <a:solidFill>
                  <a:srgbClr val="C00000"/>
                </a:solidFill>
              </a:rPr>
              <a:t> опытно – промышленная установка </a:t>
            </a:r>
            <a:r>
              <a:rPr lang="ru-RU" b="1" i="1" dirty="0">
                <a:solidFill>
                  <a:srgbClr val="C00000"/>
                </a:solidFill>
              </a:rPr>
              <a:t>барабанного типа</a:t>
            </a:r>
          </a:p>
        </p:txBody>
      </p:sp>
    </p:spTree>
    <p:extLst>
      <p:ext uri="{BB962C8B-B14F-4D97-AF65-F5344CB8AC3E}">
        <p14:creationId xmlns:p14="http://schemas.microsoft.com/office/powerpoint/2010/main" val="1947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497" name="Rectangle 63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806" name="Rectangle 95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8" name="Rectangle 21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411" name="Picture 219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8"/>
          <a:stretch/>
        </p:blipFill>
        <p:spPr bwMode="auto">
          <a:xfrm>
            <a:off x="1187624" y="548680"/>
            <a:ext cx="690969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91" name="Подзаголовок 11290"/>
          <p:cNvSpPr>
            <a:spLocks noGrp="1"/>
          </p:cNvSpPr>
          <p:nvPr>
            <p:ph type="subTitle" idx="1"/>
          </p:nvPr>
        </p:nvSpPr>
        <p:spPr>
          <a:xfrm>
            <a:off x="752499" y="5589240"/>
            <a:ext cx="7344816" cy="864096"/>
          </a:xfrm>
        </p:spPr>
        <p:txBody>
          <a:bodyPr/>
          <a:lstStyle/>
          <a:p>
            <a:r>
              <a:rPr lang="ru-RU" sz="2000" b="1" i="1" dirty="0">
                <a:solidFill>
                  <a:srgbClr val="C00000"/>
                </a:solidFill>
              </a:rPr>
              <a:t>Схема установки барабанного типа с утилизацией тепла шлака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 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403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u="sng" dirty="0">
                <a:solidFill>
                  <a:srgbClr val="C00000"/>
                </a:solidFill>
              </a:rPr>
              <a:t>В сравнении с ДСУ требуют в 5-10 раз меньших площадей, </a:t>
            </a:r>
            <a:r>
              <a:rPr lang="ru-RU" u="sng" dirty="0" err="1">
                <a:solidFill>
                  <a:srgbClr val="C00000"/>
                </a:solidFill>
              </a:rPr>
              <a:t>энергозатраты</a:t>
            </a:r>
            <a:r>
              <a:rPr lang="ru-RU" u="sng" dirty="0">
                <a:solidFill>
                  <a:srgbClr val="C00000"/>
                </a:solidFill>
              </a:rPr>
              <a:t> снижаются в 5-7 раз, а капитальные вложения в 1,5-3 раза. </a:t>
            </a:r>
            <a:endParaRPr lang="ru-RU" u="sng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u="sng" dirty="0">
                <a:solidFill>
                  <a:srgbClr val="C00000"/>
                </a:solidFill>
              </a:rPr>
              <a:t>Оценка состава отводимых парогазовых выбросов при переработке сталеплавильных шлаков показывает, что проведение специальных мероприятий для их нейтрализации практически не требуется.  </a:t>
            </a:r>
            <a:endParaRPr lang="ru-RU" u="sng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u="sng" dirty="0">
                <a:solidFill>
                  <a:srgbClr val="C00000"/>
                </a:solidFill>
              </a:rPr>
              <a:t>Конструкция агрегатов позволяет размещать их непосредственно под печью или на отдельных площадках</a:t>
            </a:r>
            <a:r>
              <a:rPr lang="ru-RU" u="sng" dirty="0" smtClean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Один </a:t>
            </a:r>
            <a:r>
              <a:rPr lang="ru-RU" dirty="0">
                <a:solidFill>
                  <a:srgbClr val="C00000"/>
                </a:solidFill>
              </a:rPr>
              <a:t>из вариантов опытной установки совместно с ФГПУ ЦНИИчермет по </a:t>
            </a:r>
            <a:r>
              <a:rPr lang="ru-RU" dirty="0" err="1">
                <a:solidFill>
                  <a:srgbClr val="C00000"/>
                </a:solidFill>
              </a:rPr>
              <a:t>Госконтракту</a:t>
            </a:r>
            <a:r>
              <a:rPr lang="ru-RU" dirty="0">
                <a:solidFill>
                  <a:srgbClr val="C00000"/>
                </a:solidFill>
              </a:rPr>
              <a:t> создан для Выксунского металлургического завода. </a:t>
            </a: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Технология и соответствующая техническая документация по лицензионному соглашению приобретены фирмой «</a:t>
            </a:r>
            <a:r>
              <a:rPr lang="ru-RU" dirty="0" err="1">
                <a:solidFill>
                  <a:srgbClr val="C00000"/>
                </a:solidFill>
              </a:rPr>
              <a:t>Баосталь</a:t>
            </a:r>
            <a:r>
              <a:rPr lang="ru-RU" dirty="0">
                <a:solidFill>
                  <a:srgbClr val="C00000"/>
                </a:solidFill>
              </a:rPr>
              <a:t>» (КНР), которая</a:t>
            </a:r>
            <a:endParaRPr lang="ru-RU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успешно </a:t>
            </a:r>
            <a:r>
              <a:rPr lang="ru-RU" dirty="0">
                <a:solidFill>
                  <a:srgbClr val="C00000"/>
                </a:solidFill>
              </a:rPr>
              <a:t>применяет ее для переработки конвертерных шлаков от большегрузных конвертеров и электропечей. </a:t>
            </a:r>
            <a:endParaRPr lang="ru-RU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настоящее время «</a:t>
            </a:r>
            <a:r>
              <a:rPr lang="ru-RU" dirty="0" err="1">
                <a:solidFill>
                  <a:srgbClr val="C00000"/>
                </a:solidFill>
              </a:rPr>
              <a:t>Баосталь</a:t>
            </a:r>
            <a:r>
              <a:rPr lang="ru-RU" dirty="0">
                <a:solidFill>
                  <a:srgbClr val="C00000"/>
                </a:solidFill>
              </a:rPr>
              <a:t>» широко тиражирует установки  в КНР,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>
                <a:solidFill>
                  <a:srgbClr val="C00000"/>
                </a:solidFill>
              </a:rPr>
              <a:t>Южной  Корее, Индии и предлагает её </a:t>
            </a:r>
            <a:r>
              <a:rPr lang="ru-RU" dirty="0" smtClean="0">
                <a:solidFill>
                  <a:srgbClr val="C00000"/>
                </a:solidFill>
              </a:rPr>
              <a:t> предприятиям  </a:t>
            </a:r>
            <a:r>
              <a:rPr lang="ru-RU" dirty="0">
                <a:solidFill>
                  <a:srgbClr val="C00000"/>
                </a:solidFill>
              </a:rPr>
              <a:t>России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7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7" y="1484784"/>
            <a:ext cx="2744495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76"/>
          <a:stretch/>
        </p:blipFill>
        <p:spPr bwMode="auto">
          <a:xfrm>
            <a:off x="3054005" y="1484783"/>
            <a:ext cx="2952327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9" t="745" r="-14131" b="-745"/>
          <a:stretch/>
        </p:blipFill>
        <p:spPr bwMode="auto">
          <a:xfrm>
            <a:off x="6006333" y="1509332"/>
            <a:ext cx="3499002" cy="307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86916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</a:rPr>
              <a:t>Общий вид установки. Подача  шлакового расплава в установку для переработки конвертерных шлаков на комбинате «</a:t>
            </a:r>
            <a:r>
              <a:rPr lang="ru-RU" b="1" i="1" dirty="0" err="1">
                <a:solidFill>
                  <a:srgbClr val="C00000"/>
                </a:solidFill>
              </a:rPr>
              <a:t>Баосталь</a:t>
            </a:r>
            <a:r>
              <a:rPr lang="ru-RU" b="1" i="1" dirty="0">
                <a:solidFill>
                  <a:srgbClr val="C00000"/>
                </a:solidFill>
              </a:rPr>
              <a:t>» (КНР). Вид получаемой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3734677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019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r="2652" b="4770"/>
          <a:stretch>
            <a:fillRect/>
          </a:stretch>
        </p:blipFill>
        <p:spPr bwMode="auto">
          <a:xfrm>
            <a:off x="1259632" y="908720"/>
            <a:ext cx="68008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2232248" cy="432048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Металлургия 1978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88024" y="2708920"/>
            <a:ext cx="3168352" cy="9366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М.И. Панфилов, Я.Ш. Школьник, Н.В. Орининский, В.А. Коломиец,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 Ю.В. Сорокин,  А.А. Грабеклис 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5373216"/>
            <a:ext cx="2157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Металлургия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1987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575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Особый интерес эти установки представляют для переработки </a:t>
            </a:r>
            <a:r>
              <a:rPr lang="ru-RU" dirty="0" err="1">
                <a:solidFill>
                  <a:srgbClr val="C00000"/>
                </a:solidFill>
              </a:rPr>
              <a:t>самораспадающихся</a:t>
            </a:r>
            <a:r>
              <a:rPr lang="ru-RU" dirty="0">
                <a:solidFill>
                  <a:srgbClr val="C00000"/>
                </a:solidFill>
              </a:rPr>
              <a:t> шлаков установок </a:t>
            </a:r>
            <a:r>
              <a:rPr lang="ru-RU" dirty="0" smtClean="0">
                <a:solidFill>
                  <a:srgbClr val="C00000"/>
                </a:solidFill>
              </a:rPr>
              <a:t>ковш-печь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в связи с  </a:t>
            </a:r>
            <a:r>
              <a:rPr lang="ru-RU" dirty="0" err="1" smtClean="0">
                <a:solidFill>
                  <a:srgbClr val="C00000"/>
                </a:solidFill>
              </a:rPr>
              <a:t>термостабилизацей</a:t>
            </a:r>
            <a:r>
              <a:rPr lang="ru-RU" dirty="0" smtClean="0">
                <a:solidFill>
                  <a:srgbClr val="C00000"/>
                </a:solidFill>
              </a:rPr>
              <a:t>  их структуры.  </a:t>
            </a:r>
            <a:endParaRPr lang="ru-RU" dirty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u="sng" dirty="0">
                <a:solidFill>
                  <a:srgbClr val="C00000"/>
                </a:solidFill>
              </a:rPr>
              <a:t>Стабильную структуру можно также получить химическим и кристаллохимическим путем.</a:t>
            </a: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Шлаки УКП содержат до 60% </a:t>
            </a:r>
            <a:r>
              <a:rPr lang="ru-RU" dirty="0" err="1">
                <a:solidFill>
                  <a:srgbClr val="C00000"/>
                </a:solidFill>
              </a:rPr>
              <a:t>СаО</a:t>
            </a:r>
            <a:r>
              <a:rPr lang="ru-RU" dirty="0">
                <a:solidFill>
                  <a:srgbClr val="C00000"/>
                </a:solidFill>
              </a:rPr>
              <a:t> и </a:t>
            </a:r>
            <a:r>
              <a:rPr lang="ru-RU" dirty="0" smtClean="0">
                <a:solidFill>
                  <a:srgbClr val="C00000"/>
                </a:solidFill>
              </a:rPr>
              <a:t> после стабилизации могут </a:t>
            </a:r>
            <a:r>
              <a:rPr lang="ru-RU" dirty="0">
                <a:solidFill>
                  <a:srgbClr val="C00000"/>
                </a:solidFill>
              </a:rPr>
              <a:t>заменять известь в шихте сталеплавильных агрегатов.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10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6895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С отходами производства металла теряется в виде оксидов </a:t>
            </a:r>
            <a:r>
              <a:rPr lang="ru-RU" dirty="0" smtClean="0">
                <a:solidFill>
                  <a:srgbClr val="C00000"/>
                </a:solidFill>
              </a:rPr>
              <a:t> железа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Содержание оксидов железа в  сталеплавильных шлаках современных технологических процессов составляет 25-30%, в шламах и </a:t>
            </a:r>
            <a:r>
              <a:rPr lang="ru-RU" dirty="0" err="1" smtClean="0">
                <a:solidFill>
                  <a:srgbClr val="C00000"/>
                </a:solidFill>
              </a:rPr>
              <a:t>пылях</a:t>
            </a:r>
            <a:r>
              <a:rPr lang="ru-RU" dirty="0" smtClean="0">
                <a:solidFill>
                  <a:srgbClr val="C00000"/>
                </a:solidFill>
              </a:rPr>
              <a:t>  - около 95-98 %. </a:t>
            </a:r>
          </a:p>
          <a:p>
            <a:pPr indent="457200" algn="just"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Разработки </a:t>
            </a:r>
            <a:r>
              <a:rPr lang="ru-RU" u="sng" dirty="0">
                <a:solidFill>
                  <a:srgbClr val="C00000"/>
                </a:solidFill>
              </a:rPr>
              <a:t>НТПФ «ЭТАЛОН</a:t>
            </a:r>
            <a:r>
              <a:rPr lang="ru-RU" u="sng" dirty="0" smtClean="0">
                <a:solidFill>
                  <a:srgbClr val="C00000"/>
                </a:solidFill>
              </a:rPr>
              <a:t>» и МГМИ им. Носова по </a:t>
            </a:r>
            <a:r>
              <a:rPr lang="ru-RU" u="sng" dirty="0">
                <a:solidFill>
                  <a:srgbClr val="C00000"/>
                </a:solidFill>
              </a:rPr>
              <a:t>технологии жидкофазного восстановления металла позволят перерабатывать доменные и сталеплавильные шлаки, шламы, колошниковые пыли и пыли газоочисток в условиях крупномасштабного производства с извлечением железа, цинка и использованием физического тепла жидких </a:t>
            </a:r>
            <a:r>
              <a:rPr lang="ru-RU" u="sng" dirty="0" smtClean="0">
                <a:solidFill>
                  <a:srgbClr val="C00000"/>
                </a:solidFill>
              </a:rPr>
              <a:t>шлаков. </a:t>
            </a:r>
            <a:endParaRPr lang="ru-RU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13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.bigeev\Рабочий стол\Николаев А.О. Защита\Оппонент_Шушуков\Установка шлпм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8134556" cy="480344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87624" y="5733256"/>
            <a:ext cx="6984776" cy="648072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УСТАНОВКИ ПО ЖИДКОФАЗНОМУ ВОССТАНОВЛЕНИЮ С ИСПОЛЬЗОВАНИЕМ СТАЛЕПЛАВИЛЬНОГО ШЛАКА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3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r="19573"/>
          <a:stretch>
            <a:fillRect/>
          </a:stretch>
        </p:blipFill>
        <p:spPr bwMode="auto">
          <a:xfrm>
            <a:off x="539552" y="724834"/>
            <a:ext cx="8262554" cy="52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609329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СХЕМА УСТАНОВКИ ПО ЖИДКОФАЗНОМУ ВОССТАНОВЛЕНИЮ  С ИСПОЛЬЗОВАНИЕМ ДОМЕННОГО ШЛАКА</a:t>
            </a:r>
          </a:p>
        </p:txBody>
      </p:sp>
    </p:spTree>
    <p:extLst>
      <p:ext uri="{BB962C8B-B14F-4D97-AF65-F5344CB8AC3E}">
        <p14:creationId xmlns:p14="http://schemas.microsoft.com/office/powerpoint/2010/main" val="583770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Заключение </a:t>
            </a:r>
          </a:p>
          <a:p>
            <a:pPr indent="457200" algn="just"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Таким </a:t>
            </a:r>
            <a:r>
              <a:rPr lang="ru-RU" u="sng" dirty="0">
                <a:solidFill>
                  <a:srgbClr val="C00000"/>
                </a:solidFill>
              </a:rPr>
              <a:t>образом, к настоящему времени разработаны основные технологические решения по массовой переработке практически всех видов отходов от производства черных металлов, что позволяет ставить задачу по </a:t>
            </a:r>
            <a:r>
              <a:rPr lang="ru-RU" u="sng" dirty="0" smtClean="0">
                <a:solidFill>
                  <a:srgbClr val="C00000"/>
                </a:solidFill>
              </a:rPr>
              <a:t>переходу </a:t>
            </a:r>
            <a:r>
              <a:rPr lang="ru-RU" u="sng" dirty="0">
                <a:solidFill>
                  <a:srgbClr val="C00000"/>
                </a:solidFill>
              </a:rPr>
              <a:t>предприятий черной металлургии на безотвальную работу. </a:t>
            </a:r>
            <a:r>
              <a:rPr lang="ru-RU" u="sng" dirty="0" smtClean="0">
                <a:solidFill>
                  <a:srgbClr val="C00000"/>
                </a:solidFill>
              </a:rPr>
              <a:t>Наиболее </a:t>
            </a:r>
            <a:r>
              <a:rPr lang="ru-RU" u="sng" dirty="0">
                <a:solidFill>
                  <a:srgbClr val="C00000"/>
                </a:solidFill>
              </a:rPr>
              <a:t>перспективным </a:t>
            </a:r>
            <a:r>
              <a:rPr lang="ru-RU" u="sng" dirty="0" smtClean="0">
                <a:solidFill>
                  <a:srgbClr val="C00000"/>
                </a:solidFill>
              </a:rPr>
              <a:t>направлением</a:t>
            </a:r>
            <a:r>
              <a:rPr lang="ru-RU" u="sng" dirty="0">
                <a:solidFill>
                  <a:srgbClr val="C00000"/>
                </a:solidFill>
              </a:rPr>
              <a:t> для ее решения</a:t>
            </a:r>
            <a:r>
              <a:rPr lang="ru-RU" u="sng" dirty="0" smtClean="0">
                <a:solidFill>
                  <a:srgbClr val="C00000"/>
                </a:solidFill>
              </a:rPr>
              <a:t> наряду с модернизацией существующих способов является </a:t>
            </a:r>
            <a:r>
              <a:rPr lang="ru-RU" u="sng" dirty="0">
                <a:solidFill>
                  <a:srgbClr val="C00000"/>
                </a:solidFill>
              </a:rPr>
              <a:t>переработка шлаков в жидком </a:t>
            </a:r>
            <a:r>
              <a:rPr lang="ru-RU" u="sng" dirty="0" smtClean="0">
                <a:solidFill>
                  <a:srgbClr val="C00000"/>
                </a:solidFill>
              </a:rPr>
              <a:t>состоянии в </a:t>
            </a:r>
            <a:r>
              <a:rPr lang="ru-RU" u="sng" dirty="0" err="1" smtClean="0">
                <a:solidFill>
                  <a:srgbClr val="C00000"/>
                </a:solidFill>
              </a:rPr>
              <a:t>т.ч</a:t>
            </a:r>
            <a:r>
              <a:rPr lang="ru-RU" u="sng" dirty="0" smtClean="0">
                <a:solidFill>
                  <a:srgbClr val="C00000"/>
                </a:solidFill>
              </a:rPr>
              <a:t>. с утилизацией тепла (способом  сухой грануляции, при использовании агрегатов барабанного (</a:t>
            </a:r>
            <a:r>
              <a:rPr lang="ru-RU" u="sng" dirty="0">
                <a:solidFill>
                  <a:srgbClr val="C00000"/>
                </a:solidFill>
              </a:rPr>
              <a:t>роторного) </a:t>
            </a:r>
            <a:r>
              <a:rPr lang="ru-RU" u="sng" dirty="0" smtClean="0">
                <a:solidFill>
                  <a:srgbClr val="C00000"/>
                </a:solidFill>
              </a:rPr>
              <a:t>типа, жидкофазного восстановления металлов).</a:t>
            </a:r>
            <a:endParaRPr lang="ru-RU" u="sng" dirty="0">
              <a:solidFill>
                <a:srgbClr val="C00000"/>
              </a:solidFill>
            </a:endParaRP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Эти </a:t>
            </a:r>
            <a:r>
              <a:rPr lang="ru-RU" dirty="0">
                <a:solidFill>
                  <a:srgbClr val="C00000"/>
                </a:solidFill>
              </a:rPr>
              <a:t>решения обеспечивают снижение экологической нагрузки на окружающую среду, сокращение материальных, энергетических и эксплуатационных затрат, расширение номенклатуры получаемой продукции, позволяют осуществлять </a:t>
            </a:r>
            <a:r>
              <a:rPr lang="ru-RU" dirty="0" smtClean="0">
                <a:solidFill>
                  <a:srgbClr val="C00000"/>
                </a:solidFill>
              </a:rPr>
              <a:t>в максимальном объеме </a:t>
            </a:r>
            <a:r>
              <a:rPr lang="ru-RU" dirty="0" err="1" smtClean="0">
                <a:solidFill>
                  <a:srgbClr val="C00000"/>
                </a:solidFill>
              </a:rPr>
              <a:t>рециклинг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отходов.</a:t>
            </a:r>
          </a:p>
        </p:txBody>
      </p:sp>
    </p:spTree>
    <p:extLst>
      <p:ext uri="{BB962C8B-B14F-4D97-AF65-F5344CB8AC3E}">
        <p14:creationId xmlns:p14="http://schemas.microsoft.com/office/powerpoint/2010/main" val="2324264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843"/>
            <a:ext cx="81369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В год, объявленный годом экологии, </a:t>
            </a:r>
            <a:r>
              <a:rPr lang="ru-RU" u="sng" dirty="0" smtClean="0">
                <a:solidFill>
                  <a:srgbClr val="C00000"/>
                </a:solidFill>
              </a:rPr>
              <a:t>считаем </a:t>
            </a:r>
            <a:r>
              <a:rPr lang="ru-RU" u="sng" dirty="0">
                <a:solidFill>
                  <a:srgbClr val="C00000"/>
                </a:solidFill>
              </a:rPr>
              <a:t>необходимым продолжить и значительно расширить объемы выполнения </a:t>
            </a:r>
            <a:r>
              <a:rPr lang="ru-RU" u="sng" dirty="0" smtClean="0">
                <a:solidFill>
                  <a:srgbClr val="C00000"/>
                </a:solidFill>
              </a:rPr>
              <a:t>фундаментальных, прикладных научно-исследовательских и проектно-конструкторских разработок, направленных  </a:t>
            </a:r>
            <a:r>
              <a:rPr lang="ru-RU" u="sng" dirty="0">
                <a:solidFill>
                  <a:srgbClr val="C00000"/>
                </a:solidFill>
              </a:rPr>
              <a:t>на создание </a:t>
            </a:r>
            <a:r>
              <a:rPr lang="ru-RU" u="sng" dirty="0" smtClean="0">
                <a:solidFill>
                  <a:srgbClr val="C00000"/>
                </a:solidFill>
              </a:rPr>
              <a:t> и реализацию новых </a:t>
            </a:r>
            <a:r>
              <a:rPr lang="ru-RU" u="sng" dirty="0">
                <a:solidFill>
                  <a:srgbClr val="C00000"/>
                </a:solidFill>
              </a:rPr>
              <a:t>более эффективных, экологически чистых и </a:t>
            </a:r>
            <a:r>
              <a:rPr lang="ru-RU" u="sng" dirty="0" smtClean="0">
                <a:solidFill>
                  <a:srgbClr val="C00000"/>
                </a:solidFill>
              </a:rPr>
              <a:t>энергосберегающих технологических </a:t>
            </a:r>
            <a:r>
              <a:rPr lang="ru-RU" u="sng" dirty="0">
                <a:solidFill>
                  <a:srgbClr val="C00000"/>
                </a:solidFill>
              </a:rPr>
              <a:t>процессов и </a:t>
            </a:r>
            <a:r>
              <a:rPr lang="ru-RU" u="sng" dirty="0" smtClean="0">
                <a:solidFill>
                  <a:srgbClr val="C00000"/>
                </a:solidFill>
              </a:rPr>
              <a:t>оборудования  по переработке техногенных </a:t>
            </a:r>
            <a:r>
              <a:rPr lang="ru-RU" u="sng" dirty="0">
                <a:solidFill>
                  <a:srgbClr val="C00000"/>
                </a:solidFill>
              </a:rPr>
              <a:t>отходов металлургического </a:t>
            </a:r>
            <a:r>
              <a:rPr lang="ru-RU" u="sng" dirty="0" smtClean="0">
                <a:solidFill>
                  <a:srgbClr val="C00000"/>
                </a:solidFill>
              </a:rPr>
              <a:t>производства</a:t>
            </a:r>
            <a:r>
              <a:rPr lang="ru-RU" u="sng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 целью </a:t>
            </a:r>
            <a:r>
              <a:rPr lang="ru-RU" dirty="0">
                <a:solidFill>
                  <a:srgbClr val="C00000"/>
                </a:solidFill>
              </a:rPr>
              <a:t>увеличения извлечения полезных компонентов, расширения номенклатуры и повышения качества получаемой </a:t>
            </a:r>
            <a:r>
              <a:rPr lang="ru-RU" dirty="0" smtClean="0">
                <a:solidFill>
                  <a:srgbClr val="C00000"/>
                </a:solidFill>
              </a:rPr>
              <a:t>продукции.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742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Следует также существенно </a:t>
            </a:r>
            <a:r>
              <a:rPr lang="ru-RU" u="sng" dirty="0">
                <a:solidFill>
                  <a:srgbClr val="C00000"/>
                </a:solidFill>
              </a:rPr>
              <a:t>усилить </a:t>
            </a:r>
            <a:r>
              <a:rPr lang="ru-RU" u="sng" dirty="0" smtClean="0">
                <a:solidFill>
                  <a:srgbClr val="C00000"/>
                </a:solidFill>
              </a:rPr>
              <a:t>организационную  и </a:t>
            </a:r>
            <a:r>
              <a:rPr lang="ru-RU" u="sng" dirty="0">
                <a:solidFill>
                  <a:srgbClr val="C00000"/>
                </a:solidFill>
              </a:rPr>
              <a:t>экономическую поддержку федеральных и региональных органов управления </a:t>
            </a:r>
            <a:r>
              <a:rPr lang="ru-RU" u="sng" dirty="0" smtClean="0">
                <a:solidFill>
                  <a:srgbClr val="C00000"/>
                </a:solidFill>
              </a:rPr>
              <a:t>при решении указанной проблемы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Необходимо </a:t>
            </a:r>
            <a:r>
              <a:rPr lang="ru-RU" dirty="0">
                <a:solidFill>
                  <a:srgbClr val="C00000"/>
                </a:solidFill>
              </a:rPr>
              <a:t>привести в соответствие нормативы платы за размещение отходов с их негативным воздействием на окружающую природную </a:t>
            </a:r>
            <a:r>
              <a:rPr lang="ru-RU" dirty="0" smtClean="0">
                <a:solidFill>
                  <a:srgbClr val="C00000"/>
                </a:solidFill>
              </a:rPr>
              <a:t>среду. </a:t>
            </a: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Разработать </a:t>
            </a:r>
            <a:r>
              <a:rPr lang="ru-RU" dirty="0">
                <a:solidFill>
                  <a:srgbClr val="C00000"/>
                </a:solidFill>
              </a:rPr>
              <a:t>меры экономического стимулирования промышленных предприятий, обеспечивающих максимальную переработку  и использование техногенных отходов и образований. </a:t>
            </a:r>
          </a:p>
          <a:p>
            <a:pPr indent="457200" algn="just">
              <a:lnSpc>
                <a:spcPct val="150000"/>
              </a:lnSpc>
            </a:pPr>
            <a:r>
              <a:rPr lang="ru-RU" u="sng" dirty="0">
                <a:solidFill>
                  <a:srgbClr val="C00000"/>
                </a:solidFill>
              </a:rPr>
              <a:t>В целях комплексного решения проблемы переработки и использования техногенных отходов, как одной из составных частей рационального природопользования, целесообразно разработать </a:t>
            </a:r>
            <a:r>
              <a:rPr lang="ru-RU" u="sng" dirty="0" smtClean="0">
                <a:solidFill>
                  <a:srgbClr val="C00000"/>
                </a:solidFill>
              </a:rPr>
              <a:t>федеральную  и региональные программы соответствующего профиля. </a:t>
            </a:r>
            <a:endParaRPr lang="ru-RU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93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Примером может </a:t>
            </a:r>
            <a:r>
              <a:rPr lang="ru-RU" dirty="0" smtClean="0">
                <a:solidFill>
                  <a:srgbClr val="C00000"/>
                </a:solidFill>
              </a:rPr>
              <a:t>служить </a:t>
            </a:r>
            <a:r>
              <a:rPr lang="ru-RU" dirty="0">
                <a:solidFill>
                  <a:srgbClr val="C00000"/>
                </a:solidFill>
              </a:rPr>
              <a:t>опыт </a:t>
            </a:r>
            <a:r>
              <a:rPr lang="ru-RU" dirty="0" smtClean="0">
                <a:solidFill>
                  <a:srgbClr val="C00000"/>
                </a:solidFill>
              </a:rPr>
              <a:t>Свердловской </a:t>
            </a:r>
            <a:r>
              <a:rPr lang="ru-RU" dirty="0">
                <a:solidFill>
                  <a:srgbClr val="C00000"/>
                </a:solidFill>
              </a:rPr>
              <a:t>области, где была разработана впервые в стране областная и федеральная </a:t>
            </a:r>
            <a:r>
              <a:rPr lang="ru-RU" dirty="0" smtClean="0">
                <a:solidFill>
                  <a:srgbClr val="C00000"/>
                </a:solidFill>
              </a:rPr>
              <a:t>программы </a:t>
            </a:r>
            <a:r>
              <a:rPr lang="ru-RU" dirty="0">
                <a:solidFill>
                  <a:srgbClr val="C00000"/>
                </a:solidFill>
              </a:rPr>
              <a:t>«Переработка техногенных образований Свердловской области», которой в 2000г. </a:t>
            </a:r>
            <a:r>
              <a:rPr lang="ru-RU" dirty="0" smtClean="0">
                <a:solidFill>
                  <a:srgbClr val="C00000"/>
                </a:solidFill>
              </a:rPr>
              <a:t>был </a:t>
            </a:r>
            <a:r>
              <a:rPr lang="ru-RU" dirty="0">
                <a:solidFill>
                  <a:srgbClr val="C00000"/>
                </a:solidFill>
              </a:rPr>
              <a:t>присвоен статус Президентской программы. Основные </a:t>
            </a:r>
            <a:r>
              <a:rPr lang="ru-RU" dirty="0" smtClean="0">
                <a:solidFill>
                  <a:srgbClr val="C00000"/>
                </a:solidFill>
              </a:rPr>
              <a:t>результаты выполнения программы   </a:t>
            </a:r>
            <a:r>
              <a:rPr lang="ru-RU" dirty="0">
                <a:solidFill>
                  <a:srgbClr val="C00000"/>
                </a:solidFill>
              </a:rPr>
              <a:t>обобщены в нашей </a:t>
            </a:r>
            <a:r>
              <a:rPr lang="ru-RU" dirty="0" smtClean="0">
                <a:solidFill>
                  <a:srgbClr val="C00000"/>
                </a:solidFill>
              </a:rPr>
              <a:t>книге «Переработка техногенных отходов». Опыт Свердловской области был использован и используется в настоящее время в 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ряде других областей для разработки и реализации своих региональных программ.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6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2" descr="DSC019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7" r="27330" b="3180"/>
          <a:stretch>
            <a:fillRect/>
          </a:stretch>
        </p:blipFill>
        <p:spPr bwMode="auto">
          <a:xfrm>
            <a:off x="785786" y="1000108"/>
            <a:ext cx="2928958" cy="41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9058" y="1000108"/>
            <a:ext cx="4572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В Свердловской области была впервые в стране разработана областная и </a:t>
            </a:r>
            <a:r>
              <a:rPr lang="ru-RU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федеральная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 программы «Переработка техногенных образований Свердловской области . Программе в 2000 г. присвоен статус Президентской программы.</a:t>
            </a:r>
            <a:endParaRPr lang="en-US" b="1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7277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2767281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FFFF"/>
              </a:buClr>
              <a:buSzPct val="75000"/>
            </a:pPr>
            <a:r>
              <a:rPr lang="ru-RU" sz="4000" kern="0" dirty="0">
                <a:solidFill>
                  <a:srgbClr val="FF0000"/>
                </a:solidFill>
                <a:latin typeface="Arial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07016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75000"/>
              <a:buFont typeface="Wingdings" pitchFamily="2" charset="2"/>
              <a:buChar char="l"/>
            </a:pPr>
            <a:r>
              <a:rPr lang="ru-RU" dirty="0">
                <a:solidFill>
                  <a:srgbClr val="C00000"/>
                </a:solidFill>
              </a:rPr>
              <a:t>Одновременно с модернизацией производства чугуна и стали получили существенное развитие  технологические процессы и оборудование по  переработке металлургических отходов, прежде всего шлаков.</a:t>
            </a:r>
            <a:endParaRPr lang="ru-RU" kern="0" dirty="0">
              <a:solidFill>
                <a:srgbClr val="C00000"/>
              </a:solidFill>
              <a:latin typeface="Arial"/>
            </a:endParaRPr>
          </a:p>
          <a:p>
            <a:pPr indent="432000" algn="just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75000"/>
              <a:buFont typeface="Wingdings" pitchFamily="2" charset="2"/>
              <a:buChar char="l"/>
            </a:pPr>
            <a:r>
              <a:rPr lang="ru-RU" dirty="0">
                <a:solidFill>
                  <a:srgbClr val="C00000"/>
                </a:solidFill>
              </a:rPr>
              <a:t>Основные технологические решения, по которым в настоящее время осуществляется шлакопереработка, разработаны  Уральским институтом металлов и </a:t>
            </a:r>
            <a:r>
              <a:rPr lang="ru-RU" dirty="0" smtClean="0">
                <a:solidFill>
                  <a:srgbClr val="C00000"/>
                </a:solidFill>
              </a:rPr>
              <a:t>ВНИИМТ </a:t>
            </a:r>
            <a:r>
              <a:rPr lang="ru-RU" dirty="0">
                <a:solidFill>
                  <a:srgbClr val="C00000"/>
                </a:solidFill>
              </a:rPr>
              <a:t>при участии других научно – </a:t>
            </a:r>
            <a:r>
              <a:rPr lang="ru-RU" dirty="0" smtClean="0">
                <a:solidFill>
                  <a:srgbClr val="C00000"/>
                </a:solidFill>
              </a:rPr>
              <a:t>исследовательских,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проектных  институтов </a:t>
            </a:r>
            <a:r>
              <a:rPr lang="ru-RU" dirty="0">
                <a:solidFill>
                  <a:srgbClr val="C00000"/>
                </a:solidFill>
              </a:rPr>
              <a:t>и предприятий.</a:t>
            </a:r>
          </a:p>
          <a:p>
            <a:pPr indent="432000" algn="just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75000"/>
              <a:buFont typeface="Wingdings" pitchFamily="2" charset="2"/>
              <a:buChar char="l"/>
            </a:pPr>
            <a:r>
              <a:rPr lang="ru-RU" u="sng" dirty="0" smtClean="0">
                <a:solidFill>
                  <a:srgbClr val="C00000"/>
                </a:solidFill>
              </a:rPr>
              <a:t>Актуальной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ru-RU" u="sng" dirty="0" smtClean="0">
                <a:solidFill>
                  <a:srgbClr val="C00000"/>
                </a:solidFill>
              </a:rPr>
              <a:t>в настоящее время </a:t>
            </a:r>
            <a:r>
              <a:rPr lang="ru-RU" u="sng" dirty="0">
                <a:solidFill>
                  <a:srgbClr val="C00000"/>
                </a:solidFill>
              </a:rPr>
              <a:t>и перспективной задачей является  повышение </a:t>
            </a:r>
            <a:r>
              <a:rPr lang="ru-RU" u="sng" dirty="0" smtClean="0">
                <a:solidFill>
                  <a:srgbClr val="C00000"/>
                </a:solidFill>
              </a:rPr>
              <a:t>энергоэффективности </a:t>
            </a:r>
            <a:r>
              <a:rPr lang="ru-RU" u="sng" dirty="0">
                <a:solidFill>
                  <a:srgbClr val="C00000"/>
                </a:solidFill>
              </a:rPr>
              <a:t>отдельных технологических </a:t>
            </a:r>
            <a:r>
              <a:rPr lang="ru-RU" u="sng" dirty="0" smtClean="0">
                <a:solidFill>
                  <a:srgbClr val="C00000"/>
                </a:solidFill>
              </a:rPr>
              <a:t>процессов и </a:t>
            </a:r>
            <a:r>
              <a:rPr lang="ru-RU" u="sng" dirty="0">
                <a:solidFill>
                  <a:srgbClr val="C00000"/>
                </a:solidFill>
              </a:rPr>
              <a:t>металлургического производства в целом.</a:t>
            </a:r>
          </a:p>
          <a:p>
            <a:pPr indent="432000" algn="just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75000"/>
              <a:buFont typeface="Wingdings" pitchFamily="2" charset="2"/>
              <a:buChar char="l"/>
            </a:pPr>
            <a:r>
              <a:rPr lang="ru-RU" u="sng" dirty="0">
                <a:solidFill>
                  <a:srgbClr val="C00000"/>
                </a:solidFill>
              </a:rPr>
              <a:t>В настоящее время  ни один из действующих способов переработки шлака не предусматривает утилизации тепла шлакового расплава и снижения энергозатрат при производстве металла, хотя отечественные разработки в этом направлении имеются.</a:t>
            </a:r>
          </a:p>
        </p:txBody>
      </p:sp>
    </p:spTree>
    <p:extLst>
      <p:ext uri="{BB962C8B-B14F-4D97-AF65-F5344CB8AC3E}">
        <p14:creationId xmlns:p14="http://schemas.microsoft.com/office/powerpoint/2010/main" val="193304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28092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32000" algn="just">
              <a:lnSpc>
                <a:spcPct val="150000"/>
              </a:lnSpc>
              <a:spcBef>
                <a:spcPts val="0"/>
              </a:spcBef>
            </a:pPr>
            <a:r>
              <a:rPr lang="ru-RU" u="sng" dirty="0">
                <a:solidFill>
                  <a:srgbClr val="C00000"/>
                </a:solidFill>
              </a:rPr>
              <a:t>Универсальной и перспективной </a:t>
            </a:r>
            <a:r>
              <a:rPr lang="ru-RU" u="sng" dirty="0" smtClean="0">
                <a:solidFill>
                  <a:srgbClr val="C00000"/>
                </a:solidFill>
              </a:rPr>
              <a:t>из действующих </a:t>
            </a:r>
            <a:r>
              <a:rPr lang="ru-RU" u="sng" dirty="0">
                <a:solidFill>
                  <a:srgbClr val="C00000"/>
                </a:solidFill>
              </a:rPr>
              <a:t>в настоящее время </a:t>
            </a:r>
            <a:r>
              <a:rPr lang="ru-RU" u="sng" dirty="0" smtClean="0">
                <a:solidFill>
                  <a:srgbClr val="C00000"/>
                </a:solidFill>
              </a:rPr>
              <a:t> технологий </a:t>
            </a:r>
            <a:r>
              <a:rPr lang="ru-RU" u="sng" dirty="0">
                <a:solidFill>
                  <a:srgbClr val="C00000"/>
                </a:solidFill>
              </a:rPr>
              <a:t>переработки доменных шлаков является </a:t>
            </a:r>
            <a:r>
              <a:rPr lang="ru-RU" u="sng" dirty="0" smtClean="0">
                <a:solidFill>
                  <a:srgbClr val="C00000"/>
                </a:solidFill>
              </a:rPr>
              <a:t> водная  </a:t>
            </a:r>
            <a:r>
              <a:rPr lang="ru-RU" u="sng" dirty="0" err="1">
                <a:solidFill>
                  <a:srgbClr val="C00000"/>
                </a:solidFill>
              </a:rPr>
              <a:t>припечная</a:t>
            </a:r>
            <a:r>
              <a:rPr lang="ru-RU" u="sng" dirty="0">
                <a:solidFill>
                  <a:srgbClr val="C00000"/>
                </a:solidFill>
              </a:rPr>
              <a:t> </a:t>
            </a:r>
            <a:r>
              <a:rPr lang="ru-RU" u="sng" dirty="0" smtClean="0">
                <a:solidFill>
                  <a:srgbClr val="C00000"/>
                </a:solidFill>
              </a:rPr>
              <a:t>грануляция (разработка ВНИИМТ</a:t>
            </a:r>
            <a:r>
              <a:rPr lang="ru-RU" dirty="0" smtClean="0">
                <a:solidFill>
                  <a:srgbClr val="C00000"/>
                </a:solidFill>
              </a:rPr>
              <a:t>) позволяющая </a:t>
            </a:r>
            <a:r>
              <a:rPr lang="ru-RU" dirty="0">
                <a:solidFill>
                  <a:srgbClr val="C00000"/>
                </a:solidFill>
              </a:rPr>
              <a:t>получать гранулированный шлак заданной структуры и фракционного состава для использования в производстве цемента и максимально локализовать парогазовые </a:t>
            </a:r>
            <a:r>
              <a:rPr lang="ru-RU" dirty="0" smtClean="0">
                <a:solidFill>
                  <a:srgbClr val="C00000"/>
                </a:solidFill>
              </a:rPr>
              <a:t>выбросы.</a:t>
            </a:r>
            <a:endParaRPr lang="ru-RU" dirty="0">
              <a:solidFill>
                <a:srgbClr val="C00000"/>
              </a:solidFill>
            </a:endParaRPr>
          </a:p>
          <a:p>
            <a:pPr marL="0" indent="4320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C00000"/>
                </a:solidFill>
              </a:rPr>
              <a:t>Установки внедрены на Криворожстали, Северстали, </a:t>
            </a:r>
            <a:r>
              <a:rPr lang="ru-RU" dirty="0" err="1">
                <a:solidFill>
                  <a:srgbClr val="C00000"/>
                </a:solidFill>
              </a:rPr>
              <a:t>Бхилайском</a:t>
            </a:r>
            <a:r>
              <a:rPr lang="ru-RU" dirty="0">
                <a:solidFill>
                  <a:srgbClr val="C00000"/>
                </a:solidFill>
              </a:rPr>
              <a:t> металлургическом комбинате (Индия), </a:t>
            </a:r>
            <a:r>
              <a:rPr lang="ru-RU" dirty="0" err="1">
                <a:solidFill>
                  <a:srgbClr val="C00000"/>
                </a:solidFill>
              </a:rPr>
              <a:t>Надеждинском</a:t>
            </a:r>
            <a:r>
              <a:rPr lang="ru-RU" dirty="0">
                <a:solidFill>
                  <a:srgbClr val="C00000"/>
                </a:solidFill>
              </a:rPr>
              <a:t> металлургическом заводе и в КНР. </a:t>
            </a:r>
            <a:r>
              <a:rPr lang="ru-RU" u="sng" dirty="0" err="1">
                <a:solidFill>
                  <a:srgbClr val="C00000"/>
                </a:solidFill>
              </a:rPr>
              <a:t>ВНИИМТом</a:t>
            </a:r>
            <a:r>
              <a:rPr lang="ru-RU" u="sng" dirty="0">
                <a:solidFill>
                  <a:srgbClr val="C00000"/>
                </a:solidFill>
              </a:rPr>
              <a:t> разработана установка для переработки расплава сухим способом с утилизацией физического тепла шлака. Получаемый газообразный теплоноситель имеет температуру 600-700 </a:t>
            </a:r>
            <a:r>
              <a:rPr lang="ru-RU" u="sng" baseline="30000" dirty="0">
                <a:solidFill>
                  <a:srgbClr val="C00000"/>
                </a:solidFill>
              </a:rPr>
              <a:t>0</a:t>
            </a:r>
            <a:r>
              <a:rPr lang="ru-RU" u="sng" dirty="0">
                <a:solidFill>
                  <a:srgbClr val="C00000"/>
                </a:solidFill>
              </a:rPr>
              <a:t>С, что позволяет использовать его для получения энергетического тепла. 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9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23220"/>
            <a:ext cx="727280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5691157"/>
            <a:ext cx="401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solidFill>
                  <a:srgbClr val="C00000"/>
                </a:solidFill>
                <a:latin typeface="Arial"/>
              </a:rPr>
              <a:t>Установка </a:t>
            </a:r>
            <a:r>
              <a:rPr lang="ru-RU" dirty="0" err="1">
                <a:solidFill>
                  <a:srgbClr val="C00000"/>
                </a:solidFill>
                <a:latin typeface="Arial"/>
              </a:rPr>
              <a:t>припечной</a:t>
            </a:r>
            <a:r>
              <a:rPr lang="ru-RU" dirty="0">
                <a:solidFill>
                  <a:srgbClr val="C00000"/>
                </a:solidFill>
                <a:latin typeface="Arial"/>
              </a:rPr>
              <a:t> грануляции доменного шлака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794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3200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</a:rPr>
              <a:t>Уральским институтом металлов разработаны </a:t>
            </a:r>
            <a:r>
              <a:rPr lang="ru-RU" dirty="0">
                <a:solidFill>
                  <a:srgbClr val="C00000"/>
                </a:solidFill>
              </a:rPr>
              <a:t>типовые ТЛЗ переработки </a:t>
            </a:r>
            <a:r>
              <a:rPr lang="ru-RU" dirty="0" smtClean="0">
                <a:solidFill>
                  <a:srgbClr val="C00000"/>
                </a:solidFill>
              </a:rPr>
              <a:t>твердых металлургических, в т. ч. сталеплавильных шлаков, </a:t>
            </a:r>
            <a:r>
              <a:rPr lang="ru-RU" dirty="0">
                <a:solidFill>
                  <a:srgbClr val="C00000"/>
                </a:solidFill>
              </a:rPr>
              <a:t>на </a:t>
            </a:r>
            <a:r>
              <a:rPr lang="ru-RU" dirty="0" smtClean="0">
                <a:solidFill>
                  <a:srgbClr val="C00000"/>
                </a:solidFill>
              </a:rPr>
              <a:t>ДСУ и на металлургических предприятиях реализованы различные технологические схемы. </a:t>
            </a:r>
            <a:r>
              <a:rPr lang="ru-RU" u="sng" dirty="0" smtClean="0">
                <a:solidFill>
                  <a:srgbClr val="C00000"/>
                </a:solidFill>
              </a:rPr>
              <a:t>Производительность </a:t>
            </a:r>
            <a:r>
              <a:rPr lang="ru-RU" u="sng" dirty="0">
                <a:solidFill>
                  <a:srgbClr val="C00000"/>
                </a:solidFill>
              </a:rPr>
              <a:t>действующих ДСУ от 50 тысяч до 3 млн. тонн в год.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C00000"/>
                </a:solidFill>
              </a:rPr>
              <a:t>     В последние годы для переработки отвальных шлаков стали широко использовать передвижные </a:t>
            </a:r>
            <a:r>
              <a:rPr lang="ru-RU" dirty="0" smtClean="0">
                <a:solidFill>
                  <a:srgbClr val="C00000"/>
                </a:solidFill>
              </a:rPr>
              <a:t>ДСУ и практиковать  передачу  предприятиями объектов переработки твердых шлаков в аутсорсинг.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     На предприятиях  осуществляется постоянная модернизация оборудования.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u="sng" dirty="0" smtClean="0">
                <a:solidFill>
                  <a:srgbClr val="C00000"/>
                </a:solidFill>
              </a:rPr>
              <a:t> Организация </a:t>
            </a:r>
            <a:r>
              <a:rPr lang="ru-RU" u="sng" dirty="0">
                <a:solidFill>
                  <a:srgbClr val="C00000"/>
                </a:solidFill>
              </a:rPr>
              <a:t>переработки текущих  и отвальных шлаков позволила практически всем ведущим предприятиям с полным металлургическим циклом (ММК, НЛМК, Северсталь, НТМК, Северский трубный, НСММЗ и др.) работать без накопления отвалов и привела к их сокращению или ликвидации .</a:t>
            </a:r>
          </a:p>
        </p:txBody>
      </p:sp>
    </p:spTree>
    <p:extLst>
      <p:ext uri="{BB962C8B-B14F-4D97-AF65-F5344CB8AC3E}">
        <p14:creationId xmlns:p14="http://schemas.microsoft.com/office/powerpoint/2010/main" val="2900478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35292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3200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320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C00000"/>
                </a:solidFill>
              </a:rPr>
              <a:t>Разработанная </a:t>
            </a:r>
            <a:r>
              <a:rPr lang="ru-RU" dirty="0" smtClean="0">
                <a:solidFill>
                  <a:srgbClr val="C00000"/>
                </a:solidFill>
              </a:rPr>
              <a:t>Уральским институтом металлов </a:t>
            </a:r>
            <a:r>
              <a:rPr lang="ru-RU" dirty="0">
                <a:solidFill>
                  <a:srgbClr val="C00000"/>
                </a:solidFill>
              </a:rPr>
              <a:t>и внедренная на ОАО «Ключевская обогатительная фабрика» технология сортировки </a:t>
            </a:r>
            <a:r>
              <a:rPr lang="ru-RU" dirty="0" smtClean="0">
                <a:solidFill>
                  <a:srgbClr val="C00000"/>
                </a:solidFill>
              </a:rPr>
              <a:t>ферросплавных шлаков позволяет </a:t>
            </a:r>
            <a:r>
              <a:rPr lang="ru-RU" dirty="0">
                <a:solidFill>
                  <a:srgbClr val="C00000"/>
                </a:solidFill>
              </a:rPr>
              <a:t>разделять металл и шлак по видам производства и выделять до 20 и более видов продукции 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16072"/>
          <a:stretch/>
        </p:blipFill>
        <p:spPr bwMode="auto">
          <a:xfrm>
            <a:off x="539552" y="2204864"/>
            <a:ext cx="820891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623731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rgbClr val="C00000"/>
                </a:solidFill>
                <a:latin typeface="Arial"/>
              </a:rPr>
              <a:t>ОАО «Ключевская обогатительная фабрика»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537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Кроме крупнокусковых фракций шлака, которые перерабатывают на ДСУ, на предприятиях образуется значительнее количество мелкозернистых и пылевидных отходов. </a:t>
            </a:r>
          </a:p>
          <a:p>
            <a:pPr indent="457200" algn="just">
              <a:lnSpc>
                <a:spcPct val="150000"/>
              </a:lnSpc>
            </a:pPr>
            <a:r>
              <a:rPr lang="ru-RU" u="sng" dirty="0">
                <a:solidFill>
                  <a:srgbClr val="C00000"/>
                </a:solidFill>
              </a:rPr>
              <a:t>Разработанная </a:t>
            </a:r>
            <a:r>
              <a:rPr lang="ru-RU" u="sng" dirty="0" smtClean="0">
                <a:solidFill>
                  <a:srgbClr val="C00000"/>
                </a:solidFill>
              </a:rPr>
              <a:t>Уральским институтом металлов </a:t>
            </a:r>
            <a:r>
              <a:rPr lang="ru-RU" u="sng" dirty="0">
                <a:solidFill>
                  <a:srgbClr val="C00000"/>
                </a:solidFill>
              </a:rPr>
              <a:t>технология получения из пыли </a:t>
            </a:r>
            <a:r>
              <a:rPr lang="ru-RU" u="sng" dirty="0" smtClean="0">
                <a:solidFill>
                  <a:srgbClr val="C00000"/>
                </a:solidFill>
              </a:rPr>
              <a:t>газоочисток </a:t>
            </a:r>
            <a:r>
              <a:rPr lang="ru-RU" u="sng" dirty="0">
                <a:solidFill>
                  <a:srgbClr val="C00000"/>
                </a:solidFill>
              </a:rPr>
              <a:t>плавильных агрегатов и ДСУ, мелкого магнитного продукта, замасленной окалины, отсевов извести и кокса, продуктов распада рафинировочного шлака позволяет  получать брикетированные </a:t>
            </a:r>
            <a:r>
              <a:rPr lang="ru-RU" u="sng" dirty="0" err="1">
                <a:solidFill>
                  <a:srgbClr val="C00000"/>
                </a:solidFill>
              </a:rPr>
              <a:t>железофлюсы</a:t>
            </a:r>
            <a:r>
              <a:rPr lang="ru-RU" u="sng" dirty="0">
                <a:solidFill>
                  <a:srgbClr val="C00000"/>
                </a:solidFill>
              </a:rPr>
              <a:t> без связующих материалов. </a:t>
            </a: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Применение брикетов в мартеновской и электропечной плавке ОАО «Северский трубный завод» показали увеличение выхода годного металла, сокращение периодов плавления, экономию электроэнергии. </a:t>
            </a: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u="sng" dirty="0" smtClean="0">
                <a:solidFill>
                  <a:srgbClr val="C00000"/>
                </a:solidFill>
              </a:rPr>
              <a:t>Таким образом, разработанные технологии и  оборудование по переработке кусковых, мелкозернистых и пылевидных отходов  позволяют </a:t>
            </a:r>
            <a:r>
              <a:rPr lang="ru-RU" u="sng" dirty="0">
                <a:solidFill>
                  <a:srgbClr val="C00000"/>
                </a:solidFill>
              </a:rPr>
              <a:t>перейти на полную переработку и использование всех твердых отходов производства металла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7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DSC077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9" r="6093" b="47321"/>
          <a:stretch>
            <a:fillRect/>
          </a:stretch>
        </p:blipFill>
        <p:spPr bwMode="auto">
          <a:xfrm>
            <a:off x="1403648" y="836713"/>
            <a:ext cx="66247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508518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Образцы брикетов из мелкодисперсной окалины ОАО «</a:t>
            </a:r>
            <a:r>
              <a:rPr lang="ru-RU" altLang="ru-RU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СинТЗ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lvl="0" algn="ctr"/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связки использован рафинировочный шлак ЭСПЦ РММЗ ОАО «НСММЗ»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DSC0777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4808" r="2951" b="60416"/>
          <a:stretch/>
        </p:blipFill>
        <p:spPr bwMode="auto">
          <a:xfrm>
            <a:off x="1403648" y="2811337"/>
            <a:ext cx="6624736" cy="198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280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heme/theme1.xml><?xml version="1.0" encoding="utf-8"?>
<a:theme xmlns:a="http://schemas.openxmlformats.org/drawingml/2006/main" name="Конференция в Имете июнь 2015">
  <a:themeElements>
    <a:clrScheme name="Капсулы 6">
      <a:dk1>
        <a:srgbClr val="808000"/>
      </a:dk1>
      <a:lt1>
        <a:srgbClr val="FFFFFF"/>
      </a:lt1>
      <a:dk2>
        <a:srgbClr val="006666"/>
      </a:dk2>
      <a:lt2>
        <a:srgbClr val="FFFFFF"/>
      </a:lt2>
      <a:accent1>
        <a:srgbClr val="FFCC66"/>
      </a:accent1>
      <a:accent2>
        <a:srgbClr val="00ACA8"/>
      </a:accent2>
      <a:accent3>
        <a:srgbClr val="AAB8B8"/>
      </a:accent3>
      <a:accent4>
        <a:srgbClr val="DADADA"/>
      </a:accent4>
      <a:accent5>
        <a:srgbClr val="FFE2B8"/>
      </a:accent5>
      <a:accent6>
        <a:srgbClr val="009B98"/>
      </a:accent6>
      <a:hlink>
        <a:srgbClr val="CCCC00"/>
      </a:hlink>
      <a:folHlink>
        <a:srgbClr val="33CCCC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1717</Words>
  <Application>Microsoft Office PowerPoint</Application>
  <PresentationFormat>Экран (4:3)</PresentationFormat>
  <Paragraphs>80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Конференция в Имете июнь 2015</vt:lpstr>
      <vt:lpstr>Презентация PowerPoint</vt:lpstr>
      <vt:lpstr>Металлургия 1978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Термическая стабилизация рафинировочных самораспадающихся шлаков УКП в установках роторного типа</dc:title>
  <dc:creator>Борис</dc:creator>
  <cp:lastModifiedBy>L</cp:lastModifiedBy>
  <cp:revision>79</cp:revision>
  <cp:lastPrinted>2017-07-10T16:05:22Z</cp:lastPrinted>
  <dcterms:created xsi:type="dcterms:W3CDTF">2017-05-15T06:34:32Z</dcterms:created>
  <dcterms:modified xsi:type="dcterms:W3CDTF">2017-07-11T07:58:34Z</dcterms:modified>
</cp:coreProperties>
</file>