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60" r:id="rId6"/>
    <p:sldId id="259" r:id="rId7"/>
    <p:sldId id="264" r:id="rId8"/>
    <p:sldId id="262" r:id="rId9"/>
    <p:sldId id="263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87"/>
  </p:normalViewPr>
  <p:slideViewPr>
    <p:cSldViewPr snapToGrid="0" snapToObjects="1">
      <p:cViewPr varScale="1">
        <p:scale>
          <a:sx n="119" d="100"/>
          <a:sy n="11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D8807-D387-4C48-A103-6942E2DE7AFC}" type="doc">
      <dgm:prSet loTypeId="urn:microsoft.com/office/officeart/2005/8/layout/p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4FA536-F8E4-EF41-850F-F17EF30DEC17}">
      <dgm:prSet phldrT="[Текст]"/>
      <dgm:spPr/>
      <dgm:t>
        <a:bodyPr/>
        <a:lstStyle/>
        <a:p>
          <a:r>
            <a:rPr lang="ru-RU" b="1" dirty="0"/>
            <a:t>разграничение понятий "отходы" и "продукция"</a:t>
          </a:r>
        </a:p>
      </dgm:t>
    </dgm:pt>
    <dgm:pt modelId="{8C982ABB-55E8-1640-AF49-BEBE9F0D9C0E}" type="parTrans" cxnId="{FB1DD8D8-B35B-5C4C-B7AA-48B6ECCE87AB}">
      <dgm:prSet/>
      <dgm:spPr/>
      <dgm:t>
        <a:bodyPr/>
        <a:lstStyle/>
        <a:p>
          <a:endParaRPr lang="ru-RU"/>
        </a:p>
      </dgm:t>
    </dgm:pt>
    <dgm:pt modelId="{D81776CE-E1CC-D64B-8BF3-CE24BF3FB550}" type="sibTrans" cxnId="{FB1DD8D8-B35B-5C4C-B7AA-48B6ECCE87AB}">
      <dgm:prSet/>
      <dgm:spPr/>
      <dgm:t>
        <a:bodyPr/>
        <a:lstStyle/>
        <a:p>
          <a:endParaRPr lang="ru-RU"/>
        </a:p>
      </dgm:t>
    </dgm:pt>
    <dgm:pt modelId="{8840811A-FD7D-804E-830C-53F615152CB0}">
      <dgm:prSet phldrT="[Текст]"/>
      <dgm:spPr/>
      <dgm:t>
        <a:bodyPr/>
        <a:lstStyle/>
        <a:p>
          <a:r>
            <a:rPr lang="ru-RU" b="1" dirty="0"/>
            <a:t> введение понятия "ВМР"</a:t>
          </a:r>
        </a:p>
      </dgm:t>
    </dgm:pt>
    <dgm:pt modelId="{C4A019B5-82F8-CA45-A897-0CB8947D4955}" type="parTrans" cxnId="{5C048B7B-00E9-9041-BD7E-E04501646B9F}">
      <dgm:prSet/>
      <dgm:spPr/>
      <dgm:t>
        <a:bodyPr/>
        <a:lstStyle/>
        <a:p>
          <a:endParaRPr lang="ru-RU"/>
        </a:p>
      </dgm:t>
    </dgm:pt>
    <dgm:pt modelId="{704691CB-2713-B341-8C37-73A2FC9B6FF2}" type="sibTrans" cxnId="{5C048B7B-00E9-9041-BD7E-E04501646B9F}">
      <dgm:prSet/>
      <dgm:spPr/>
      <dgm:t>
        <a:bodyPr/>
        <a:lstStyle/>
        <a:p>
          <a:endParaRPr lang="ru-RU"/>
        </a:p>
      </dgm:t>
    </dgm:pt>
    <dgm:pt modelId="{8014A17A-5077-494C-B2F2-492E8190F48B}">
      <dgm:prSet phldrT="[Текст]"/>
      <dgm:spPr/>
      <dgm:t>
        <a:bodyPr/>
        <a:lstStyle/>
        <a:p>
          <a:r>
            <a:rPr lang="ru-RU" b="1" dirty="0"/>
            <a:t>регламентация процесса перехода "отхода" в "продукцию" или "ВМР"</a:t>
          </a:r>
        </a:p>
      </dgm:t>
    </dgm:pt>
    <dgm:pt modelId="{AD3D02F9-B18A-664D-AD5F-A7848AB1418B}" type="parTrans" cxnId="{A6F9A15D-81BC-EE4E-A6C7-6BAC27DD2FC9}">
      <dgm:prSet/>
      <dgm:spPr/>
      <dgm:t>
        <a:bodyPr/>
        <a:lstStyle/>
        <a:p>
          <a:endParaRPr lang="ru-RU"/>
        </a:p>
      </dgm:t>
    </dgm:pt>
    <dgm:pt modelId="{EECF048E-F068-124D-B9EE-2D04265C9CD5}" type="sibTrans" cxnId="{A6F9A15D-81BC-EE4E-A6C7-6BAC27DD2FC9}">
      <dgm:prSet/>
      <dgm:spPr/>
      <dgm:t>
        <a:bodyPr/>
        <a:lstStyle/>
        <a:p>
          <a:endParaRPr lang="ru-RU"/>
        </a:p>
      </dgm:t>
    </dgm:pt>
    <dgm:pt modelId="{BC7D985D-F0FF-A54E-A6FD-3EA26098800A}" type="pres">
      <dgm:prSet presAssocID="{000D8807-D387-4C48-A103-6942E2DE7AFC}" presName="Name0" presStyleCnt="0">
        <dgm:presLayoutVars>
          <dgm:dir/>
          <dgm:resizeHandles val="exact"/>
        </dgm:presLayoutVars>
      </dgm:prSet>
      <dgm:spPr/>
    </dgm:pt>
    <dgm:pt modelId="{093C6DFF-4B7A-9F41-B40C-6382EC043E48}" type="pres">
      <dgm:prSet presAssocID="{B14FA536-F8E4-EF41-850F-F17EF30DEC17}" presName="compNode" presStyleCnt="0"/>
      <dgm:spPr/>
    </dgm:pt>
    <dgm:pt modelId="{1A896836-A2FA-7C44-8201-B178543FEDF7}" type="pres">
      <dgm:prSet presAssocID="{B14FA536-F8E4-EF41-850F-F17EF30DEC17}" presName="pictRect" presStyleLbl="node1" presStyleIdx="0" presStyleCnt="3" custLinFactNeighborX="2400" custLinFactNeighborY="-413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049B7D10-39D9-DA49-9D43-44544D154A58}" type="pres">
      <dgm:prSet presAssocID="{B14FA536-F8E4-EF41-850F-F17EF30DEC17}" presName="textRect" presStyleLbl="revTx" presStyleIdx="0" presStyleCnt="3" custScaleX="88653">
        <dgm:presLayoutVars>
          <dgm:bulletEnabled val="1"/>
        </dgm:presLayoutVars>
      </dgm:prSet>
      <dgm:spPr/>
    </dgm:pt>
    <dgm:pt modelId="{161E512A-0B0B-C24F-B8CE-E3EFF35BD7B8}" type="pres">
      <dgm:prSet presAssocID="{D81776CE-E1CC-D64B-8BF3-CE24BF3FB550}" presName="sibTrans" presStyleLbl="sibTrans2D1" presStyleIdx="0" presStyleCnt="0"/>
      <dgm:spPr/>
    </dgm:pt>
    <dgm:pt modelId="{2022A0DC-2513-5E48-9E50-68C147DC4B74}" type="pres">
      <dgm:prSet presAssocID="{8840811A-FD7D-804E-830C-53F615152CB0}" presName="compNode" presStyleCnt="0"/>
      <dgm:spPr/>
    </dgm:pt>
    <dgm:pt modelId="{8DAF3487-92A5-3745-8076-B8F2AA5493EC}" type="pres">
      <dgm:prSet presAssocID="{8840811A-FD7D-804E-830C-53F615152CB0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79FF6A87-04AC-244C-A40B-30574F3978F2}" type="pres">
      <dgm:prSet presAssocID="{8840811A-FD7D-804E-830C-53F615152CB0}" presName="textRect" presStyleLbl="revTx" presStyleIdx="1" presStyleCnt="3">
        <dgm:presLayoutVars>
          <dgm:bulletEnabled val="1"/>
        </dgm:presLayoutVars>
      </dgm:prSet>
      <dgm:spPr/>
    </dgm:pt>
    <dgm:pt modelId="{1E8DBD51-6EA6-B348-8B0D-7DBE545284E9}" type="pres">
      <dgm:prSet presAssocID="{704691CB-2713-B341-8C37-73A2FC9B6FF2}" presName="sibTrans" presStyleLbl="sibTrans2D1" presStyleIdx="0" presStyleCnt="0"/>
      <dgm:spPr/>
    </dgm:pt>
    <dgm:pt modelId="{B1C68F17-E0D5-8843-A9AD-A4010ED533F1}" type="pres">
      <dgm:prSet presAssocID="{8014A17A-5077-494C-B2F2-492E8190F48B}" presName="compNode" presStyleCnt="0"/>
      <dgm:spPr/>
    </dgm:pt>
    <dgm:pt modelId="{A870FBEF-3C18-664B-A168-37BC2F4F41D4}" type="pres">
      <dgm:prSet presAssocID="{8014A17A-5077-494C-B2F2-492E8190F48B}" presName="pictRect" presStyleLbl="node1" presStyleIdx="2" presStyleCnt="3" custLinFactNeighborX="-3123" custLinFactNeighborY="-50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2" t="1116" r="-1102" b="1116"/>
          </a:stretch>
        </a:blipFill>
        <a:ln>
          <a:solidFill>
            <a:schemeClr val="bg1"/>
          </a:solidFill>
        </a:ln>
      </dgm:spPr>
    </dgm:pt>
    <dgm:pt modelId="{959459D2-60BA-E144-8273-53318F0FDDCF}" type="pres">
      <dgm:prSet presAssocID="{8014A17A-5077-494C-B2F2-492E8190F48B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361B6D18-5A3B-5440-991E-E9861C15884E}" type="presOf" srcId="{8840811A-FD7D-804E-830C-53F615152CB0}" destId="{79FF6A87-04AC-244C-A40B-30574F3978F2}" srcOrd="0" destOrd="0" presId="urn:microsoft.com/office/officeart/2005/8/layout/pList1"/>
    <dgm:cxn modelId="{A6F9A15D-81BC-EE4E-A6C7-6BAC27DD2FC9}" srcId="{000D8807-D387-4C48-A103-6942E2DE7AFC}" destId="{8014A17A-5077-494C-B2F2-492E8190F48B}" srcOrd="2" destOrd="0" parTransId="{AD3D02F9-B18A-664D-AD5F-A7848AB1418B}" sibTransId="{EECF048E-F068-124D-B9EE-2D04265C9CD5}"/>
    <dgm:cxn modelId="{C7DF7371-0F8E-084C-AD61-23B8CF356227}" type="presOf" srcId="{D81776CE-E1CC-D64B-8BF3-CE24BF3FB550}" destId="{161E512A-0B0B-C24F-B8CE-E3EFF35BD7B8}" srcOrd="0" destOrd="0" presId="urn:microsoft.com/office/officeart/2005/8/layout/pList1"/>
    <dgm:cxn modelId="{5C048B7B-00E9-9041-BD7E-E04501646B9F}" srcId="{000D8807-D387-4C48-A103-6942E2DE7AFC}" destId="{8840811A-FD7D-804E-830C-53F615152CB0}" srcOrd="1" destOrd="0" parTransId="{C4A019B5-82F8-CA45-A897-0CB8947D4955}" sibTransId="{704691CB-2713-B341-8C37-73A2FC9B6FF2}"/>
    <dgm:cxn modelId="{CE7E6EC0-4C84-E642-ABF5-2E55B09D7BA4}" type="presOf" srcId="{000D8807-D387-4C48-A103-6942E2DE7AFC}" destId="{BC7D985D-F0FF-A54E-A6FD-3EA26098800A}" srcOrd="0" destOrd="0" presId="urn:microsoft.com/office/officeart/2005/8/layout/pList1"/>
    <dgm:cxn modelId="{A37437C2-9571-E140-923F-EF28FE509769}" type="presOf" srcId="{B14FA536-F8E4-EF41-850F-F17EF30DEC17}" destId="{049B7D10-39D9-DA49-9D43-44544D154A58}" srcOrd="0" destOrd="0" presId="urn:microsoft.com/office/officeart/2005/8/layout/pList1"/>
    <dgm:cxn modelId="{FB1DD8D8-B35B-5C4C-B7AA-48B6ECCE87AB}" srcId="{000D8807-D387-4C48-A103-6942E2DE7AFC}" destId="{B14FA536-F8E4-EF41-850F-F17EF30DEC17}" srcOrd="0" destOrd="0" parTransId="{8C982ABB-55E8-1640-AF49-BEBE9F0D9C0E}" sibTransId="{D81776CE-E1CC-D64B-8BF3-CE24BF3FB550}"/>
    <dgm:cxn modelId="{5F6A4CF1-2F8A-B347-8FBF-2507BEF68D1F}" type="presOf" srcId="{704691CB-2713-B341-8C37-73A2FC9B6FF2}" destId="{1E8DBD51-6EA6-B348-8B0D-7DBE545284E9}" srcOrd="0" destOrd="0" presId="urn:microsoft.com/office/officeart/2005/8/layout/pList1"/>
    <dgm:cxn modelId="{622DA2FE-966A-914D-9650-E42F7D1DCE09}" type="presOf" srcId="{8014A17A-5077-494C-B2F2-492E8190F48B}" destId="{959459D2-60BA-E144-8273-53318F0FDDCF}" srcOrd="0" destOrd="0" presId="urn:microsoft.com/office/officeart/2005/8/layout/pList1"/>
    <dgm:cxn modelId="{8D21D9F6-69D9-984D-81F4-89E9D0CA8EEC}" type="presParOf" srcId="{BC7D985D-F0FF-A54E-A6FD-3EA26098800A}" destId="{093C6DFF-4B7A-9F41-B40C-6382EC043E48}" srcOrd="0" destOrd="0" presId="urn:microsoft.com/office/officeart/2005/8/layout/pList1"/>
    <dgm:cxn modelId="{02ED89D4-3A2C-FB49-B36A-D17C6AB9FB35}" type="presParOf" srcId="{093C6DFF-4B7A-9F41-B40C-6382EC043E48}" destId="{1A896836-A2FA-7C44-8201-B178543FEDF7}" srcOrd="0" destOrd="0" presId="urn:microsoft.com/office/officeart/2005/8/layout/pList1"/>
    <dgm:cxn modelId="{84A67ED9-74E7-1B47-A337-B34A65D2FD77}" type="presParOf" srcId="{093C6DFF-4B7A-9F41-B40C-6382EC043E48}" destId="{049B7D10-39D9-DA49-9D43-44544D154A58}" srcOrd="1" destOrd="0" presId="urn:microsoft.com/office/officeart/2005/8/layout/pList1"/>
    <dgm:cxn modelId="{35C24CAA-C4CD-FF4E-A226-402E02CD2245}" type="presParOf" srcId="{BC7D985D-F0FF-A54E-A6FD-3EA26098800A}" destId="{161E512A-0B0B-C24F-B8CE-E3EFF35BD7B8}" srcOrd="1" destOrd="0" presId="urn:microsoft.com/office/officeart/2005/8/layout/pList1"/>
    <dgm:cxn modelId="{747964B4-1E4E-9940-A71D-C06B67552E61}" type="presParOf" srcId="{BC7D985D-F0FF-A54E-A6FD-3EA26098800A}" destId="{2022A0DC-2513-5E48-9E50-68C147DC4B74}" srcOrd="2" destOrd="0" presId="urn:microsoft.com/office/officeart/2005/8/layout/pList1"/>
    <dgm:cxn modelId="{DE83A015-CCCD-C94B-A3ED-DD75A5426896}" type="presParOf" srcId="{2022A0DC-2513-5E48-9E50-68C147DC4B74}" destId="{8DAF3487-92A5-3745-8076-B8F2AA5493EC}" srcOrd="0" destOrd="0" presId="urn:microsoft.com/office/officeart/2005/8/layout/pList1"/>
    <dgm:cxn modelId="{9E92AE46-C819-074C-8437-4BA1272CCE64}" type="presParOf" srcId="{2022A0DC-2513-5E48-9E50-68C147DC4B74}" destId="{79FF6A87-04AC-244C-A40B-30574F3978F2}" srcOrd="1" destOrd="0" presId="urn:microsoft.com/office/officeart/2005/8/layout/pList1"/>
    <dgm:cxn modelId="{68FAD34B-F820-2C4B-9BA4-7CD207DD6C37}" type="presParOf" srcId="{BC7D985D-F0FF-A54E-A6FD-3EA26098800A}" destId="{1E8DBD51-6EA6-B348-8B0D-7DBE545284E9}" srcOrd="3" destOrd="0" presId="urn:microsoft.com/office/officeart/2005/8/layout/pList1"/>
    <dgm:cxn modelId="{9AA92DFF-F349-A446-B1B4-B73014F41FC5}" type="presParOf" srcId="{BC7D985D-F0FF-A54E-A6FD-3EA26098800A}" destId="{B1C68F17-E0D5-8843-A9AD-A4010ED533F1}" srcOrd="4" destOrd="0" presId="urn:microsoft.com/office/officeart/2005/8/layout/pList1"/>
    <dgm:cxn modelId="{C1F20B16-B132-AC42-85D5-29968437F262}" type="presParOf" srcId="{B1C68F17-E0D5-8843-A9AD-A4010ED533F1}" destId="{A870FBEF-3C18-664B-A168-37BC2F4F41D4}" srcOrd="0" destOrd="0" presId="urn:microsoft.com/office/officeart/2005/8/layout/pList1"/>
    <dgm:cxn modelId="{6190A586-D89B-B347-9926-8FE4F690FE3D}" type="presParOf" srcId="{B1C68F17-E0D5-8843-A9AD-A4010ED533F1}" destId="{959459D2-60BA-E144-8273-53318F0FDDC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96836-A2FA-7C44-8201-B178543FEDF7}">
      <dsp:nvSpPr>
        <dsp:cNvPr id="0" name=""/>
        <dsp:cNvSpPr/>
      </dsp:nvSpPr>
      <dsp:spPr>
        <a:xfrm>
          <a:off x="76346" y="351758"/>
          <a:ext cx="3099709" cy="213570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B7D10-39D9-DA49-9D43-44544D154A58}">
      <dsp:nvSpPr>
        <dsp:cNvPr id="0" name=""/>
        <dsp:cNvSpPr/>
      </dsp:nvSpPr>
      <dsp:spPr>
        <a:xfrm>
          <a:off x="177815" y="2496278"/>
          <a:ext cx="2747985" cy="114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разграничение понятий "отходы" и "продукция"</a:t>
          </a:r>
        </a:p>
      </dsp:txBody>
      <dsp:txXfrm>
        <a:off x="177815" y="2496278"/>
        <a:ext cx="2747985" cy="1149992"/>
      </dsp:txXfrm>
    </dsp:sp>
    <dsp:sp modelId="{8DAF3487-92A5-3745-8076-B8F2AA5493EC}">
      <dsp:nvSpPr>
        <dsp:cNvPr id="0" name=""/>
        <dsp:cNvSpPr/>
      </dsp:nvSpPr>
      <dsp:spPr>
        <a:xfrm>
          <a:off x="3411764" y="360578"/>
          <a:ext cx="3099709" cy="213570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F6A87-04AC-244C-A40B-30574F3978F2}">
      <dsp:nvSpPr>
        <dsp:cNvPr id="0" name=""/>
        <dsp:cNvSpPr/>
      </dsp:nvSpPr>
      <dsp:spPr>
        <a:xfrm>
          <a:off x="3411764" y="2496278"/>
          <a:ext cx="3099709" cy="114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 введение понятия "ВМР"</a:t>
          </a:r>
        </a:p>
      </dsp:txBody>
      <dsp:txXfrm>
        <a:off x="3411764" y="2496278"/>
        <a:ext cx="3099709" cy="1149992"/>
      </dsp:txXfrm>
    </dsp:sp>
    <dsp:sp modelId="{A870FBEF-3C18-664B-A168-37BC2F4F41D4}">
      <dsp:nvSpPr>
        <dsp:cNvPr id="0" name=""/>
        <dsp:cNvSpPr/>
      </dsp:nvSpPr>
      <dsp:spPr>
        <a:xfrm>
          <a:off x="6724771" y="349814"/>
          <a:ext cx="3099709" cy="2135700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2" t="1116" r="-1102" b="1116"/>
          </a:stretch>
        </a:blip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459D2-60BA-E144-8273-53318F0FDDCF}">
      <dsp:nvSpPr>
        <dsp:cNvPr id="0" name=""/>
        <dsp:cNvSpPr/>
      </dsp:nvSpPr>
      <dsp:spPr>
        <a:xfrm>
          <a:off x="6821575" y="2496278"/>
          <a:ext cx="3099709" cy="114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регламентация процесса перехода "отхода" в "продукцию" или "ВМР"</a:t>
          </a:r>
        </a:p>
      </dsp:txBody>
      <dsp:txXfrm>
        <a:off x="6821575" y="2496278"/>
        <a:ext cx="3099709" cy="1149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A59B0-B35A-104A-AF8E-3991EC14CC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Законодательное стимулирование вовлечения вторичных материальных ресурсов в хозяйственный оборот (стимулирование спроса на продукцию из вторичного сырья)</a:t>
            </a:r>
            <a:endParaRPr lang="ru-RU" sz="28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981675-E16A-A24C-BFBF-847CB49C2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354480"/>
          </a:xfrm>
        </p:spPr>
        <p:txBody>
          <a:bodyPr/>
          <a:lstStyle/>
          <a:p>
            <a:r>
              <a:rPr lang="ru-RU" dirty="0"/>
              <a:t>Руководитель АНО «Центр земельных, градостроительных и экологических правовых исследований «ЭПИ-Центр», эксперт Комитета по природопользованию и экологии Деловой России</a:t>
            </a:r>
          </a:p>
          <a:p>
            <a:r>
              <a:rPr lang="ru-RU" b="1" dirty="0"/>
              <a:t>Филаткина Юлия</a:t>
            </a:r>
          </a:p>
        </p:txBody>
      </p:sp>
    </p:spTree>
    <p:extLst>
      <p:ext uri="{BB962C8B-B14F-4D97-AF65-F5344CB8AC3E}">
        <p14:creationId xmlns:p14="http://schemas.microsoft.com/office/powerpoint/2010/main" val="276067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8EF6-C7BB-1141-BC4B-0FF69F72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Спасибо за внимание!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73C4E5-862C-5541-8BE2-B5E0F3A06D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Филаткина Юлия</a:t>
            </a:r>
          </a:p>
          <a:p>
            <a:r>
              <a:rPr lang="ru-RU" b="1" dirty="0"/>
              <a:t>АНО «Центр земельных, градостроительных и экологических правовых исследований «ЭПИ-Центр»,</a:t>
            </a:r>
          </a:p>
          <a:p>
            <a:r>
              <a:rPr lang="ru-RU" b="1" dirty="0"/>
              <a:t>эксперт Комитета по природопользованию и экологии Деловой России </a:t>
            </a:r>
          </a:p>
        </p:txBody>
      </p:sp>
    </p:spTree>
    <p:extLst>
      <p:ext uri="{BB962C8B-B14F-4D97-AF65-F5344CB8AC3E}">
        <p14:creationId xmlns:p14="http://schemas.microsoft.com/office/powerpoint/2010/main" val="194082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4F1DCDB-F35E-3A4B-A983-68C6CC174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9100" y="292100"/>
            <a:ext cx="4953000" cy="6184900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/>
              <a:t>Основы государственной политики в области экологического развития РФ на период до 2030 года (утв. Президентом РФ 30 апреля 2012):</a:t>
            </a:r>
            <a:endParaRPr lang="ru-RU" sz="2000" b="1" i="1" dirty="0"/>
          </a:p>
          <a:p>
            <a:pPr algn="just"/>
            <a:r>
              <a:rPr lang="ru-RU" sz="2000" b="1" i="1" dirty="0"/>
              <a:t>Поэтапное введение запрета на захоронение отходов, не прошедших сортировку, механическую и химическую обработку, а также отходов, которые могут быть использованы в качестве вторичного сырья (металлолом, бумага, стеклянная и пластиковая тара, автомобильные шины и аккумуляторы и др.)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i="1" dirty="0"/>
              <a:t>Поручения Президента РФ (</a:t>
            </a:r>
            <a:r>
              <a:rPr lang="ru-RU" sz="2000" b="1" dirty="0"/>
              <a:t>№Пр-1329 от 22.06.2017, №Пр-2319 от 15.11.2017</a:t>
            </a:r>
            <a:r>
              <a:rPr lang="ru-RU" sz="2000" b="1" i="1" dirty="0"/>
              <a:t>):</a:t>
            </a:r>
          </a:p>
          <a:p>
            <a:pPr algn="just"/>
            <a:r>
              <a:rPr lang="ru-RU" sz="2000" b="1" i="1" dirty="0"/>
              <a:t>Подготовка проекта федерального закона о регулировании обращения с вторичными материальными ресурсами (ВМР), включая вопрос стимулирования спроса на них и обеспечения расширения спектра производства продукции из ВМР </a:t>
            </a:r>
          </a:p>
          <a:p>
            <a:endParaRPr lang="ru-RU" dirty="0"/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id="{E3CABE8A-971D-2946-A6E2-9908A87F6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9000"/>
          </a:blip>
          <a:stretch>
            <a:fillRect/>
          </a:stretch>
        </p:blipFill>
        <p:spPr>
          <a:xfrm>
            <a:off x="6894513" y="1443506"/>
            <a:ext cx="5181600" cy="3882087"/>
          </a:xfrm>
          <a:prstGeom prst="rect">
            <a:avLst/>
          </a:prstGeom>
          <a:gradFill flip="none" rotWithShape="1">
            <a:gsLst>
              <a:gs pos="2800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65535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93C65-BD74-B248-BB53-BB783E21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ВМР – что это?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F59D09-2EB9-D548-AA7E-75086826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/>
              <a:t>Вещества (материалы), которые образуются в процессе производства и потребления и имеют спрос на рынке как сырьевые продукты (стекло, лом, пластик, бумага, резина, текстиль, АКБ, электронные и электротехнические изделия и их комплектующие и пр.) при наличии экономической целесообразности их повторного использования 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C591EF3A-AA50-6447-9CEA-DADD78AB73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2589212" y="1194100"/>
            <a:ext cx="8824652" cy="56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4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AD9CB-E0EB-DD4C-9FB9-ACBE0092B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Действующее регулирование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F8FF23-E9EB-7942-B81E-F28F85553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Понятие «вторичные материальные ресурсы» в законодательстве РФ отсутствует</a:t>
            </a:r>
          </a:p>
          <a:p>
            <a:r>
              <a:rPr lang="ru-RU" dirty="0"/>
              <a:t>Понятие «отходы производства и потребления», «ТКО», «ОИТ» определены в ФЗ «Об отходах производства и потребления»</a:t>
            </a:r>
          </a:p>
          <a:p>
            <a:r>
              <a:rPr lang="ru-RU" dirty="0"/>
              <a:t>«ГОСТ 30772-2001. Межгосударственный стандарт. Ресурсосбережение. Обращение с отходами. Термины и определения»: </a:t>
            </a:r>
            <a:r>
              <a:rPr lang="en" sz="1400" b="1" i="1" dirty="0"/>
              <a:t>BMP</a:t>
            </a:r>
            <a:r>
              <a:rPr lang="ru-RU" sz="1400" i="1" dirty="0"/>
              <a:t> –</a:t>
            </a:r>
            <a:r>
              <a:rPr lang="en" sz="1400" i="1" dirty="0"/>
              <a:t> </a:t>
            </a:r>
            <a:r>
              <a:rPr lang="ru-RU" sz="1400" i="1" dirty="0"/>
              <a:t>это отходы производства и потребления, образующиеся в народном хозяйстве, для которых существует возможность повторного использования непосредственно или после дополнительной обработки.</a:t>
            </a:r>
          </a:p>
          <a:p>
            <a:r>
              <a:rPr lang="ru-RU" dirty="0"/>
              <a:t>«ГОСТ Р 54098-2010. Национальный стандарт РФ. Ресурсосбережение. Вторичные материальные ресурсы. Термины и определения»: </a:t>
            </a:r>
            <a:r>
              <a:rPr lang="ru-RU" sz="1400" b="1" i="1" dirty="0"/>
              <a:t>ВМР</a:t>
            </a:r>
            <a:r>
              <a:rPr lang="ru-RU" sz="1400" i="1" dirty="0"/>
              <a:t> - это отходы производства и потребления, в отношении которых существует реальная возможность и целесообразность повторного использования непосредственно или после дополнительной обработки для получения товарной продукции.</a:t>
            </a:r>
          </a:p>
          <a:p>
            <a:endParaRPr lang="ru-RU" sz="12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05E607E4-1D47-7C41-816C-1AA6DFD684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746" y="4996822"/>
            <a:ext cx="2463800" cy="18288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190500"/>
          </a:effectLst>
        </p:spPr>
      </p:pic>
      <p:pic>
        <p:nvPicPr>
          <p:cNvPr id="5" name="Объект 9">
            <a:extLst>
              <a:ext uri="{FF2B5EF4-FFF2-40B4-BE49-F238E27FC236}">
                <a16:creationId xmlns:a16="http://schemas.microsoft.com/office/drawing/2014/main" id="{1DA32629-9298-B040-AAAA-398C81856E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9315449" y="0"/>
            <a:ext cx="2959025" cy="2133600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255688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5259B-7315-F149-A90A-F382258A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b="1" dirty="0"/>
              <a:t>  ВМР </a:t>
            </a:r>
            <a:r>
              <a:rPr lang="en-US" b="1" dirty="0"/>
              <a:t>=</a:t>
            </a:r>
            <a:r>
              <a:rPr lang="ru-RU" b="1" dirty="0"/>
              <a:t> отходы </a:t>
            </a:r>
            <a:r>
              <a:rPr lang="en-US" b="1" dirty="0"/>
              <a:t>= </a:t>
            </a:r>
            <a:r>
              <a:rPr lang="ru-RU" b="1" dirty="0"/>
              <a:t>продукция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B1EF0CD-13D5-814C-B62A-A1AD74F8D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035"/>
                    </a14:imgEffect>
                    <a14:imgEffect>
                      <a14:saturation sat="8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925" y="1400175"/>
            <a:ext cx="8558212" cy="5229225"/>
          </a:xfr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effectLst>
            <a:glow>
              <a:schemeClr val="accent1">
                <a:alpha val="59000"/>
              </a:schemeClr>
            </a:glow>
            <a:softEdge rad="177800"/>
          </a:effectLst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0E81975F-8807-1240-84DD-34BD0BD6C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312" y="156491"/>
            <a:ext cx="2028825" cy="1911350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08860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C5BE-93E2-624A-AFE4-ABDEE48B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Для использования веществ и материалов, образованных в результате производства и потребления, в качестве ВМР необходимо: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071EBE9-BF9D-DC4F-BD6D-FE2E2D6EC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45685"/>
          </a:xfrm>
        </p:spPr>
        <p:txBody>
          <a:bodyPr>
            <a:normAutofit/>
          </a:bodyPr>
          <a:lstStyle/>
          <a:p>
            <a:r>
              <a:rPr lang="ru-RU" b="1" dirty="0"/>
              <a:t>Сертификация (в соответствии с ГОСТами – с учетом требований стандартов к аналогичной продукции и ФЗ «О техническом регулировании»);</a:t>
            </a:r>
          </a:p>
          <a:p>
            <a:r>
              <a:rPr lang="ru-RU" b="1" dirty="0"/>
              <a:t>Технические условия, разрабатываемые производителем продукции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                  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РИСКИ:</a:t>
            </a:r>
            <a:endParaRPr lang="ru-RU" sz="2000" dirty="0"/>
          </a:p>
          <a:p>
            <a:pPr marL="0" indent="0">
              <a:buNone/>
            </a:pPr>
            <a:r>
              <a:rPr lang="ru-RU" b="1"/>
              <a:t>Квалификация ВМР </a:t>
            </a:r>
            <a:r>
              <a:rPr lang="ru-RU" b="1" dirty="0"/>
              <a:t>в качестве отходов </a:t>
            </a:r>
          </a:p>
          <a:p>
            <a:pPr marL="0" indent="0">
              <a:buNone/>
            </a:pPr>
            <a:r>
              <a:rPr lang="ru-RU" b="1" dirty="0"/>
              <a:t>Применение ответственности </a:t>
            </a:r>
          </a:p>
        </p:txBody>
      </p:sp>
      <p:sp>
        <p:nvSpPr>
          <p:cNvPr id="8" name="Штриховая стрелка вправо 7">
            <a:extLst>
              <a:ext uri="{FF2B5EF4-FFF2-40B4-BE49-F238E27FC236}">
                <a16:creationId xmlns:a16="http://schemas.microsoft.com/office/drawing/2014/main" id="{4C545C1A-4278-7642-ACCE-9618E6D09509}"/>
              </a:ext>
            </a:extLst>
          </p:cNvPr>
          <p:cNvSpPr/>
          <p:nvPr/>
        </p:nvSpPr>
        <p:spPr>
          <a:xfrm>
            <a:off x="2719746" y="3881661"/>
            <a:ext cx="978408" cy="484632"/>
          </a:xfrm>
          <a:prstGeom prst="stripedRightArrow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27000">
              <a:schemeClr val="accent1">
                <a:alpha val="87000"/>
              </a:schemeClr>
            </a:glow>
            <a:outerShdw blurRad="50800" dist="50800" sx="1000" sy="1000" algn="ctr" rotWithShape="0">
              <a:srgbClr val="000000"/>
            </a:outerShdw>
            <a:reflection endPos="0" dir="5400000" sy="-100000" algn="bl" rotWithShape="0"/>
            <a:softEdge rad="50800"/>
          </a:effectLst>
          <a:scene3d>
            <a:camera prst="orthographicFront"/>
            <a:lightRig rig="threePt" dir="t"/>
          </a:scene3d>
          <a:sp3d extrusionH="139700" prstMaterial="dkEdge">
            <a:bevelT w="25400" h="57150"/>
            <a:bevelB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id="{87A18CE5-B351-974A-901D-C2F45ED54E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3000"/>
          </a:blip>
          <a:srcRect l="-605" t="25640" r="-605" b="-30927"/>
          <a:stretch/>
        </p:blipFill>
        <p:spPr>
          <a:xfrm>
            <a:off x="6799535" y="3420000"/>
            <a:ext cx="5392465" cy="3752325"/>
          </a:xfrm>
          <a:prstGeom prst="rect">
            <a:avLst/>
          </a:prstGeom>
          <a:effectLst>
            <a:glow rad="127000">
              <a:schemeClr val="accent5">
                <a:lumMod val="20000"/>
                <a:lumOff val="80000"/>
                <a:alpha val="20000"/>
              </a:schemeClr>
            </a:glow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421640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70346-808B-BE4A-992F-8E798268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Необходимо законодательное регулирование следующего: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F4159E3-5D69-364F-A22B-39C3A24257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046421"/>
              </p:ext>
            </p:extLst>
          </p:nvPr>
        </p:nvGraphicFramePr>
        <p:xfrm>
          <a:off x="1581374" y="1905000"/>
          <a:ext cx="9923239" cy="40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708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80000"/>
                <a:lumOff val="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B3C1D-EF28-D34C-A31D-7B4AE175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Сфера регулирования отношений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04806B4-03D6-DC41-A93D-62D754437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Сфера обращения с «ВМР» не является самостоятельной областью регулирования</a:t>
            </a:r>
          </a:p>
          <a:p>
            <a:r>
              <a:rPr lang="ru-RU" b="1" i="1" dirty="0"/>
              <a:t>Разграничение понятий «отход» и «ВМР» необходимо провести в рамках законодательства об отходах (89-ФЗ)</a:t>
            </a:r>
          </a:p>
          <a:p>
            <a:r>
              <a:rPr lang="ru-RU" b="1" i="1" dirty="0"/>
              <a:t>Отсутствуют основания для создания отдельного федерального закона</a:t>
            </a:r>
          </a:p>
          <a:p>
            <a:r>
              <a:rPr lang="ru-RU" b="1" i="1" dirty="0"/>
              <a:t>Создание отдельного ФЗ о вторичных ресурсах приведет к возникновению конфликта двух нормативных актов одинакового уровня, регулирующих одну и туже сферу отношений</a:t>
            </a:r>
          </a:p>
        </p:txBody>
      </p:sp>
      <p:pic>
        <p:nvPicPr>
          <p:cNvPr id="10" name="Объект 12">
            <a:extLst>
              <a:ext uri="{FF2B5EF4-FFF2-40B4-BE49-F238E27FC236}">
                <a16:creationId xmlns:a16="http://schemas.microsoft.com/office/drawing/2014/main" id="{66DAB9F8-8370-C048-8B88-4AA9EA25E9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589212" y="0"/>
            <a:ext cx="9602788" cy="70104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Объект 8">
            <a:extLst>
              <a:ext uri="{FF2B5EF4-FFF2-40B4-BE49-F238E27FC236}">
                <a16:creationId xmlns:a16="http://schemas.microsoft.com/office/drawing/2014/main" id="{DF0F89E2-ED1B-D848-88F0-746BD085D0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184680" y="1264555"/>
            <a:ext cx="2404532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4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  <a:alpha val="52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1C743-686C-B246-937A-925C6857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385" y="482600"/>
            <a:ext cx="9184227" cy="1205596"/>
          </a:xfrm>
        </p:spPr>
        <p:txBody>
          <a:bodyPr/>
          <a:lstStyle/>
          <a:p>
            <a:r>
              <a:rPr lang="ru-RU" b="1" dirty="0"/>
              <a:t>Экономическое стимулирование оборота ВМР</a:t>
            </a:r>
          </a:p>
        </p:txBody>
      </p:sp>
      <p:sp>
        <p:nvSpPr>
          <p:cNvPr id="26" name="Объект 25">
            <a:extLst>
              <a:ext uri="{FF2B5EF4-FFF2-40B4-BE49-F238E27FC236}">
                <a16:creationId xmlns:a16="http://schemas.microsoft.com/office/drawing/2014/main" id="{288BBDCE-5244-B54A-84E7-A6FA9DEA5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386" y="1688196"/>
            <a:ext cx="9465214" cy="4852304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/>
              <a:t>Меры экономического стимулирования содержатся в 89-ФЗ</a:t>
            </a:r>
          </a:p>
          <a:p>
            <a:pPr algn="just"/>
            <a:r>
              <a:rPr lang="ru-RU" b="1" dirty="0"/>
              <a:t>Большинство ном – декларативные, отсутствует механизм их применения</a:t>
            </a:r>
          </a:p>
          <a:p>
            <a:pPr algn="just">
              <a:buAutoNum type="arabicParenR"/>
            </a:pPr>
            <a:r>
              <a:rPr lang="ru-RU" b="1" dirty="0"/>
              <a:t>Сам механизм РОП (!)</a:t>
            </a:r>
          </a:p>
          <a:p>
            <a:pPr algn="just">
              <a:buFont typeface="Wingdings 3" charset="2"/>
              <a:buAutoNum type="arabicParenR"/>
            </a:pPr>
            <a:r>
              <a:rPr lang="ru-RU" b="1" dirty="0"/>
              <a:t>Льготы по ПНВОС при размещении отходов при внедрении технологий, уменьшающих количество отходов</a:t>
            </a:r>
          </a:p>
          <a:p>
            <a:pPr algn="just">
              <a:buFont typeface="Wingdings 3" charset="2"/>
              <a:buAutoNum type="arabicParenR"/>
            </a:pPr>
            <a:r>
              <a:rPr lang="ru-RU" b="1" dirty="0"/>
              <a:t>Применение ускоренной амортизации основных производственных фондов</a:t>
            </a:r>
          </a:p>
          <a:p>
            <a:pPr algn="just">
              <a:buAutoNum type="arabicParenR"/>
            </a:pPr>
            <a:r>
              <a:rPr lang="ru-RU" b="1" dirty="0"/>
              <a:t>Понижающий коэффициент к нормативу утилизации если упаковка произведена из вторичного сырья </a:t>
            </a:r>
            <a:r>
              <a:rPr lang="ru-RU" sz="1700" b="1" i="1" dirty="0"/>
              <a:t>(разница между единицей и долей использованного вторсырья)</a:t>
            </a:r>
          </a:p>
          <a:p>
            <a:pPr algn="just">
              <a:buAutoNum type="arabicParenR"/>
            </a:pPr>
            <a:r>
              <a:rPr lang="ru-RU" b="1" dirty="0"/>
              <a:t>Налоговые льготы</a:t>
            </a:r>
          </a:p>
          <a:p>
            <a:pPr algn="just">
              <a:buAutoNum type="arabicParenR"/>
            </a:pPr>
            <a:r>
              <a:rPr lang="ru-RU" b="1" dirty="0"/>
              <a:t>Льготы по уплате экологического сбора</a:t>
            </a:r>
          </a:p>
          <a:p>
            <a:pPr algn="just">
              <a:buAutoNum type="arabicParenR"/>
            </a:pPr>
            <a:r>
              <a:rPr lang="ru-RU" b="1" dirty="0"/>
              <a:t>Предоставление бюджетных средств (федеральных и региональных) в соответствии с бюджетным законодательством </a:t>
            </a:r>
          </a:p>
          <a:p>
            <a:pPr algn="just">
              <a:buAutoNum type="arabicParenR"/>
            </a:pPr>
            <a:r>
              <a:rPr lang="ru-RU" b="1" dirty="0"/>
              <a:t>Предоставление субсидий</a:t>
            </a:r>
          </a:p>
        </p:txBody>
      </p:sp>
      <p:pic>
        <p:nvPicPr>
          <p:cNvPr id="27" name="Объект 23">
            <a:extLst>
              <a:ext uri="{FF2B5EF4-FFF2-40B4-BE49-F238E27FC236}">
                <a16:creationId xmlns:a16="http://schemas.microsoft.com/office/drawing/2014/main" id="{B6544A59-7154-1B4D-9B26-1853E23D16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076700" y="1688196"/>
            <a:ext cx="5461000" cy="4852303"/>
          </a:xfrm>
          <a:prstGeom prst="rect">
            <a:avLst/>
          </a:prstGeom>
        </p:spPr>
      </p:pic>
      <p:pic>
        <p:nvPicPr>
          <p:cNvPr id="31" name="Объект 15">
            <a:extLst>
              <a:ext uri="{FF2B5EF4-FFF2-40B4-BE49-F238E27FC236}">
                <a16:creationId xmlns:a16="http://schemas.microsoft.com/office/drawing/2014/main" id="{FA23001E-85E1-6B46-8FD6-62AC3A94B7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405" r="24492"/>
          <a:stretch/>
        </p:blipFill>
        <p:spPr>
          <a:xfrm>
            <a:off x="10425007" y="310809"/>
            <a:ext cx="972000" cy="1377387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96548824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645</TotalTime>
  <Words>599</Words>
  <Application>Microsoft Macintosh PowerPoint</Application>
  <PresentationFormat>Широкоэкранный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Легкий дым</vt:lpstr>
      <vt:lpstr>Законодательное стимулирование вовлечения вторичных материальных ресурсов в хозяйственный оборот (стимулирование спроса на продукцию из вторичного сырья)</vt:lpstr>
      <vt:lpstr>Презентация PowerPoint</vt:lpstr>
      <vt:lpstr>ВМР – что это?</vt:lpstr>
      <vt:lpstr>Действующее регулирование</vt:lpstr>
      <vt:lpstr>  ВМР = отходы = продукция</vt:lpstr>
      <vt:lpstr>Для использования веществ и материалов, образованных в результате производства и потребления, в качестве ВМР необходимо:</vt:lpstr>
      <vt:lpstr>Необходимо законодательное регулирование следующего: </vt:lpstr>
      <vt:lpstr>Сфера регулирования отношений</vt:lpstr>
      <vt:lpstr>Экономическое стимулирование оборота ВМР</vt:lpstr>
      <vt:lpstr>Спасибо за внимание!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Законодательное стимулирование вовлечения вторичных материальных ресурсов в хозяйственный оборот (стимулирование спроса на продукцию из вторичного сырья)</dc:title>
  <dc:creator>Юлия Филаткина</dc:creator>
  <cp:lastModifiedBy>Юлия Филаткина</cp:lastModifiedBy>
  <cp:revision>39</cp:revision>
  <dcterms:created xsi:type="dcterms:W3CDTF">2018-07-09T11:01:51Z</dcterms:created>
  <dcterms:modified xsi:type="dcterms:W3CDTF">2018-07-10T10:53:36Z</dcterms:modified>
</cp:coreProperties>
</file>