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sldIdLst>
    <p:sldId id="297" r:id="rId2"/>
    <p:sldId id="278" r:id="rId3"/>
    <p:sldId id="304" r:id="rId4"/>
    <p:sldId id="300" r:id="rId5"/>
    <p:sldId id="301" r:id="rId6"/>
    <p:sldId id="302" r:id="rId7"/>
    <p:sldId id="303" r:id="rId8"/>
    <p:sldId id="260" r:id="rId9"/>
    <p:sldId id="264" r:id="rId10"/>
    <p:sldId id="287" r:id="rId11"/>
    <p:sldId id="294" r:id="rId12"/>
    <p:sldId id="296" r:id="rId13"/>
    <p:sldId id="266" r:id="rId14"/>
    <p:sldId id="307" r:id="rId15"/>
    <p:sldId id="271" r:id="rId16"/>
    <p:sldId id="306" r:id="rId17"/>
    <p:sldId id="305" r:id="rId18"/>
    <p:sldId id="258" r:id="rId19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8616"/>
    <a:srgbClr val="4A9C00"/>
    <a:srgbClr val="1A2907"/>
    <a:srgbClr val="D02300"/>
    <a:srgbClr val="FF3300"/>
    <a:srgbClr val="57562B"/>
    <a:srgbClr val="464522"/>
    <a:srgbClr val="0A0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6024" autoAdjust="0"/>
  </p:normalViewPr>
  <p:slideViewPr>
    <p:cSldViewPr>
      <p:cViewPr varScale="1">
        <p:scale>
          <a:sx n="90" d="100"/>
          <a:sy n="90" d="100"/>
        </p:scale>
        <p:origin x="96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934426229508196"/>
          <c:y val="0.11844660194174757"/>
          <c:w val="0.82552693208430916"/>
          <c:h val="0.5456310679611650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ТБО, поступающие на переработку</c:v>
                </c:pt>
              </c:strCache>
            </c:strRef>
          </c:tx>
          <c:spPr>
            <a:solidFill>
              <a:schemeClr val="accent1"/>
            </a:solidFill>
            <a:ln w="7778">
              <a:solidFill>
                <a:schemeClr val="tx1"/>
              </a:solidFill>
              <a:prstDash val="solid"/>
            </a:ln>
          </c:spPr>
          <c:explosion val="13"/>
          <c:dPt>
            <c:idx val="0"/>
            <c:bubble3D val="0"/>
            <c:spPr>
              <a:solidFill>
                <a:srgbClr val="008000"/>
              </a:solidFill>
              <a:ln w="777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121-418C-8A5D-3D97ADA6E02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777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121-418C-8A5D-3D97ADA6E02E}"/>
              </c:ext>
            </c:extLst>
          </c:dPt>
          <c:dLbls>
            <c:dLbl>
              <c:idx val="1"/>
              <c:layout>
                <c:manualLayout>
                  <c:x val="-0.186081070108751"/>
                  <c:y val="8.7768353714628114E-2"/>
                </c:manualLayout>
              </c:layout>
              <c:tx>
                <c:rich>
                  <a:bodyPr/>
                  <a:lstStyle/>
                  <a:p>
                    <a:fld id="{8EF1816C-D740-4175-8108-E687BD9F6766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21-418C-8A5D-3D97ADA6E02E}"/>
                </c:ext>
              </c:extLst>
            </c:dLbl>
            <c:numFmt formatCode="0.0%" sourceLinked="0"/>
            <c:spPr>
              <a:noFill/>
              <a:ln w="15556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bg1">
                        <a:lumMod val="95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Sheet1!$B$1:$C$1</c:f>
              <c:strCache>
                <c:ptCount val="2"/>
                <c:pt idx="0">
                  <c:v>Отбираемое вторичное сырье</c:v>
                </c:pt>
                <c:pt idx="1">
                  <c:v>Отсев и балластные фракции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21-418C-8A5D-3D97ADA6E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5556">
          <a:noFill/>
        </a:ln>
      </c:spPr>
    </c:plotArea>
    <c:legend>
      <c:legendPos val="b"/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</a:defRPr>
            </a:pPr>
            <a:endParaRPr lang="ru-RU"/>
          </a:p>
        </c:txPr>
      </c:legendEntry>
      <c:layout>
        <c:manualLayout>
          <c:xMode val="edge"/>
          <c:yMode val="edge"/>
          <c:x val="0.20725995316159251"/>
          <c:y val="0.83608577866673417"/>
          <c:w val="0.57259953161592503"/>
          <c:h val="0.16391422133326583"/>
        </c:manualLayout>
      </c:layout>
      <c:overlay val="0"/>
      <c:spPr>
        <a:noFill/>
        <a:ln w="15556">
          <a:noFill/>
        </a:ln>
      </c:spPr>
      <c:txPr>
        <a:bodyPr/>
        <a:lstStyle/>
        <a:p>
          <a:pPr>
            <a:defRPr sz="1100" b="1" i="0" u="none" strike="noStrike" baseline="0">
              <a:solidFill>
                <a:schemeClr val="tx1"/>
              </a:solidFill>
              <a:latin typeface="Century Gothic" panose="020B0502020202020204" pitchFamily="34" charset="0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10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0609613130129"/>
          <c:y val="0.1442125237191651"/>
          <c:w val="0.79015240328253222"/>
          <c:h val="0.5066413662239088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ТБО, поступающие на сортировку</c:v>
                </c:pt>
              </c:strCache>
            </c:strRef>
          </c:tx>
          <c:spPr>
            <a:solidFill>
              <a:schemeClr val="accent1"/>
            </a:solidFill>
            <a:ln w="7679">
              <a:solidFill>
                <a:schemeClr val="tx1"/>
              </a:solidFill>
              <a:prstDash val="solid"/>
            </a:ln>
          </c:spPr>
          <c:explosion val="3"/>
          <c:dPt>
            <c:idx val="0"/>
            <c:bubble3D val="0"/>
            <c:spPr>
              <a:solidFill>
                <a:srgbClr val="008000"/>
              </a:solidFill>
              <a:ln w="7679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250-4C2D-B7EF-6ACE42634175}"/>
              </c:ext>
            </c:extLst>
          </c:dPt>
          <c:dPt>
            <c:idx val="1"/>
            <c:bubble3D val="0"/>
            <c:explosion val="8"/>
            <c:spPr>
              <a:solidFill>
                <a:srgbClr val="FF99CC"/>
              </a:solidFill>
              <a:ln w="7679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250-4C2D-B7EF-6ACE42634175}"/>
              </c:ext>
            </c:extLst>
          </c:dPt>
          <c:dPt>
            <c:idx val="2"/>
            <c:bubble3D val="0"/>
            <c:explosion val="2"/>
            <c:spPr>
              <a:solidFill>
                <a:srgbClr val="FF0000"/>
              </a:solidFill>
              <a:ln w="7679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250-4C2D-B7EF-6ACE42634175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7679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8250-4C2D-B7EF-6ACE42634175}"/>
              </c:ext>
            </c:extLst>
          </c:dPt>
          <c:dLbls>
            <c:dLbl>
              <c:idx val="0"/>
              <c:layout>
                <c:manualLayout>
                  <c:x val="0.18827510412083973"/>
                  <c:y val="-0.14127990370630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250-4C2D-B7EF-6ACE42634175}"/>
                </c:ext>
              </c:extLst>
            </c:dLbl>
            <c:dLbl>
              <c:idx val="1"/>
              <c:layout>
                <c:manualLayout>
                  <c:x val="6.4425308331739872E-2"/>
                  <c:y val="0.10104126051767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250-4C2D-B7EF-6ACE42634175}"/>
                </c:ext>
              </c:extLst>
            </c:dLbl>
            <c:dLbl>
              <c:idx val="3"/>
              <c:layout>
                <c:manualLayout>
                  <c:x val="-0.1052619688132463"/>
                  <c:y val="-0.232915391945433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250-4C2D-B7EF-6ACE42634175}"/>
                </c:ext>
              </c:extLst>
            </c:dLbl>
            <c:numFmt formatCode="0.0%" sourceLinked="0"/>
            <c:spPr>
              <a:noFill/>
              <a:ln w="15357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bg1">
                        <a:lumMod val="95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Sheet1!$B$1:$E$1</c:f>
              <c:strCache>
                <c:ptCount val="4"/>
                <c:pt idx="0">
                  <c:v>Отбираемое вторичное сырье</c:v>
                </c:pt>
                <c:pt idx="1">
                  <c:v>Органическая фракция (компостирование, биосушка)</c:v>
                </c:pt>
                <c:pt idx="2">
                  <c:v>Балластные фракции</c:v>
                </c:pt>
                <c:pt idx="3">
                  <c:v>Альтернативное топливо RDF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 formatCode="0.00%">
                  <c:v>0.2</c:v>
                </c:pt>
                <c:pt idx="1">
                  <c:v>0.4</c:v>
                </c:pt>
                <c:pt idx="2" formatCode="0.00%">
                  <c:v>0.2</c:v>
                </c:pt>
                <c:pt idx="3" formatCode="0.0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50-4C2D-B7EF-6ACE42634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5357">
          <a:noFill/>
        </a:ln>
      </c:spPr>
    </c:plotArea>
    <c:legend>
      <c:legendPos val="b"/>
      <c:layout>
        <c:manualLayout>
          <c:xMode val="edge"/>
          <c:yMode val="edge"/>
          <c:x val="4.4548651817116064E-2"/>
          <c:y val="0.71944296771820715"/>
          <c:w val="0.90504103165298944"/>
          <c:h val="0.2805570322817928"/>
        </c:manualLayout>
      </c:layout>
      <c:overlay val="0"/>
      <c:spPr>
        <a:noFill/>
        <a:ln w="15357">
          <a:noFill/>
        </a:ln>
      </c:spPr>
      <c:txPr>
        <a:bodyPr/>
        <a:lstStyle/>
        <a:p>
          <a:pPr>
            <a:defRPr sz="1100" b="1" i="0" u="none" strike="noStrike" baseline="0">
              <a:solidFill>
                <a:schemeClr val="tx1"/>
              </a:solidFill>
              <a:latin typeface="Century Gothic" panose="020B0502020202020204" pitchFamily="34" charset="0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8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F1BD3-F55C-4627-9CC1-F732CD8542D0}" type="doc">
      <dgm:prSet loTypeId="urn:microsoft.com/office/officeart/2005/8/layout/vList3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121DB7C-569F-4978-A677-8BEEEAA5F52A}">
      <dgm:prSet custT="1"/>
      <dgm:spPr>
        <a:xfrm rot="10800000">
          <a:off x="1166705" y="99786"/>
          <a:ext cx="7186222" cy="1412381"/>
        </a:xfrm>
        <a:gradFill rotWithShape="0">
          <a:gsLst>
            <a:gs pos="0">
              <a:srgbClr val="8AB833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AB833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AB833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lIns="324000" rIns="180000"/>
        <a:lstStyle/>
        <a:p>
          <a:pPr algn="l" rtl="0"/>
          <a:r>
            <a:rPr lang="ru-RU" sz="1900" b="1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Автоматическая сортировка ТКО </a:t>
          </a:r>
          <a:r>
            <a:rPr lang="ru-RU" sz="19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и отбор вторичных материальных ресурсов, пригодных для дальнейшей переработки и реализации потребителям.</a:t>
          </a:r>
          <a:endParaRPr lang="ru-RU" sz="1900" dirty="0">
            <a:solidFill>
              <a:sysClr val="window" lastClr="FFFFFF"/>
            </a:solidFill>
            <a:latin typeface="Century Gothic" panose="020F0302020204030204"/>
            <a:ea typeface="+mn-ea"/>
            <a:cs typeface="+mn-cs"/>
          </a:endParaRPr>
        </a:p>
      </dgm:t>
    </dgm:pt>
    <dgm:pt modelId="{4126B3AE-B7DE-4FC8-BC31-59261FEEF779}" type="parTrans" cxnId="{98FA0438-DFCE-49E3-BFEA-533627E535BA}">
      <dgm:prSet/>
      <dgm:spPr/>
      <dgm:t>
        <a:bodyPr/>
        <a:lstStyle/>
        <a:p>
          <a:endParaRPr lang="ru-RU"/>
        </a:p>
      </dgm:t>
    </dgm:pt>
    <dgm:pt modelId="{83F5D64B-4F7B-45BD-90C2-212EE849A4C5}" type="sibTrans" cxnId="{98FA0438-DFCE-49E3-BFEA-533627E535BA}">
      <dgm:prSet/>
      <dgm:spPr/>
      <dgm:t>
        <a:bodyPr/>
        <a:lstStyle/>
        <a:p>
          <a:endParaRPr lang="ru-RU"/>
        </a:p>
      </dgm:t>
    </dgm:pt>
    <dgm:pt modelId="{C143246F-863A-41B0-B668-1B7C4B760D83}">
      <dgm:prSet custT="1"/>
      <dgm:spPr>
        <a:xfrm rot="10800000">
          <a:off x="1166705" y="1742081"/>
          <a:ext cx="7186222" cy="1412381"/>
        </a:xfrm>
        <a:gradFill rotWithShape="0">
          <a:gsLst>
            <a:gs pos="0">
              <a:srgbClr val="C0CF3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CF3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CF3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lIns="324000" rIns="180000"/>
        <a:lstStyle/>
        <a:p>
          <a:pPr algn="l" rtl="0"/>
          <a:r>
            <a:rPr lang="ru-RU" sz="1900" b="1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Переработка отсортированных вторичных фракций </a:t>
          </a:r>
          <a:r>
            <a:rPr lang="ru-RU" sz="19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с производством новых видов товарной продукции.</a:t>
          </a:r>
          <a:endParaRPr lang="ru-RU" sz="1900" dirty="0">
            <a:solidFill>
              <a:sysClr val="window" lastClr="FFFFFF"/>
            </a:solidFill>
            <a:latin typeface="Century Gothic" panose="020F0302020204030204"/>
            <a:ea typeface="+mn-ea"/>
            <a:cs typeface="+mn-cs"/>
          </a:endParaRPr>
        </a:p>
      </dgm:t>
    </dgm:pt>
    <dgm:pt modelId="{9D50FFDB-BBEF-4F15-ABDA-A9D2C4B9AB24}" type="parTrans" cxnId="{BE151CE0-0AF2-4B7D-A67D-F3F8D7DC36D9}">
      <dgm:prSet/>
      <dgm:spPr/>
      <dgm:t>
        <a:bodyPr/>
        <a:lstStyle/>
        <a:p>
          <a:endParaRPr lang="ru-RU"/>
        </a:p>
      </dgm:t>
    </dgm:pt>
    <dgm:pt modelId="{ACF1CCF2-74E2-48AE-B1CD-4D81641E9056}" type="sibTrans" cxnId="{BE151CE0-0AF2-4B7D-A67D-F3F8D7DC36D9}">
      <dgm:prSet/>
      <dgm:spPr/>
      <dgm:t>
        <a:bodyPr/>
        <a:lstStyle/>
        <a:p>
          <a:endParaRPr lang="ru-RU"/>
        </a:p>
      </dgm:t>
    </dgm:pt>
    <dgm:pt modelId="{4B6DB81C-68A9-4C3D-87A8-44ACECA9FAED}">
      <dgm:prSet custT="1"/>
      <dgm:spPr>
        <a:xfrm rot="10800000">
          <a:off x="1166705" y="3384375"/>
          <a:ext cx="7186222" cy="1412381"/>
        </a:xfrm>
        <a:gradFill rotWithShape="0">
          <a:gsLst>
            <a:gs pos="0">
              <a:srgbClr val="02967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2967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2967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lIns="324000" rIns="180000"/>
        <a:lstStyle/>
        <a:p>
          <a:pPr algn="l" rtl="0"/>
          <a:r>
            <a:rPr lang="ru-RU" sz="1900" b="1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Производство топлива </a:t>
          </a:r>
          <a:r>
            <a:rPr lang="en-US" sz="1900" b="1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RDF</a:t>
          </a:r>
          <a:r>
            <a:rPr lang="ru-RU" sz="1900" b="1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 </a:t>
          </a:r>
          <a:r>
            <a:rPr lang="ru-RU" sz="19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из высококалорийной фракции ТКО, применяемого в печах цементных заводов и ТЭЦ.</a:t>
          </a:r>
          <a:endParaRPr lang="ru-RU" sz="1900" dirty="0">
            <a:solidFill>
              <a:sysClr val="window" lastClr="FFFFFF"/>
            </a:solidFill>
            <a:latin typeface="Century Gothic" panose="020F0302020204030204"/>
            <a:ea typeface="+mn-ea"/>
            <a:cs typeface="+mn-cs"/>
          </a:endParaRPr>
        </a:p>
      </dgm:t>
    </dgm:pt>
    <dgm:pt modelId="{3935549B-E6DC-4101-B0A7-34407BB6241D}" type="parTrans" cxnId="{7281FA36-8387-494C-9683-CFC042327BE6}">
      <dgm:prSet/>
      <dgm:spPr/>
      <dgm:t>
        <a:bodyPr/>
        <a:lstStyle/>
        <a:p>
          <a:endParaRPr lang="ru-RU"/>
        </a:p>
      </dgm:t>
    </dgm:pt>
    <dgm:pt modelId="{1525529B-6045-4382-A8D7-3ECF2231C123}" type="sibTrans" cxnId="{7281FA36-8387-494C-9683-CFC042327BE6}">
      <dgm:prSet/>
      <dgm:spPr/>
      <dgm:t>
        <a:bodyPr/>
        <a:lstStyle/>
        <a:p>
          <a:endParaRPr lang="ru-RU"/>
        </a:p>
      </dgm:t>
    </dgm:pt>
    <dgm:pt modelId="{F580318F-ED60-4FC5-B595-702DEDB87414}">
      <dgm:prSet custT="1"/>
      <dgm:spPr>
        <a:xfrm rot="10800000">
          <a:off x="1166705" y="3384375"/>
          <a:ext cx="7186222" cy="1412381"/>
        </a:xfr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lIns="324000" rIns="180000"/>
        <a:lstStyle/>
        <a:p>
          <a:pPr algn="l" rtl="0"/>
          <a:r>
            <a:rPr lang="ru-RU" sz="1900" b="1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Переработка органической фракции ТКО </a:t>
          </a:r>
          <a:r>
            <a:rPr lang="ru-RU" sz="19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и</a:t>
          </a:r>
          <a:r>
            <a:rPr lang="en-US" sz="19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 </a:t>
          </a:r>
          <a:r>
            <a:rPr lang="ru-RU" sz="19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компостирование, биологическая сушка</a:t>
          </a:r>
          <a:endParaRPr lang="ru-RU" sz="1900" dirty="0">
            <a:solidFill>
              <a:sysClr val="window" lastClr="FFFFFF"/>
            </a:solidFill>
            <a:latin typeface="Century Gothic" panose="020F0302020204030204"/>
            <a:ea typeface="+mn-ea"/>
            <a:cs typeface="+mn-cs"/>
          </a:endParaRPr>
        </a:p>
      </dgm:t>
    </dgm:pt>
    <dgm:pt modelId="{A827520A-C882-4531-8AA7-8817AE60936F}" type="parTrans" cxnId="{99B3511E-72D2-4571-8173-D6433095D019}">
      <dgm:prSet/>
      <dgm:spPr/>
      <dgm:t>
        <a:bodyPr/>
        <a:lstStyle/>
        <a:p>
          <a:endParaRPr lang="ru-RU"/>
        </a:p>
      </dgm:t>
    </dgm:pt>
    <dgm:pt modelId="{45490E95-6AF2-493B-9A93-96C1AC33F6A7}" type="sibTrans" cxnId="{99B3511E-72D2-4571-8173-D6433095D019}">
      <dgm:prSet/>
      <dgm:spPr/>
      <dgm:t>
        <a:bodyPr/>
        <a:lstStyle/>
        <a:p>
          <a:endParaRPr lang="ru-RU"/>
        </a:p>
      </dgm:t>
    </dgm:pt>
    <dgm:pt modelId="{D4766072-1656-49CB-90A3-A5ED101E4AB2}" type="pres">
      <dgm:prSet presAssocID="{D54F1BD3-F55C-4627-9CC1-F732CD8542D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CF0EB8-B652-4A08-AFFF-8CC752B91400}" type="pres">
      <dgm:prSet presAssocID="{E121DB7C-569F-4978-A677-8BEEEAA5F52A}" presName="composite" presStyleCnt="0"/>
      <dgm:spPr/>
    </dgm:pt>
    <dgm:pt modelId="{EF1489CA-1A95-4792-A2E3-CA8BDE20F0E3}" type="pres">
      <dgm:prSet presAssocID="{E121DB7C-569F-4978-A677-8BEEEAA5F52A}" presName="imgShp" presStyleLbl="fgImgPlace1" presStyleIdx="0" presStyleCnt="4" custScaleX="1367568" custScaleY="1322589" custLinFactX="-310241" custLinFactNeighborX="-400000" custLinFactNeighborY="8677"/>
      <dgm:spPr>
        <a:xfrm>
          <a:off x="0" y="17310"/>
          <a:ext cx="1660665" cy="160604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>
          <a:solidFill>
            <a:sysClr val="window" lastClr="FFFFFF">
              <a:lumMod val="95000"/>
            </a:sys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ru-RU"/>
        </a:p>
      </dgm:t>
    </dgm:pt>
    <dgm:pt modelId="{EC4A8CB1-C9D9-4883-AD85-99B871230B74}" type="pres">
      <dgm:prSet presAssocID="{E121DB7C-569F-4978-A677-8BEEEAA5F52A}" presName="txShp" presStyleLbl="node1" presStyleIdx="0" presStyleCnt="4" custScaleX="129372" custScaleY="1301831" custLinFactNeighborX="10502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B01EA283-0700-4B3B-8D21-5164A111DFDF}" type="pres">
      <dgm:prSet presAssocID="{83F5D64B-4F7B-45BD-90C2-212EE849A4C5}" presName="spacing" presStyleCnt="0"/>
      <dgm:spPr/>
    </dgm:pt>
    <dgm:pt modelId="{53598E2D-CF72-4BA0-9BB0-D111E0702CD0}" type="pres">
      <dgm:prSet presAssocID="{C143246F-863A-41B0-B668-1B7C4B760D83}" presName="composite" presStyleCnt="0"/>
      <dgm:spPr/>
    </dgm:pt>
    <dgm:pt modelId="{ED66990F-C973-4DC8-A7B4-77038B209590}" type="pres">
      <dgm:prSet presAssocID="{C143246F-863A-41B0-B668-1B7C4B760D83}" presName="imgShp" presStyleLbl="fgImgPlace1" presStyleIdx="1" presStyleCnt="4" custScaleX="1367568" custScaleY="1322589" custLinFactX="-310241" custLinFactNeighborX="-400000" custLinFactNeighborY="24026"/>
      <dgm:spPr>
        <a:xfrm>
          <a:off x="0" y="1659605"/>
          <a:ext cx="1660665" cy="160604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>
          <a:solidFill>
            <a:sysClr val="window" lastClr="FFFFFF">
              <a:lumMod val="95000"/>
            </a:sys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ru-RU"/>
        </a:p>
      </dgm:t>
    </dgm:pt>
    <dgm:pt modelId="{40141BE3-D3A9-4E83-8215-FD3F3C366FE6}" type="pres">
      <dgm:prSet presAssocID="{C143246F-863A-41B0-B668-1B7C4B760D83}" presName="txShp" presStyleLbl="node1" presStyleIdx="1" presStyleCnt="4" custScaleX="129372" custScaleY="1163105" custLinFactNeighborX="10502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09971BCF-FDA1-4BC8-9DA2-96DB8AAEBA6D}" type="pres">
      <dgm:prSet presAssocID="{ACF1CCF2-74E2-48AE-B1CD-4D81641E9056}" presName="spacing" presStyleCnt="0"/>
      <dgm:spPr/>
    </dgm:pt>
    <dgm:pt modelId="{15262CBC-704A-45DC-9C89-17D8AF7F148E}" type="pres">
      <dgm:prSet presAssocID="{4B6DB81C-68A9-4C3D-87A8-44ACECA9FAED}" presName="composite" presStyleCnt="0"/>
      <dgm:spPr/>
    </dgm:pt>
    <dgm:pt modelId="{4671C85E-0D41-4797-B3BF-736C068E71C9}" type="pres">
      <dgm:prSet presAssocID="{4B6DB81C-68A9-4C3D-87A8-44ACECA9FAED}" presName="imgShp" presStyleLbl="fgImgPlace1" presStyleIdx="2" presStyleCnt="4" custScaleX="1367568" custScaleY="1322589" custLinFactX="-310242" custLinFactNeighborX="-400000" custLinFactNeighborY="12415"/>
      <dgm:spPr>
        <a:xfrm>
          <a:off x="0" y="3290497"/>
          <a:ext cx="1660665" cy="160604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>
          <a:solidFill>
            <a:sysClr val="window" lastClr="FFFFFF">
              <a:lumMod val="95000"/>
            </a:sys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ru-RU"/>
        </a:p>
      </dgm:t>
    </dgm:pt>
    <dgm:pt modelId="{D4377803-4357-43E9-8913-DB24127D3D75}" type="pres">
      <dgm:prSet presAssocID="{4B6DB81C-68A9-4C3D-87A8-44ACECA9FAED}" presName="txShp" presStyleLbl="node1" presStyleIdx="2" presStyleCnt="4" custScaleX="129372" custScaleY="1163105" custLinFactNeighborX="10502" custLinFactNeighborY="4284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85DE658D-F2B1-498C-BEA0-CD03E5C62E27}" type="pres">
      <dgm:prSet presAssocID="{1525529B-6045-4382-A8D7-3ECF2231C123}" presName="spacing" presStyleCnt="0"/>
      <dgm:spPr/>
    </dgm:pt>
    <dgm:pt modelId="{970AC56A-1B8F-427C-ABD3-613EAA9865D9}" type="pres">
      <dgm:prSet presAssocID="{F580318F-ED60-4FC5-B595-702DEDB87414}" presName="composite" presStyleCnt="0"/>
      <dgm:spPr/>
    </dgm:pt>
    <dgm:pt modelId="{C53FDF17-290D-45FC-B0F0-A52CEA46337E}" type="pres">
      <dgm:prSet presAssocID="{F580318F-ED60-4FC5-B595-702DEDB87414}" presName="imgShp" presStyleLbl="fgImgPlace1" presStyleIdx="3" presStyleCnt="4" custScaleX="1327113" custScaleY="1338462" custLinFactX="-330468" custLinFactNeighborX="-400000" custLinFactNeighborY="3169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046735FA-4428-4435-A70F-008D8B1F1741}" type="pres">
      <dgm:prSet presAssocID="{F580318F-ED60-4FC5-B595-702DEDB87414}" presName="txShp" presStyleLbl="node1" presStyleIdx="3" presStyleCnt="4" custScaleX="127371" custScaleY="1008422" custLinFactNeighborX="11134" custLinFactNeighborY="-54041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</dgm:ptLst>
  <dgm:cxnLst>
    <dgm:cxn modelId="{647764C3-F471-48FB-97F1-3B1BDCDE8351}" type="presOf" srcId="{F580318F-ED60-4FC5-B595-702DEDB87414}" destId="{046735FA-4428-4435-A70F-008D8B1F1741}" srcOrd="0" destOrd="0" presId="urn:microsoft.com/office/officeart/2005/8/layout/vList3"/>
    <dgm:cxn modelId="{BE151CE0-0AF2-4B7D-A67D-F3F8D7DC36D9}" srcId="{D54F1BD3-F55C-4627-9CC1-F732CD8542D0}" destId="{C143246F-863A-41B0-B668-1B7C4B760D83}" srcOrd="1" destOrd="0" parTransId="{9D50FFDB-BBEF-4F15-ABDA-A9D2C4B9AB24}" sibTransId="{ACF1CCF2-74E2-48AE-B1CD-4D81641E9056}"/>
    <dgm:cxn modelId="{D1EADDA7-C6EC-48EE-AC9E-92A79C4669E4}" type="presOf" srcId="{4B6DB81C-68A9-4C3D-87A8-44ACECA9FAED}" destId="{D4377803-4357-43E9-8913-DB24127D3D75}" srcOrd="0" destOrd="0" presId="urn:microsoft.com/office/officeart/2005/8/layout/vList3"/>
    <dgm:cxn modelId="{A3F67907-ECD8-4868-96AD-C65B1F9AB8AA}" type="presOf" srcId="{C143246F-863A-41B0-B668-1B7C4B760D83}" destId="{40141BE3-D3A9-4E83-8215-FD3F3C366FE6}" srcOrd="0" destOrd="0" presId="urn:microsoft.com/office/officeart/2005/8/layout/vList3"/>
    <dgm:cxn modelId="{7281FA36-8387-494C-9683-CFC042327BE6}" srcId="{D54F1BD3-F55C-4627-9CC1-F732CD8542D0}" destId="{4B6DB81C-68A9-4C3D-87A8-44ACECA9FAED}" srcOrd="2" destOrd="0" parTransId="{3935549B-E6DC-4101-B0A7-34407BB6241D}" sibTransId="{1525529B-6045-4382-A8D7-3ECF2231C123}"/>
    <dgm:cxn modelId="{98FA0438-DFCE-49E3-BFEA-533627E535BA}" srcId="{D54F1BD3-F55C-4627-9CC1-F732CD8542D0}" destId="{E121DB7C-569F-4978-A677-8BEEEAA5F52A}" srcOrd="0" destOrd="0" parTransId="{4126B3AE-B7DE-4FC8-BC31-59261FEEF779}" sibTransId="{83F5D64B-4F7B-45BD-90C2-212EE849A4C5}"/>
    <dgm:cxn modelId="{043EF695-A3F8-4EC6-ABAB-6E4CCFB2A704}" type="presOf" srcId="{D54F1BD3-F55C-4627-9CC1-F732CD8542D0}" destId="{D4766072-1656-49CB-90A3-A5ED101E4AB2}" srcOrd="0" destOrd="0" presId="urn:microsoft.com/office/officeart/2005/8/layout/vList3"/>
    <dgm:cxn modelId="{99B3511E-72D2-4571-8173-D6433095D019}" srcId="{D54F1BD3-F55C-4627-9CC1-F732CD8542D0}" destId="{F580318F-ED60-4FC5-B595-702DEDB87414}" srcOrd="3" destOrd="0" parTransId="{A827520A-C882-4531-8AA7-8817AE60936F}" sibTransId="{45490E95-6AF2-493B-9A93-96C1AC33F6A7}"/>
    <dgm:cxn modelId="{47980DEB-D766-4B8B-B0E0-86C8757230E0}" type="presOf" srcId="{E121DB7C-569F-4978-A677-8BEEEAA5F52A}" destId="{EC4A8CB1-C9D9-4883-AD85-99B871230B74}" srcOrd="0" destOrd="0" presId="urn:microsoft.com/office/officeart/2005/8/layout/vList3"/>
    <dgm:cxn modelId="{30FC6E15-6B40-4DDC-87AC-A1B6B61EA9E1}" type="presParOf" srcId="{D4766072-1656-49CB-90A3-A5ED101E4AB2}" destId="{34CF0EB8-B652-4A08-AFFF-8CC752B91400}" srcOrd="0" destOrd="0" presId="urn:microsoft.com/office/officeart/2005/8/layout/vList3"/>
    <dgm:cxn modelId="{18A762CC-BC5F-455E-9E51-DEC7A0332174}" type="presParOf" srcId="{34CF0EB8-B652-4A08-AFFF-8CC752B91400}" destId="{EF1489CA-1A95-4792-A2E3-CA8BDE20F0E3}" srcOrd="0" destOrd="0" presId="urn:microsoft.com/office/officeart/2005/8/layout/vList3"/>
    <dgm:cxn modelId="{38DE025D-F98D-45F9-8792-E150E0A83CAA}" type="presParOf" srcId="{34CF0EB8-B652-4A08-AFFF-8CC752B91400}" destId="{EC4A8CB1-C9D9-4883-AD85-99B871230B74}" srcOrd="1" destOrd="0" presId="urn:microsoft.com/office/officeart/2005/8/layout/vList3"/>
    <dgm:cxn modelId="{9E3E0534-20DC-40D5-929C-630034AEBB90}" type="presParOf" srcId="{D4766072-1656-49CB-90A3-A5ED101E4AB2}" destId="{B01EA283-0700-4B3B-8D21-5164A111DFDF}" srcOrd="1" destOrd="0" presId="urn:microsoft.com/office/officeart/2005/8/layout/vList3"/>
    <dgm:cxn modelId="{7D896E10-CE0F-4FAD-9826-BFCC1F782A2C}" type="presParOf" srcId="{D4766072-1656-49CB-90A3-A5ED101E4AB2}" destId="{53598E2D-CF72-4BA0-9BB0-D111E0702CD0}" srcOrd="2" destOrd="0" presId="urn:microsoft.com/office/officeart/2005/8/layout/vList3"/>
    <dgm:cxn modelId="{19D72BD1-D8AE-4050-B5C1-C10ADF16833D}" type="presParOf" srcId="{53598E2D-CF72-4BA0-9BB0-D111E0702CD0}" destId="{ED66990F-C973-4DC8-A7B4-77038B209590}" srcOrd="0" destOrd="0" presId="urn:microsoft.com/office/officeart/2005/8/layout/vList3"/>
    <dgm:cxn modelId="{ADDFD5A4-4588-4716-804F-77AE36BE7680}" type="presParOf" srcId="{53598E2D-CF72-4BA0-9BB0-D111E0702CD0}" destId="{40141BE3-D3A9-4E83-8215-FD3F3C366FE6}" srcOrd="1" destOrd="0" presId="urn:microsoft.com/office/officeart/2005/8/layout/vList3"/>
    <dgm:cxn modelId="{1C4DAD59-09D8-45CE-B2EF-FAF398868E11}" type="presParOf" srcId="{D4766072-1656-49CB-90A3-A5ED101E4AB2}" destId="{09971BCF-FDA1-4BC8-9DA2-96DB8AAEBA6D}" srcOrd="3" destOrd="0" presId="urn:microsoft.com/office/officeart/2005/8/layout/vList3"/>
    <dgm:cxn modelId="{C24A5C48-8D47-45CC-B7BB-909D9E591ED4}" type="presParOf" srcId="{D4766072-1656-49CB-90A3-A5ED101E4AB2}" destId="{15262CBC-704A-45DC-9C89-17D8AF7F148E}" srcOrd="4" destOrd="0" presId="urn:microsoft.com/office/officeart/2005/8/layout/vList3"/>
    <dgm:cxn modelId="{4416612C-2CCC-49E2-A0E0-0C6314D9923D}" type="presParOf" srcId="{15262CBC-704A-45DC-9C89-17D8AF7F148E}" destId="{4671C85E-0D41-4797-B3BF-736C068E71C9}" srcOrd="0" destOrd="0" presId="urn:microsoft.com/office/officeart/2005/8/layout/vList3"/>
    <dgm:cxn modelId="{91791931-3937-42FE-B509-269EB5411795}" type="presParOf" srcId="{15262CBC-704A-45DC-9C89-17D8AF7F148E}" destId="{D4377803-4357-43E9-8913-DB24127D3D75}" srcOrd="1" destOrd="0" presId="urn:microsoft.com/office/officeart/2005/8/layout/vList3"/>
    <dgm:cxn modelId="{B65A6D08-8D1A-4A7D-A602-401B96347F11}" type="presParOf" srcId="{D4766072-1656-49CB-90A3-A5ED101E4AB2}" destId="{85DE658D-F2B1-498C-BEA0-CD03E5C62E27}" srcOrd="5" destOrd="0" presId="urn:microsoft.com/office/officeart/2005/8/layout/vList3"/>
    <dgm:cxn modelId="{A304607B-A0BC-4803-BC20-A096F3F8BC13}" type="presParOf" srcId="{D4766072-1656-49CB-90A3-A5ED101E4AB2}" destId="{970AC56A-1B8F-427C-ABD3-613EAA9865D9}" srcOrd="6" destOrd="0" presId="urn:microsoft.com/office/officeart/2005/8/layout/vList3"/>
    <dgm:cxn modelId="{7829893E-FDFC-4250-A776-E6FAA29354C6}" type="presParOf" srcId="{970AC56A-1B8F-427C-ABD3-613EAA9865D9}" destId="{C53FDF17-290D-45FC-B0F0-A52CEA46337E}" srcOrd="0" destOrd="0" presId="urn:microsoft.com/office/officeart/2005/8/layout/vList3"/>
    <dgm:cxn modelId="{41165F72-E63D-4DFB-BC53-7CC8A1D619ED}" type="presParOf" srcId="{970AC56A-1B8F-427C-ABD3-613EAA9865D9}" destId="{046735FA-4428-4435-A70F-008D8B1F17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A8CB1-C9D9-4883-AD85-99B871230B74}">
      <dsp:nvSpPr>
        <dsp:cNvPr id="0" name=""/>
        <dsp:cNvSpPr/>
      </dsp:nvSpPr>
      <dsp:spPr>
        <a:xfrm rot="10800000">
          <a:off x="1166705" y="14248"/>
          <a:ext cx="7186222" cy="1296244"/>
        </a:xfrm>
        <a:prstGeom prst="homePlate">
          <a:avLst/>
        </a:prstGeom>
        <a:gradFill rotWithShape="0">
          <a:gsLst>
            <a:gs pos="0">
              <a:srgbClr val="8AB833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AB833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AB833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72390" rIns="18000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Автоматическая сортировка ТКО </a:t>
          </a:r>
          <a:r>
            <a:rPr lang="ru-RU" sz="1900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и отбор вторичных материальных ресурсов, пригодных для дальнейшей переработки и реализации потребителям.</a:t>
          </a:r>
          <a:endParaRPr lang="ru-RU" sz="1900" kern="1200" dirty="0">
            <a:solidFill>
              <a:sysClr val="window" lastClr="FFFFFF"/>
            </a:solidFill>
            <a:latin typeface="Century Gothic" panose="020F0302020204030204"/>
            <a:ea typeface="+mn-ea"/>
            <a:cs typeface="+mn-cs"/>
          </a:endParaRPr>
        </a:p>
      </dsp:txBody>
      <dsp:txXfrm rot="10800000">
        <a:off x="1490766" y="14248"/>
        <a:ext cx="6862161" cy="1296244"/>
      </dsp:txXfrm>
    </dsp:sp>
    <dsp:sp modelId="{EF1489CA-1A95-4792-A2E3-CA8BDE20F0E3}">
      <dsp:nvSpPr>
        <dsp:cNvPr id="0" name=""/>
        <dsp:cNvSpPr/>
      </dsp:nvSpPr>
      <dsp:spPr>
        <a:xfrm>
          <a:off x="11073" y="12553"/>
          <a:ext cx="1361698" cy="13169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>
          <a:solidFill>
            <a:sysClr val="window" lastClr="FFFFFF">
              <a:lumMod val="95000"/>
            </a:sys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141BE3-D3A9-4E83-8215-FD3F3C366FE6}">
      <dsp:nvSpPr>
        <dsp:cNvPr id="0" name=""/>
        <dsp:cNvSpPr/>
      </dsp:nvSpPr>
      <dsp:spPr>
        <a:xfrm rot="10800000">
          <a:off x="1166705" y="1429949"/>
          <a:ext cx="7186222" cy="1158113"/>
        </a:xfrm>
        <a:prstGeom prst="homePlate">
          <a:avLst/>
        </a:prstGeom>
        <a:gradFill rotWithShape="0">
          <a:gsLst>
            <a:gs pos="0">
              <a:srgbClr val="C0CF3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CF3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CF3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72390" rIns="18000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Переработка отсортированных вторичных фракций </a:t>
          </a:r>
          <a:r>
            <a:rPr lang="ru-RU" sz="1900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с производством новых видов товарной продукции.</a:t>
          </a:r>
          <a:endParaRPr lang="ru-RU" sz="1900" kern="1200" dirty="0">
            <a:solidFill>
              <a:sysClr val="window" lastClr="FFFFFF"/>
            </a:solidFill>
            <a:latin typeface="Century Gothic" panose="020F0302020204030204"/>
            <a:ea typeface="+mn-ea"/>
            <a:cs typeface="+mn-cs"/>
          </a:endParaRPr>
        </a:p>
      </dsp:txBody>
      <dsp:txXfrm rot="10800000">
        <a:off x="1456233" y="1429949"/>
        <a:ext cx="6896694" cy="1158113"/>
      </dsp:txXfrm>
    </dsp:sp>
    <dsp:sp modelId="{ED66990F-C973-4DC8-A7B4-77038B209590}">
      <dsp:nvSpPr>
        <dsp:cNvPr id="0" name=""/>
        <dsp:cNvSpPr/>
      </dsp:nvSpPr>
      <dsp:spPr>
        <a:xfrm>
          <a:off x="11073" y="1374472"/>
          <a:ext cx="1361698" cy="131691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>
          <a:solidFill>
            <a:sysClr val="window" lastClr="FFFFFF">
              <a:lumMod val="95000"/>
            </a:sys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377803-4357-43E9-8913-DB24127D3D75}">
      <dsp:nvSpPr>
        <dsp:cNvPr id="0" name=""/>
        <dsp:cNvSpPr/>
      </dsp:nvSpPr>
      <dsp:spPr>
        <a:xfrm rot="10800000">
          <a:off x="1166705" y="2819248"/>
          <a:ext cx="7186222" cy="1158113"/>
        </a:xfrm>
        <a:prstGeom prst="homePlate">
          <a:avLst/>
        </a:prstGeom>
        <a:gradFill rotWithShape="0">
          <a:gsLst>
            <a:gs pos="0">
              <a:srgbClr val="02967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2967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2967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72390" rIns="18000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Производство топлива </a:t>
          </a:r>
          <a:r>
            <a:rPr lang="en-US" sz="1900" b="1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RDF</a:t>
          </a:r>
          <a:r>
            <a:rPr lang="ru-RU" sz="1900" b="1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 </a:t>
          </a:r>
          <a:r>
            <a:rPr lang="ru-RU" sz="1900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из высококалорийной фракции ТКО, применяемого в печах цементных заводов и ТЭЦ.</a:t>
          </a:r>
          <a:endParaRPr lang="ru-RU" sz="1900" kern="1200" dirty="0">
            <a:solidFill>
              <a:sysClr val="window" lastClr="FFFFFF"/>
            </a:solidFill>
            <a:latin typeface="Century Gothic" panose="020F0302020204030204"/>
            <a:ea typeface="+mn-ea"/>
            <a:cs typeface="+mn-cs"/>
          </a:endParaRPr>
        </a:p>
      </dsp:txBody>
      <dsp:txXfrm rot="10800000">
        <a:off x="1456233" y="2819248"/>
        <a:ext cx="6896694" cy="1158113"/>
      </dsp:txXfrm>
    </dsp:sp>
    <dsp:sp modelId="{4671C85E-0D41-4797-B3BF-736C068E71C9}">
      <dsp:nvSpPr>
        <dsp:cNvPr id="0" name=""/>
        <dsp:cNvSpPr/>
      </dsp:nvSpPr>
      <dsp:spPr>
        <a:xfrm>
          <a:off x="11072" y="2709546"/>
          <a:ext cx="1361698" cy="131691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>
          <a:solidFill>
            <a:sysClr val="window" lastClr="FFFFFF">
              <a:lumMod val="95000"/>
            </a:sys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6735FA-4428-4435-A70F-008D8B1F1741}">
      <dsp:nvSpPr>
        <dsp:cNvPr id="0" name=""/>
        <dsp:cNvSpPr/>
      </dsp:nvSpPr>
      <dsp:spPr>
        <a:xfrm rot="10800000">
          <a:off x="1257387" y="4154323"/>
          <a:ext cx="7075073" cy="1004094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72390" rIns="18000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Переработка органической фракции ТКО </a:t>
          </a:r>
          <a:r>
            <a:rPr lang="ru-RU" sz="1900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и</a:t>
          </a:r>
          <a:r>
            <a:rPr lang="en-US" sz="1900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 </a:t>
          </a:r>
          <a:r>
            <a:rPr lang="ru-RU" sz="1900" kern="1200" dirty="0" smtClean="0">
              <a:solidFill>
                <a:sysClr val="window" lastClr="FFFFFF"/>
              </a:solidFill>
              <a:latin typeface="Century Gothic" panose="020F0302020204030204"/>
              <a:ea typeface="+mn-ea"/>
              <a:cs typeface="+mn-cs"/>
            </a:rPr>
            <a:t>компостирование, биологическая сушка</a:t>
          </a:r>
          <a:endParaRPr lang="ru-RU" sz="1900" kern="1200" dirty="0">
            <a:solidFill>
              <a:sysClr val="window" lastClr="FFFFFF"/>
            </a:solidFill>
            <a:latin typeface="Century Gothic" panose="020F0302020204030204"/>
            <a:ea typeface="+mn-ea"/>
            <a:cs typeface="+mn-cs"/>
          </a:endParaRPr>
        </a:p>
      </dsp:txBody>
      <dsp:txXfrm rot="10800000">
        <a:off x="1508410" y="4154323"/>
        <a:ext cx="6824050" cy="1004094"/>
      </dsp:txXfrm>
    </dsp:sp>
    <dsp:sp modelId="{C53FDF17-290D-45FC-B0F0-A52CEA46337E}">
      <dsp:nvSpPr>
        <dsp:cNvPr id="0" name=""/>
        <dsp:cNvSpPr/>
      </dsp:nvSpPr>
      <dsp:spPr>
        <a:xfrm>
          <a:off x="11073" y="4046975"/>
          <a:ext cx="1321417" cy="133271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32" tIns="47366" rIns="94732" bIns="47366" numCol="1" anchor="t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32" tIns="47366" rIns="94732" bIns="47366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32" tIns="47366" rIns="94732" bIns="473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32" tIns="47366" rIns="94732" bIns="47366" numCol="1" anchor="b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endParaRPr lang="ru-RU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32" tIns="47366" rIns="94732" bIns="47366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fld id="{951FA6D5-B9FE-4B16-96F3-3B64810C1D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23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0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0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98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1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1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23398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3380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2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3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73355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3733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73355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3733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3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4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44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77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4D504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D504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D504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D504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D504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4.wdp"/><Relationship Id="rId7" Type="http://schemas.openxmlformats.org/officeDocument/2006/relationships/image" Target="../media/image5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User\Рабочий стол\работка\значки\logo\стрелки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149080"/>
            <a:ext cx="2520280" cy="238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451" y="318133"/>
            <a:ext cx="2880320" cy="1218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73198"/>
            <a:ext cx="9144000" cy="1938992"/>
          </a:xfrm>
          <a:prstGeom prst="rect">
            <a:avLst/>
          </a:prstGeom>
          <a:gradFill flip="none" rotWithShape="1">
            <a:gsLst>
              <a:gs pos="0">
                <a:srgbClr val="4A9C00">
                  <a:shade val="30000"/>
                  <a:satMod val="115000"/>
                  <a:alpha val="20000"/>
                </a:srgbClr>
              </a:gs>
              <a:gs pos="50000">
                <a:srgbClr val="4A9C00">
                  <a:shade val="67500"/>
                  <a:satMod val="115000"/>
                  <a:alpha val="70000"/>
                </a:srgbClr>
              </a:gs>
              <a:gs pos="100000">
                <a:srgbClr val="4A9C00">
                  <a:shade val="100000"/>
                  <a:satMod val="115000"/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3200" b="1" cap="all" dirty="0" smtClean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</a:rPr>
              <a:t>КОМПЛЕКСНАЯ СИСТЕМА </a:t>
            </a:r>
            <a:r>
              <a:rPr lang="ru-RU" sz="3200" b="1" cap="all" dirty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</a:rPr>
              <a:t>переработки</a:t>
            </a:r>
          </a:p>
          <a:p>
            <a:pPr algn="ctr"/>
            <a:r>
              <a:rPr lang="ru-RU" sz="3200" b="1" cap="all" dirty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</a:rPr>
              <a:t>твердых коммунальных </a:t>
            </a:r>
            <a:r>
              <a:rPr lang="ru-RU" sz="3200" b="1" cap="all" dirty="0" smtClean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</a:rPr>
              <a:t>отходов</a:t>
            </a:r>
          </a:p>
          <a:p>
            <a:pPr algn="ctr"/>
            <a:endParaRPr lang="ru-RU" sz="2800" b="1" dirty="0">
              <a:solidFill>
                <a:schemeClr val="accent5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800544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Украинский С.Л.</a:t>
            </a: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Председатель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Совета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директоров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ГК «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Экоросстрой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412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415992" y="286384"/>
            <a:ext cx="7630253" cy="14144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Модернизированный комплекс сортировки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ТКО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.</a:t>
            </a:r>
            <a:endParaRPr lang="en-US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  <a:p>
            <a:r>
              <a:rPr lang="ru-RU" sz="20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Интеграция узлов автоматической сортировки в линию ручной сортировки</a:t>
            </a:r>
            <a:endParaRPr lang="en-GB" sz="2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3267" name="Picture 19" descr="DSC_1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1750616"/>
            <a:ext cx="2016125" cy="134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3" name="Picture 15" descr="СХЕМА_БАЛАКО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1" b="95619" l="3093" r="972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0" t="3311" r="1963"/>
          <a:stretch/>
        </p:blipFill>
        <p:spPr bwMode="auto">
          <a:xfrm>
            <a:off x="0" y="1764593"/>
            <a:ext cx="9118883" cy="440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8" name="Picture 20" descr="DSC_12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5373216"/>
            <a:ext cx="2016125" cy="134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9" name="Picture 21" descr="DSC_13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5157192"/>
            <a:ext cx="2016125" cy="134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6" name="Picture 18" descr="DSC_13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96" y="4293096"/>
            <a:ext cx="2016125" cy="134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13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2" name="Rectangle 62"/>
          <p:cNvSpPr>
            <a:spLocks noChangeArrowheads="1"/>
          </p:cNvSpPr>
          <p:nvPr/>
        </p:nvSpPr>
        <p:spPr bwMode="auto">
          <a:xfrm>
            <a:off x="447483" y="376721"/>
            <a:ext cx="7660085" cy="6152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ЗАВОД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ПОЛУАВТОМАТИЧЕСКОЙ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СОРТИРОВКИ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ТКО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10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22" l="4133" r="972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1100610"/>
            <a:ext cx="8832852" cy="560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9" descr="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789" y="4941168"/>
            <a:ext cx="2508251" cy="166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5" y="1100611"/>
            <a:ext cx="2520951" cy="167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фото 2 (1)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865" y="2851571"/>
            <a:ext cx="1677987" cy="223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0068" r="11900" b="11152"/>
          <a:stretch/>
        </p:blipFill>
        <p:spPr>
          <a:xfrm>
            <a:off x="285756" y="3645024"/>
            <a:ext cx="2076208" cy="162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4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59533" y="345398"/>
            <a:ext cx="7308851" cy="70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Проект завода автоматической 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  <a:p>
            <a:pPr eaLnBrk="0" hangingPunct="0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Сортировки ТКО для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г.Москвы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14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36512" y="5877273"/>
            <a:ext cx="2483768" cy="576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568616"/>
                </a:solidFill>
                <a:latin typeface="+mn-lt"/>
                <a:ea typeface="+mj-ea"/>
                <a:cs typeface="+mj-cs"/>
              </a:rPr>
              <a:t>Производительность</a:t>
            </a:r>
          </a:p>
          <a:p>
            <a:pPr algn="ctr" eaLnBrk="0" hangingPunct="0"/>
            <a:r>
              <a:rPr lang="ru-RU" sz="1600" b="1" dirty="0" smtClean="0">
                <a:solidFill>
                  <a:srgbClr val="568616"/>
                </a:solidFill>
                <a:latin typeface="+mn-lt"/>
                <a:ea typeface="+mj-ea"/>
                <a:cs typeface="+mj-cs"/>
              </a:rPr>
              <a:t>500 </a:t>
            </a:r>
            <a:r>
              <a:rPr lang="ru-RU" sz="1600" b="1" dirty="0">
                <a:solidFill>
                  <a:srgbClr val="568616"/>
                </a:solidFill>
                <a:latin typeface="+mn-lt"/>
                <a:ea typeface="+mj-ea"/>
                <a:cs typeface="+mj-cs"/>
              </a:rPr>
              <a:t>тыс. тонн в </a:t>
            </a:r>
            <a:r>
              <a:rPr lang="ru-RU" sz="1600" b="1" dirty="0" smtClean="0">
                <a:solidFill>
                  <a:srgbClr val="568616"/>
                </a:solidFill>
                <a:latin typeface="+mn-lt"/>
                <a:ea typeface="+mj-ea"/>
                <a:cs typeface="+mj-cs"/>
              </a:rPr>
              <a:t>год</a:t>
            </a:r>
            <a:endParaRPr lang="en-US" sz="1600" b="1" dirty="0" smtClean="0">
              <a:solidFill>
                <a:srgbClr val="568616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0" t="2543" r="4308" b="4605"/>
          <a:stretch/>
        </p:blipFill>
        <p:spPr>
          <a:xfrm>
            <a:off x="72008" y="1124744"/>
            <a:ext cx="9036496" cy="57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415993" y="1131155"/>
            <a:ext cx="472592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sz="1600" dirty="0"/>
              <a:t>        Альтернативное топливо RDF (</a:t>
            </a:r>
            <a:r>
              <a:rPr lang="en-US" sz="1600" dirty="0"/>
              <a:t>refuse derived fuel)</a:t>
            </a:r>
            <a:r>
              <a:rPr lang="ru-RU" sz="1600" dirty="0"/>
              <a:t> – это топливо, полученное из отходов. </a:t>
            </a:r>
          </a:p>
          <a:p>
            <a:pPr algn="just" eaLnBrk="0" hangingPunct="0"/>
            <a:r>
              <a:rPr lang="ru-RU" sz="1600" dirty="0"/>
              <a:t>        В состав RDF входят высококалорийные компоненты отходов, такие как пластик, бумага, картон, текстиль, резина, кожа, дерево.</a:t>
            </a:r>
          </a:p>
          <a:p>
            <a:pPr algn="just" eaLnBrk="0" hangingPunct="0"/>
            <a:r>
              <a:rPr lang="ru-RU" sz="1600" dirty="0"/>
              <a:t>       </a:t>
            </a:r>
            <a:r>
              <a:rPr lang="en-US" sz="1600" dirty="0"/>
              <a:t>RDF</a:t>
            </a:r>
            <a:r>
              <a:rPr lang="ru-RU" sz="1600" dirty="0"/>
              <a:t> можно использовать в качестве дополнительного топлива в печах</a:t>
            </a:r>
          </a:p>
          <a:p>
            <a:pPr algn="just"/>
            <a:r>
              <a:rPr lang="ru-RU" sz="1600" dirty="0"/>
              <a:t>цементных заводов, </a:t>
            </a:r>
            <a:endParaRPr lang="ru-RU" sz="1600" dirty="0" smtClean="0"/>
          </a:p>
          <a:p>
            <a:pPr algn="just"/>
            <a:r>
              <a:rPr lang="ru-RU" sz="1600" dirty="0" smtClean="0"/>
              <a:t>металлургических печах</a:t>
            </a:r>
          </a:p>
          <a:p>
            <a:pPr algn="just"/>
            <a:r>
              <a:rPr lang="ru-RU" sz="1600" dirty="0" smtClean="0"/>
              <a:t>и </a:t>
            </a:r>
            <a:r>
              <a:rPr lang="ru-RU" sz="1600" dirty="0"/>
              <a:t>ТЭЦ. </a:t>
            </a: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095986" y="5055942"/>
            <a:ext cx="4789487" cy="161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266700" algn="just">
              <a:spcBef>
                <a:spcPct val="20000"/>
              </a:spcBef>
            </a:pPr>
            <a:r>
              <a:rPr lang="ru-RU" sz="1600" dirty="0" smtClean="0"/>
              <a:t>Калорийность топлива – 4000-5000 </a:t>
            </a:r>
            <a:r>
              <a:rPr lang="ru-RU" sz="1600" dirty="0"/>
              <a:t>ккал/кг. </a:t>
            </a:r>
          </a:p>
          <a:p>
            <a:pPr indent="266700" algn="just">
              <a:spcBef>
                <a:spcPct val="20000"/>
              </a:spcBef>
            </a:pPr>
            <a:r>
              <a:rPr lang="ru-RU" sz="1600" dirty="0"/>
              <a:t>Величина зерна </a:t>
            </a:r>
            <a:r>
              <a:rPr lang="en-US" sz="1600" dirty="0"/>
              <a:t>RDF</a:t>
            </a:r>
            <a:r>
              <a:rPr lang="ru-RU" sz="1600" dirty="0"/>
              <a:t> составляет </a:t>
            </a:r>
            <a:r>
              <a:rPr lang="en-US" sz="1600" dirty="0"/>
              <a:t>~</a:t>
            </a:r>
            <a:r>
              <a:rPr lang="ru-RU" sz="1600" dirty="0"/>
              <a:t>20</a:t>
            </a:r>
            <a:r>
              <a:rPr lang="en-US" sz="1600" dirty="0"/>
              <a:t>–25 </a:t>
            </a:r>
            <a:r>
              <a:rPr lang="ru-RU" sz="1600" dirty="0"/>
              <a:t>мм.</a:t>
            </a:r>
          </a:p>
          <a:p>
            <a:pPr indent="266700" algn="just">
              <a:spcBef>
                <a:spcPct val="20000"/>
              </a:spcBef>
            </a:pPr>
            <a:r>
              <a:rPr lang="ru-RU" sz="1600" dirty="0"/>
              <a:t>Содержание опасных составляющих в </a:t>
            </a:r>
            <a:r>
              <a:rPr lang="ru-RU" sz="1600" dirty="0" smtClean="0"/>
              <a:t>топливе, </a:t>
            </a:r>
            <a:r>
              <a:rPr lang="ru-RU" sz="1600" dirty="0"/>
              <a:t>таких как хлор, кадмий, ртуть и </a:t>
            </a:r>
            <a:r>
              <a:rPr lang="ru-RU" sz="1600" dirty="0" smtClean="0"/>
              <a:t>др. </a:t>
            </a:r>
            <a:r>
              <a:rPr lang="ru-RU" sz="1600" dirty="0"/>
              <a:t>строго контролируется и не превышает допустимых норм.</a:t>
            </a:r>
          </a:p>
        </p:txBody>
      </p:sp>
      <p:pic>
        <p:nvPicPr>
          <p:cNvPr id="35" name="Picture 36" descr="r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45" y="3239793"/>
            <a:ext cx="4248151" cy="335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feld 18"/>
          <p:cNvSpPr txBox="1">
            <a:spLocks noChangeArrowheads="1"/>
          </p:cNvSpPr>
          <p:nvPr/>
        </p:nvSpPr>
        <p:spPr bwMode="auto">
          <a:xfrm>
            <a:off x="463564" y="339904"/>
            <a:ext cx="7108817" cy="64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 Альтернативное </a:t>
            </a:r>
            <a:r>
              <a:rPr lang="ru-RU" dirty="0"/>
              <a:t>топливо </a:t>
            </a:r>
            <a:r>
              <a:rPr lang="en-US" dirty="0"/>
              <a:t>RDF</a:t>
            </a:r>
            <a:endParaRPr lang="en-GB" dirty="0"/>
          </a:p>
        </p:txBody>
      </p:sp>
      <p:grpSp>
        <p:nvGrpSpPr>
          <p:cNvPr id="37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38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951525"/>
              </p:ext>
            </p:extLst>
          </p:nvPr>
        </p:nvGraphicFramePr>
        <p:xfrm>
          <a:off x="5256648" y="1196087"/>
          <a:ext cx="3563824" cy="3699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445">
                <a:tc gridSpan="2">
                  <a:txBody>
                    <a:bodyPr/>
                    <a:lstStyle/>
                    <a:p>
                      <a:pPr algn="ctr" eaLnBrk="0" hangingPunct="0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entury Gothic" pitchFamily="34" charset="0"/>
                          <a:cs typeface="Times New Roman" pitchFamily="18" charset="0"/>
                        </a:rPr>
                        <a:t>Теплотворная способность различных видов топлива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rgbClr val="0A014B"/>
                          </a:solidFill>
                          <a:cs typeface="Times New Roman" pitchFamily="18" charset="0"/>
                        </a:rPr>
                        <a:t>Вид топлива</a:t>
                      </a:r>
                      <a:endParaRPr lang="ru-RU" sz="1600" b="0" i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rgbClr val="0A014B"/>
                          </a:solidFill>
                          <a:cs typeface="Times New Roman" pitchFamily="18" charset="0"/>
                        </a:rPr>
                        <a:t>МДж/кг</a:t>
                      </a:r>
                      <a:endParaRPr lang="ru-RU" sz="1600" b="0" i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0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A014B"/>
                          </a:solidFill>
                          <a:cs typeface="Times New Roman" pitchFamily="18" charset="0"/>
                        </a:rPr>
                        <a:t>Метан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55,308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A014B"/>
                          </a:solidFill>
                          <a:cs typeface="Times New Roman" pitchFamily="18" charset="0"/>
                        </a:rPr>
                        <a:t>Дизельное топливо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41,9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80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A014B"/>
                          </a:solidFill>
                          <a:cs typeface="Times New Roman" pitchFamily="18" charset="0"/>
                        </a:rPr>
                        <a:t>RDF</a:t>
                      </a:r>
                      <a:endParaRPr lang="ru-RU" sz="16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От</a:t>
                      </a:r>
                      <a:r>
                        <a:rPr lang="ru-RU" sz="1600" b="1" baseline="0" dirty="0" smtClean="0"/>
                        <a:t> 14</a:t>
                      </a:r>
                      <a:endParaRPr lang="ru-RU" sz="16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8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A014B"/>
                          </a:solidFill>
                          <a:cs typeface="Times New Roman" pitchFamily="18" charset="0"/>
                        </a:rPr>
                        <a:t>Бурый уголь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22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80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A014B"/>
                          </a:solidFill>
                          <a:cs typeface="Times New Roman" pitchFamily="18" charset="0"/>
                        </a:rPr>
                        <a:t>Торф 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12,6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8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A014B"/>
                          </a:solidFill>
                          <a:cs typeface="Times New Roman" pitchFamily="18" charset="0"/>
                        </a:rPr>
                        <a:t>Древесные опилки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8,3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85750" y="5989173"/>
            <a:ext cx="8424936" cy="43204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47221" y="1685263"/>
            <a:ext cx="8817267" cy="4768073"/>
            <a:chOff x="147221" y="1685263"/>
            <a:chExt cx="8817267" cy="476807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640461" y="1685263"/>
              <a:ext cx="3816424" cy="437603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Century Gothic" panose="020B0502020202020204" pitchFamily="34" charset="0"/>
                </a:rPr>
                <a:t>ВИДЫ КОМПОСТИРОВАНИЯ</a:t>
              </a:r>
              <a:endParaRPr lang="ru-RU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074666" y="2448271"/>
              <a:ext cx="2448272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Century Gothic" panose="020B0502020202020204" pitchFamily="34" charset="0"/>
                </a:rPr>
                <a:t>ОТКРЫТОЕ</a:t>
              </a:r>
              <a:endParaRPr lang="ru-RU" b="1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266758" y="2448271"/>
              <a:ext cx="2448272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Century Gothic" panose="020B0502020202020204" pitchFamily="34" charset="0"/>
                </a:rPr>
                <a:t>ЗАКРЫТОЕ</a:t>
              </a:r>
              <a:endParaRPr lang="ru-RU" b="1" dirty="0">
                <a:latin typeface="Century Gothic" panose="020B0502020202020204" pitchFamily="34" charset="0"/>
              </a:endParaRPr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 flipH="1">
              <a:off x="2915816" y="2122866"/>
              <a:ext cx="89428" cy="3254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5741548" y="2122866"/>
              <a:ext cx="54588" cy="2682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Скругленный прямоугольник 13"/>
            <p:cNvSpPr/>
            <p:nvPr/>
          </p:nvSpPr>
          <p:spPr>
            <a:xfrm>
              <a:off x="171314" y="3166981"/>
              <a:ext cx="2016224" cy="940839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ОТКРЫТОЕ БУРТОВАНИЕ на площадке </a:t>
              </a:r>
              <a:endPara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60368" y="3168348"/>
              <a:ext cx="2139624" cy="940839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БУРТОВАНИЕ на площадке под навесом</a:t>
              </a:r>
              <a:endPara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4620182" y="3168348"/>
              <a:ext cx="2038307" cy="940839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МЕМБРАННОЕ</a:t>
              </a:r>
              <a:endPara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6796408" y="3168348"/>
              <a:ext cx="2160240" cy="940839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ТУННЕЛЬНОЕ</a:t>
              </a:r>
              <a:endPara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9" name="Прямая со стрелкой 18"/>
            <p:cNvCxnSpPr/>
            <p:nvPr/>
          </p:nvCxnSpPr>
          <p:spPr>
            <a:xfrm flipH="1">
              <a:off x="1210232" y="2765340"/>
              <a:ext cx="265424" cy="3941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>
              <a:endCxn id="15" idx="0"/>
            </p:cNvCxnSpPr>
            <p:nvPr/>
          </p:nvCxnSpPr>
          <p:spPr>
            <a:xfrm>
              <a:off x="3179495" y="2807627"/>
              <a:ext cx="250685" cy="3607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endCxn id="16" idx="0"/>
            </p:cNvCxnSpPr>
            <p:nvPr/>
          </p:nvCxnSpPr>
          <p:spPr>
            <a:xfrm flipH="1">
              <a:off x="5639336" y="2807627"/>
              <a:ext cx="148960" cy="3607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7300986" y="2808310"/>
              <a:ext cx="79326" cy="3586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 descr="C:\Users\isaev\Desktop\ТЕХНОЛОГИИ КОМПОСТИРОВАНИЯ\KOMPTECH АВСТРИЯ\ФОТО\20170823_09350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21" y="4213997"/>
              <a:ext cx="2048158" cy="2232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801" y="4219973"/>
              <a:ext cx="2110315" cy="2232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 descr="C:\Users\isaev\Desktop\ТЕХНОЛОГИИ КОМПОСТИРОВАНИЯ\UTV AG БАДЕН БАДЕН\ФОТО\20170825_11070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017" y="4221088"/>
              <a:ext cx="2110315" cy="2232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://www.eggersmann-recyclingtechnology.com/fileadmin/_processed_/csm_Biologie_6df0e458d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221088"/>
              <a:ext cx="2160240" cy="2232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468313" y="339543"/>
            <a:ext cx="710406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2400" b="1" cap="all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Прямоугольник 1"/>
          <p:cNvSpPr/>
          <p:nvPr/>
        </p:nvSpPr>
        <p:spPr>
          <a:xfrm>
            <a:off x="423917" y="325105"/>
            <a:ext cx="7416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Переработка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органических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отходов: </a:t>
            </a:r>
            <a:r>
              <a:rPr lang="ru-RU" sz="2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Тоннельное компостирование и биологическая сушка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24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0210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500063" y="364331"/>
            <a:ext cx="6858000" cy="461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Переработка пластиковых  отходов</a:t>
            </a:r>
            <a:endParaRPr lang="en-GB" dirty="0"/>
          </a:p>
        </p:txBody>
      </p:sp>
      <p:sp>
        <p:nvSpPr>
          <p:cNvPr id="35848" name="Rectangle 22"/>
          <p:cNvSpPr>
            <a:spLocks noChangeArrowheads="1"/>
          </p:cNvSpPr>
          <p:nvPr/>
        </p:nvSpPr>
        <p:spPr bwMode="auto">
          <a:xfrm>
            <a:off x="285756" y="3717032"/>
            <a:ext cx="453675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266700" algn="just" eaLnBrk="0" hangingPunct="0">
              <a:spcBef>
                <a:spcPct val="20000"/>
              </a:spcBef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Отобранный на линии сортировки пластик (ПЭТ-бутылки, полимерная пленка, ПВД, ПНД) перерабатывается в пластиковый полуфабрикат (дробленый пластик,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гранула,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синтетическое волокно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).</a:t>
            </a:r>
          </a:p>
          <a:p>
            <a:pPr indent="266700" algn="just" eaLnBrk="0" hangingPunct="0">
              <a:spcBef>
                <a:spcPct val="20000"/>
              </a:spcBef>
            </a:pPr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indent="266700" algn="just" eaLnBrk="0" hangingPunct="0">
              <a:spcBef>
                <a:spcPct val="20000"/>
              </a:spcBef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Получаемый пластиковый полуфабрикат является сырьем для производства товарной продукции: упаковочной ленты, упаковочной пленки, полимерных канализационных труб и т.д.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10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oup 2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1" y="1196752"/>
            <a:ext cx="9040813" cy="230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65037"/>
            <a:ext cx="1872208" cy="124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57" y="4924388"/>
            <a:ext cx="1872208" cy="124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87" y="5113965"/>
            <a:ext cx="1864985" cy="105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13108"/>
          <a:stretch/>
        </p:blipFill>
        <p:spPr>
          <a:xfrm>
            <a:off x="7106962" y="3764692"/>
            <a:ext cx="1836381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Группа 151"/>
          <p:cNvGrpSpPr/>
          <p:nvPr/>
        </p:nvGrpSpPr>
        <p:grpSpPr>
          <a:xfrm>
            <a:off x="170376" y="1499291"/>
            <a:ext cx="8938281" cy="5130561"/>
            <a:chOff x="98216" y="1472541"/>
            <a:chExt cx="8938281" cy="5130561"/>
          </a:xfrm>
        </p:grpSpPr>
        <p:cxnSp>
          <p:nvCxnSpPr>
            <p:cNvPr id="153" name="Прямая со стрелкой 152"/>
            <p:cNvCxnSpPr/>
            <p:nvPr/>
          </p:nvCxnSpPr>
          <p:spPr>
            <a:xfrm flipV="1">
              <a:off x="251520" y="2384851"/>
              <a:ext cx="0" cy="26283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154" name="Прямоугольник 153"/>
            <p:cNvSpPr/>
            <p:nvPr/>
          </p:nvSpPr>
          <p:spPr>
            <a:xfrm>
              <a:off x="2822347" y="1472541"/>
              <a:ext cx="3456384" cy="360040"/>
            </a:xfrm>
            <a:prstGeom prst="rect">
              <a:avLst/>
            </a:prstGeom>
            <a:gradFill rotWithShape="1">
              <a:gsLst>
                <a:gs pos="0">
                  <a:srgbClr val="0989B1">
                    <a:shade val="51000"/>
                    <a:satMod val="130000"/>
                  </a:srgbClr>
                </a:gs>
                <a:gs pos="80000">
                  <a:srgbClr val="0989B1">
                    <a:shade val="93000"/>
                    <a:satMod val="130000"/>
                  </a:srgbClr>
                </a:gs>
                <a:gs pos="100000">
                  <a:srgbClr val="0989B1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ТВЕРДЫЕ КОММУНАЛЬНЫЕ ОТХОДЫ</a:t>
              </a:r>
            </a:p>
          </p:txBody>
        </p:sp>
        <p:sp>
          <p:nvSpPr>
            <p:cNvPr id="155" name="Стрелка вниз 154"/>
            <p:cNvSpPr/>
            <p:nvPr/>
          </p:nvSpPr>
          <p:spPr>
            <a:xfrm>
              <a:off x="4324826" y="1844824"/>
              <a:ext cx="360040" cy="288032"/>
            </a:xfrm>
            <a:prstGeom prst="downArrow">
              <a:avLst/>
            </a:prstGeom>
            <a:gradFill rotWithShape="1">
              <a:gsLst>
                <a:gs pos="0">
                  <a:srgbClr val="0989B1">
                    <a:shade val="51000"/>
                    <a:satMod val="130000"/>
                  </a:srgbClr>
                </a:gs>
                <a:gs pos="80000">
                  <a:srgbClr val="0989B1">
                    <a:shade val="93000"/>
                    <a:satMod val="130000"/>
                  </a:srgbClr>
                </a:gs>
                <a:gs pos="100000">
                  <a:srgbClr val="0989B1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6" name="Прямоугольник 155"/>
            <p:cNvSpPr/>
            <p:nvPr/>
          </p:nvSpPr>
          <p:spPr>
            <a:xfrm>
              <a:off x="2822347" y="2201720"/>
              <a:ext cx="3456384" cy="366263"/>
            </a:xfrm>
            <a:prstGeom prst="rect">
              <a:avLst/>
            </a:prstGeom>
            <a:gradFill rotWithShape="1">
              <a:gsLst>
                <a:gs pos="0">
                  <a:srgbClr val="549E39">
                    <a:shade val="51000"/>
                    <a:satMod val="130000"/>
                  </a:srgbClr>
                </a:gs>
                <a:gs pos="80000">
                  <a:srgbClr val="549E39">
                    <a:shade val="93000"/>
                    <a:satMod val="130000"/>
                  </a:srgbClr>
                </a:gs>
                <a:gs pos="100000">
                  <a:srgbClr val="549E3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АВТОМАТИЧЕСКАЯ СОРТИРОВКА </a:t>
              </a:r>
            </a:p>
          </p:txBody>
        </p:sp>
        <p:sp>
          <p:nvSpPr>
            <p:cNvPr id="157" name="Прямоугольник 156"/>
            <p:cNvSpPr/>
            <p:nvPr/>
          </p:nvSpPr>
          <p:spPr>
            <a:xfrm>
              <a:off x="395536" y="3071426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PET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-гранулы</a:t>
              </a:r>
            </a:p>
          </p:txBody>
        </p:sp>
        <p:sp>
          <p:nvSpPr>
            <p:cNvPr id="158" name="Прямоугольник 157"/>
            <p:cNvSpPr/>
            <p:nvPr/>
          </p:nvSpPr>
          <p:spPr>
            <a:xfrm>
              <a:off x="2822347" y="3086020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PP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-гранулы</a:t>
              </a: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1628882" y="3081500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PET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-лист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1403648" y="3492108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PS 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и </a:t>
              </a: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XPS-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гранулы</a:t>
              </a: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7492293" y="3492107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Стеклобой</a:t>
              </a:r>
              <a:endPara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5292080" y="3084067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HDPE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-гранулы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6520360" y="3071426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LDPE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-гранулы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3851920" y="3488332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ABS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-гранулы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107504" y="3500138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RDF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-топливо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5094681" y="3484015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Полиалюминиевые</a:t>
              </a: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гранулы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2627784" y="3488333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Добавка в асфальтобетон</a:t>
              </a:r>
            </a:p>
          </p:txBody>
        </p:sp>
        <p:sp>
          <p:nvSpPr>
            <p:cNvPr id="169" name="Прямоугольник 168"/>
            <p:cNvSpPr/>
            <p:nvPr/>
          </p:nvSpPr>
          <p:spPr>
            <a:xfrm>
              <a:off x="7719182" y="3082603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Черный металл</a:t>
              </a:r>
            </a:p>
          </p:txBody>
        </p:sp>
        <p:sp>
          <p:nvSpPr>
            <p:cNvPr id="170" name="Прямоугольник 169"/>
            <p:cNvSpPr/>
            <p:nvPr/>
          </p:nvSpPr>
          <p:spPr>
            <a:xfrm>
              <a:off x="6300970" y="3488333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029676">
                    <a:shade val="51000"/>
                    <a:satMod val="130000"/>
                  </a:srgbClr>
                </a:gs>
                <a:gs pos="80000">
                  <a:srgbClr val="029676">
                    <a:shade val="93000"/>
                    <a:satMod val="130000"/>
                  </a:srgbClr>
                </a:gs>
                <a:gs pos="100000">
                  <a:srgbClr val="0296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Цветной металл</a:t>
              </a:r>
            </a:p>
          </p:txBody>
        </p:sp>
        <p:sp>
          <p:nvSpPr>
            <p:cNvPr id="171" name="Прямоугольник 170"/>
            <p:cNvSpPr/>
            <p:nvPr/>
          </p:nvSpPr>
          <p:spPr>
            <a:xfrm>
              <a:off x="899592" y="2795290"/>
              <a:ext cx="7416824" cy="273436"/>
            </a:xfrm>
            <a:prstGeom prst="rect">
              <a:avLst/>
            </a:prstGeom>
            <a:gradFill rotWithShape="1">
              <a:gsLst>
                <a:gs pos="0">
                  <a:srgbClr val="029676">
                    <a:tint val="50000"/>
                    <a:satMod val="300000"/>
                  </a:srgbClr>
                </a:gs>
                <a:gs pos="35000">
                  <a:srgbClr val="029676">
                    <a:tint val="37000"/>
                    <a:satMod val="300000"/>
                  </a:srgbClr>
                </a:gs>
                <a:gs pos="100000">
                  <a:srgbClr val="02967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02967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Вторичные материальные ресурсы и товарная продукция на реализацию потребителям</a:t>
              </a:r>
            </a:p>
          </p:txBody>
        </p:sp>
        <p:cxnSp>
          <p:nvCxnSpPr>
            <p:cNvPr id="172" name="Прямая со стрелкой 171"/>
            <p:cNvCxnSpPr/>
            <p:nvPr/>
          </p:nvCxnSpPr>
          <p:spPr>
            <a:xfrm>
              <a:off x="1331640" y="3437689"/>
              <a:ext cx="0" cy="823026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73" name="Прямоугольник 172"/>
            <p:cNvSpPr/>
            <p:nvPr/>
          </p:nvSpPr>
          <p:spPr>
            <a:xfrm>
              <a:off x="755576" y="4260715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ПРЕФОРМ</a:t>
              </a:r>
            </a:p>
          </p:txBody>
        </p:sp>
        <p:cxnSp>
          <p:nvCxnSpPr>
            <p:cNvPr id="174" name="Прямая со стрелкой 173"/>
            <p:cNvCxnSpPr/>
            <p:nvPr/>
          </p:nvCxnSpPr>
          <p:spPr>
            <a:xfrm>
              <a:off x="395536" y="3804786"/>
              <a:ext cx="0" cy="1208390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75" name="Прямоугольник 174"/>
            <p:cNvSpPr/>
            <p:nvPr/>
          </p:nvSpPr>
          <p:spPr>
            <a:xfrm>
              <a:off x="98216" y="5013176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ТЭЦ</a:t>
              </a:r>
            </a:p>
          </p:txBody>
        </p:sp>
        <p:cxnSp>
          <p:nvCxnSpPr>
            <p:cNvPr id="176" name="Прямая соединительная линия 175"/>
            <p:cNvCxnSpPr>
              <a:stCxn id="175" idx="1"/>
              <a:endCxn id="175" idx="1"/>
            </p:cNvCxnSpPr>
            <p:nvPr/>
          </p:nvCxnSpPr>
          <p:spPr>
            <a:xfrm>
              <a:off x="98216" y="5317399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77" name="Прямая со стрелкой 176"/>
            <p:cNvCxnSpPr/>
            <p:nvPr/>
          </p:nvCxnSpPr>
          <p:spPr>
            <a:xfrm>
              <a:off x="251520" y="2384851"/>
              <a:ext cx="252949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178" name="Прямоугольник 177"/>
            <p:cNvSpPr/>
            <p:nvPr/>
          </p:nvSpPr>
          <p:spPr>
            <a:xfrm>
              <a:off x="404825" y="2167161"/>
              <a:ext cx="2078943" cy="59087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ТЕПЛО И ЭЛЕКТРОЭНЕРГИЯ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для обеспечения собственных нужд предприятия</a:t>
              </a:r>
            </a:p>
          </p:txBody>
        </p:sp>
        <p:cxnSp>
          <p:nvCxnSpPr>
            <p:cNvPr id="179" name="Прямая со стрелкой 178"/>
            <p:cNvCxnSpPr/>
            <p:nvPr/>
          </p:nvCxnSpPr>
          <p:spPr>
            <a:xfrm>
              <a:off x="2597307" y="3438765"/>
              <a:ext cx="0" cy="823026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80" name="Прямоугольник 179"/>
            <p:cNvSpPr/>
            <p:nvPr/>
          </p:nvSpPr>
          <p:spPr>
            <a:xfrm>
              <a:off x="1971244" y="4260714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УПАКОВКИ</a:t>
              </a:r>
            </a:p>
          </p:txBody>
        </p:sp>
        <p:cxnSp>
          <p:nvCxnSpPr>
            <p:cNvPr id="181" name="Прямая со стрелкой 180"/>
            <p:cNvCxnSpPr/>
            <p:nvPr/>
          </p:nvCxnSpPr>
          <p:spPr>
            <a:xfrm>
              <a:off x="1960830" y="3804786"/>
              <a:ext cx="0" cy="1208390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82" name="Прямоугольник 181"/>
            <p:cNvSpPr/>
            <p:nvPr/>
          </p:nvSpPr>
          <p:spPr>
            <a:xfrm>
              <a:off x="1331640" y="5013174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ТЕПЛОИЗОЛЯЦИОН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НЫХ МАТЕРИАЛОВ</a:t>
              </a:r>
            </a:p>
          </p:txBody>
        </p:sp>
        <p:cxnSp>
          <p:nvCxnSpPr>
            <p:cNvPr id="183" name="Прямая со стрелкой 182"/>
            <p:cNvCxnSpPr/>
            <p:nvPr/>
          </p:nvCxnSpPr>
          <p:spPr>
            <a:xfrm>
              <a:off x="3779912" y="3446858"/>
              <a:ext cx="0" cy="823026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84" name="Прямоугольник 183"/>
            <p:cNvSpPr/>
            <p:nvPr/>
          </p:nvSpPr>
          <p:spPr>
            <a:xfrm>
              <a:off x="3172698" y="4269884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ХОЗ-БЫТ ИЗДЕЛИЙ</a:t>
              </a:r>
            </a:p>
          </p:txBody>
        </p:sp>
        <p:cxnSp>
          <p:nvCxnSpPr>
            <p:cNvPr id="185" name="Прямая со стрелкой 184"/>
            <p:cNvCxnSpPr/>
            <p:nvPr/>
          </p:nvCxnSpPr>
          <p:spPr>
            <a:xfrm>
              <a:off x="3140765" y="3804786"/>
              <a:ext cx="0" cy="1208390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86" name="Прямоугольник 185"/>
            <p:cNvSpPr/>
            <p:nvPr/>
          </p:nvSpPr>
          <p:spPr>
            <a:xfrm>
              <a:off x="2564701" y="5019535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АСФАЛЬТОБЕТОН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НОЙ СМЕСИ</a:t>
              </a: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>
              <a:off x="5027907" y="3427794"/>
              <a:ext cx="0" cy="823026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88" name="Прямоугольник 187"/>
            <p:cNvSpPr/>
            <p:nvPr/>
          </p:nvSpPr>
          <p:spPr>
            <a:xfrm>
              <a:off x="4370519" y="4269884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ПЕРВИЧНОЙ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ABS</a:t>
              </a: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-ГРАНУЛЫ</a:t>
              </a:r>
            </a:p>
          </p:txBody>
        </p:sp>
        <p:cxnSp>
          <p:nvCxnSpPr>
            <p:cNvPr id="189" name="Прямая со стрелкой 188"/>
            <p:cNvCxnSpPr/>
            <p:nvPr/>
          </p:nvCxnSpPr>
          <p:spPr>
            <a:xfrm>
              <a:off x="4324826" y="3811145"/>
              <a:ext cx="0" cy="1208390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90" name="Прямоугольник 189"/>
            <p:cNvSpPr/>
            <p:nvPr/>
          </p:nvSpPr>
          <p:spPr>
            <a:xfrm>
              <a:off x="3851920" y="5019535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ДЕТАЛЕЙ ОТДЕЛКИ АВТОМОБИЛЕЙ</a:t>
              </a:r>
            </a:p>
          </p:txBody>
        </p:sp>
        <p:cxnSp>
          <p:nvCxnSpPr>
            <p:cNvPr id="191" name="Прямая со стрелкой 190"/>
            <p:cNvCxnSpPr/>
            <p:nvPr/>
          </p:nvCxnSpPr>
          <p:spPr>
            <a:xfrm>
              <a:off x="4730559" y="4869159"/>
              <a:ext cx="0" cy="150376"/>
            </a:xfrm>
            <a:prstGeom prst="straightConnector1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192" name="Прямоугольник 191"/>
            <p:cNvSpPr/>
            <p:nvPr/>
          </p:nvSpPr>
          <p:spPr>
            <a:xfrm>
              <a:off x="539552" y="5831564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C0CF3A">
                    <a:shade val="51000"/>
                    <a:satMod val="130000"/>
                  </a:srgbClr>
                </a:gs>
                <a:gs pos="80000">
                  <a:srgbClr val="C0CF3A">
                    <a:shade val="93000"/>
                    <a:satMod val="130000"/>
                  </a:srgbClr>
                </a:gs>
                <a:gs pos="100000">
                  <a:srgbClr val="C0CF3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ШЛАК</a:t>
              </a:r>
              <a:endPara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193" name="Прямая со стрелкой 192"/>
            <p:cNvCxnSpPr>
              <a:endCxn id="192" idx="0"/>
            </p:cNvCxnSpPr>
            <p:nvPr/>
          </p:nvCxnSpPr>
          <p:spPr>
            <a:xfrm>
              <a:off x="1115616" y="5627980"/>
              <a:ext cx="0" cy="203584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94" name="Прямая со стрелкой 193"/>
            <p:cNvCxnSpPr/>
            <p:nvPr/>
          </p:nvCxnSpPr>
          <p:spPr>
            <a:xfrm>
              <a:off x="6278731" y="3450330"/>
              <a:ext cx="0" cy="823026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95" name="Прямоугольник 194"/>
            <p:cNvSpPr/>
            <p:nvPr/>
          </p:nvSpPr>
          <p:spPr>
            <a:xfrm>
              <a:off x="5646622" y="4260715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ПЛАСТИКОВЫХ ТРУБ И ПЛЕНКИ</a:t>
              </a:r>
            </a:p>
          </p:txBody>
        </p:sp>
        <p:cxnSp>
          <p:nvCxnSpPr>
            <p:cNvPr id="196" name="Прямая со стрелкой 195"/>
            <p:cNvCxnSpPr/>
            <p:nvPr/>
          </p:nvCxnSpPr>
          <p:spPr>
            <a:xfrm>
              <a:off x="5580112" y="3804784"/>
              <a:ext cx="0" cy="1208390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97" name="Прямоугольник 196"/>
            <p:cNvSpPr/>
            <p:nvPr/>
          </p:nvSpPr>
          <p:spPr>
            <a:xfrm>
              <a:off x="5088562" y="5028751"/>
              <a:ext cx="2291749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ФАСАДНЫХ МЕТАЛЛОПРОФИЛЕЙ</a:t>
              </a:r>
            </a:p>
          </p:txBody>
        </p:sp>
        <p:cxnSp>
          <p:nvCxnSpPr>
            <p:cNvPr id="198" name="Прямая со стрелкой 197"/>
            <p:cNvCxnSpPr/>
            <p:nvPr/>
          </p:nvCxnSpPr>
          <p:spPr>
            <a:xfrm>
              <a:off x="7453098" y="3399632"/>
              <a:ext cx="0" cy="823026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99" name="Прямоугольник 198"/>
            <p:cNvSpPr/>
            <p:nvPr/>
          </p:nvSpPr>
          <p:spPr>
            <a:xfrm>
              <a:off x="6846370" y="4273356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ПОЛИЭТИЛЕ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НОВОЙ ПЛЕНКИ</a:t>
              </a:r>
            </a:p>
          </p:txBody>
        </p:sp>
        <p:cxnSp>
          <p:nvCxnSpPr>
            <p:cNvPr id="200" name="Прямая со стрелкой 199"/>
            <p:cNvCxnSpPr/>
            <p:nvPr/>
          </p:nvCxnSpPr>
          <p:spPr>
            <a:xfrm>
              <a:off x="8028384" y="3804784"/>
              <a:ext cx="0" cy="1208390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01" name="Прямая со стрелкой 200"/>
            <p:cNvCxnSpPr/>
            <p:nvPr/>
          </p:nvCxnSpPr>
          <p:spPr>
            <a:xfrm>
              <a:off x="6820378" y="3814166"/>
              <a:ext cx="0" cy="1208390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02" name="Прямая со стрелкой 201"/>
            <p:cNvCxnSpPr/>
            <p:nvPr/>
          </p:nvCxnSpPr>
          <p:spPr>
            <a:xfrm>
              <a:off x="8748464" y="3399632"/>
              <a:ext cx="0" cy="823026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203" name="Прямоугольник 202"/>
            <p:cNvSpPr/>
            <p:nvPr/>
          </p:nvSpPr>
          <p:spPr>
            <a:xfrm>
              <a:off x="8100393" y="4273355"/>
              <a:ext cx="936104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ПРОДАЖА НА МЕТАЛЛУР-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ГИЧЕСКИЕ ЗАВОДЫ</a:t>
              </a:r>
            </a:p>
          </p:txBody>
        </p:sp>
        <p:sp>
          <p:nvSpPr>
            <p:cNvPr id="204" name="Прямоугольник 203"/>
            <p:cNvSpPr/>
            <p:nvPr/>
          </p:nvSpPr>
          <p:spPr>
            <a:xfrm>
              <a:off x="7492293" y="5019534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ПРОДАЖА НА СТЕКОЛЬНЫЕ ЗАВОДЫ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1839462" y="5710472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ЗАВОД ПО ПРОИЗВОДСТВУ ШЛАКОБЛОКОВ, ПЛИТКИ И БОРДЮРОВ</a:t>
              </a:r>
            </a:p>
          </p:txBody>
        </p:sp>
        <p:sp>
          <p:nvSpPr>
            <p:cNvPr id="206" name="Прямоугольник 205"/>
            <p:cNvSpPr/>
            <p:nvPr/>
          </p:nvSpPr>
          <p:spPr>
            <a:xfrm>
              <a:off x="98216" y="6215263"/>
              <a:ext cx="1152128" cy="366263"/>
            </a:xfrm>
            <a:prstGeom prst="rect">
              <a:avLst/>
            </a:prstGeom>
            <a:gradFill rotWithShape="1">
              <a:gsLst>
                <a:gs pos="0">
                  <a:srgbClr val="C0CF3A">
                    <a:shade val="51000"/>
                    <a:satMod val="130000"/>
                  </a:srgbClr>
                </a:gs>
                <a:gs pos="80000">
                  <a:srgbClr val="C0CF3A">
                    <a:shade val="93000"/>
                    <a:satMod val="130000"/>
                  </a:srgbClr>
                </a:gs>
                <a:gs pos="100000">
                  <a:srgbClr val="C0CF3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ЗОЛА</a:t>
              </a:r>
            </a:p>
          </p:txBody>
        </p:sp>
        <p:cxnSp>
          <p:nvCxnSpPr>
            <p:cNvPr id="207" name="Прямая со стрелкой 206"/>
            <p:cNvCxnSpPr/>
            <p:nvPr/>
          </p:nvCxnSpPr>
          <p:spPr>
            <a:xfrm>
              <a:off x="382549" y="5624091"/>
              <a:ext cx="0" cy="573736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208" name="Прямоугольник 207"/>
            <p:cNvSpPr/>
            <p:nvPr/>
          </p:nvSpPr>
          <p:spPr>
            <a:xfrm>
              <a:off x="3112630" y="5994657"/>
              <a:ext cx="1152128" cy="608445"/>
            </a:xfrm>
            <a:prstGeom prst="rect">
              <a:avLst/>
            </a:prstGeom>
            <a:gradFill rotWithShape="1">
              <a:gsLst>
                <a:gs pos="0">
                  <a:srgbClr val="4AB5C4">
                    <a:shade val="51000"/>
                    <a:satMod val="130000"/>
                  </a:srgbClr>
                </a:gs>
                <a:gs pos="80000">
                  <a:srgbClr val="4AB5C4">
                    <a:shade val="93000"/>
                    <a:satMod val="130000"/>
                  </a:srgbClr>
                </a:gs>
                <a:gs pos="100000">
                  <a:srgbClr val="4AB5C4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noProof="0" dirty="0" smtClean="0">
                  <a:solidFill>
                    <a:prstClr val="white"/>
                  </a:solidFill>
                  <a:latin typeface="Century Gothic" panose="020F0302020204030204"/>
                  <a:cs typeface="+mn-cs"/>
                </a:rPr>
                <a:t>ЗАХОРОНЕНИЕ</a:t>
              </a:r>
              <a:endPara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209" name="Прямая со стрелкой 208"/>
            <p:cNvCxnSpPr>
              <a:stCxn id="192" idx="3"/>
              <a:endCxn id="205" idx="1"/>
            </p:cNvCxnSpPr>
            <p:nvPr/>
          </p:nvCxnSpPr>
          <p:spPr>
            <a:xfrm flipV="1">
              <a:off x="1691680" y="6014695"/>
              <a:ext cx="147782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10" name="Прямая со стрелкой 209"/>
            <p:cNvCxnSpPr>
              <a:stCxn id="206" idx="3"/>
            </p:cNvCxnSpPr>
            <p:nvPr/>
          </p:nvCxnSpPr>
          <p:spPr>
            <a:xfrm>
              <a:off x="1250344" y="6398395"/>
              <a:ext cx="1862286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49E3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11" name="Прямая со стрелкой 210"/>
            <p:cNvCxnSpPr>
              <a:endCxn id="173" idx="1"/>
            </p:cNvCxnSpPr>
            <p:nvPr/>
          </p:nvCxnSpPr>
          <p:spPr>
            <a:xfrm>
              <a:off x="251520" y="4564936"/>
              <a:ext cx="504056" cy="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12" name="Прямая со стрелкой 211"/>
            <p:cNvCxnSpPr>
              <a:stCxn id="173" idx="3"/>
              <a:endCxn id="180" idx="1"/>
            </p:cNvCxnSpPr>
            <p:nvPr/>
          </p:nvCxnSpPr>
          <p:spPr>
            <a:xfrm flipV="1">
              <a:off x="1907704" y="4564937"/>
              <a:ext cx="63540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13" name="Прямая со стрелкой 212"/>
            <p:cNvCxnSpPr/>
            <p:nvPr/>
          </p:nvCxnSpPr>
          <p:spPr>
            <a:xfrm flipV="1">
              <a:off x="3119409" y="4577578"/>
              <a:ext cx="63540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14" name="Прямая со стрелкой 213"/>
            <p:cNvCxnSpPr/>
            <p:nvPr/>
          </p:nvCxnSpPr>
          <p:spPr>
            <a:xfrm flipV="1">
              <a:off x="4338749" y="4593443"/>
              <a:ext cx="63540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15" name="Прямая со стрелкой 214"/>
            <p:cNvCxnSpPr/>
            <p:nvPr/>
          </p:nvCxnSpPr>
          <p:spPr>
            <a:xfrm flipV="1">
              <a:off x="5522647" y="4609929"/>
              <a:ext cx="123975" cy="9169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16" name="Прямая со стрелкой 215"/>
            <p:cNvCxnSpPr/>
            <p:nvPr/>
          </p:nvCxnSpPr>
          <p:spPr>
            <a:xfrm flipV="1">
              <a:off x="6807432" y="4609928"/>
              <a:ext cx="63540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17" name="Прямая со стрелкой 216"/>
            <p:cNvCxnSpPr/>
            <p:nvPr/>
          </p:nvCxnSpPr>
          <p:spPr>
            <a:xfrm flipV="1">
              <a:off x="1234558" y="5308227"/>
              <a:ext cx="123975" cy="9169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18" name="Прямая со стрелкой 217"/>
            <p:cNvCxnSpPr/>
            <p:nvPr/>
          </p:nvCxnSpPr>
          <p:spPr>
            <a:xfrm flipV="1">
              <a:off x="2489106" y="5308226"/>
              <a:ext cx="63540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19" name="Прямая со стрелкой 218"/>
            <p:cNvCxnSpPr>
              <a:stCxn id="186" idx="3"/>
              <a:endCxn id="190" idx="1"/>
            </p:cNvCxnSpPr>
            <p:nvPr/>
          </p:nvCxnSpPr>
          <p:spPr>
            <a:xfrm>
              <a:off x="3716829" y="5323758"/>
              <a:ext cx="135091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20" name="Прямая со стрелкой 219"/>
            <p:cNvCxnSpPr/>
            <p:nvPr/>
          </p:nvCxnSpPr>
          <p:spPr>
            <a:xfrm flipV="1">
              <a:off x="5034643" y="5332972"/>
              <a:ext cx="63540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21" name="Прямая соединительная линия 220"/>
            <p:cNvCxnSpPr>
              <a:stCxn id="175" idx="2"/>
            </p:cNvCxnSpPr>
            <p:nvPr/>
          </p:nvCxnSpPr>
          <p:spPr>
            <a:xfrm>
              <a:off x="674280" y="5621621"/>
              <a:ext cx="0" cy="108151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22" name="Прямая со стрелкой 221"/>
            <p:cNvCxnSpPr/>
            <p:nvPr/>
          </p:nvCxnSpPr>
          <p:spPr>
            <a:xfrm>
              <a:off x="674280" y="5729772"/>
              <a:ext cx="116518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224" name="Стрелка вниз 223"/>
            <p:cNvSpPr/>
            <p:nvPr/>
          </p:nvSpPr>
          <p:spPr>
            <a:xfrm>
              <a:off x="4340118" y="2574818"/>
              <a:ext cx="360040" cy="288032"/>
            </a:xfrm>
            <a:prstGeom prst="downArrow">
              <a:avLst/>
            </a:prstGeom>
            <a:gradFill rotWithShape="1">
              <a:gsLst>
                <a:gs pos="0">
                  <a:srgbClr val="549E39">
                    <a:shade val="51000"/>
                    <a:satMod val="130000"/>
                  </a:srgbClr>
                </a:gs>
                <a:gs pos="80000">
                  <a:srgbClr val="549E39">
                    <a:shade val="93000"/>
                    <a:satMod val="130000"/>
                  </a:srgbClr>
                </a:gs>
                <a:gs pos="100000">
                  <a:srgbClr val="549E3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3772071" y="3931396"/>
              <a:ext cx="1175322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4AB5C4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потребители</a:t>
              </a:r>
            </a:p>
          </p:txBody>
        </p:sp>
      </p:grpSp>
      <p:pic>
        <p:nvPicPr>
          <p:cNvPr id="226" name="Рисунок 2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1" b="96308" l="554" r="98061">
                        <a14:foregroundMark x1="37119" y1="27692" x2="37119" y2="27692"/>
                        <a14:foregroundMark x1="67590" y1="28308" x2="67590" y2="28308"/>
                        <a14:foregroundMark x1="74792" y1="55692" x2="74792" y2="55692"/>
                        <a14:foregroundMark x1="73130" y1="51385" x2="73130" y2="51385"/>
                        <a14:foregroundMark x1="57618" y1="55692" x2="57618" y2="55692"/>
                        <a14:foregroundMark x1="58726" y1="49538" x2="58726" y2="49538"/>
                        <a14:foregroundMark x1="54571" y1="49538" x2="54571" y2="49538"/>
                        <a14:foregroundMark x1="50970" y1="57846" x2="50970" y2="57846"/>
                        <a14:foregroundMark x1="26316" y1="95385" x2="26316" y2="95385"/>
                        <a14:backgroundMark x1="15789" y1="97846" x2="15789" y2="97846"/>
                        <a14:backgroundMark x1="19945" y1="97231" x2="19945" y2="97231"/>
                        <a14:backgroundMark x1="24100" y1="98154" x2="24100" y2="98154"/>
                        <a14:backgroundMark x1="28255" y1="98154" x2="28255" y2="9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09597"/>
            <a:ext cx="1521248" cy="1372039"/>
          </a:xfrm>
          <a:prstGeom prst="rect">
            <a:avLst/>
          </a:prstGeom>
        </p:spPr>
      </p:pic>
      <p:sp>
        <p:nvSpPr>
          <p:cNvPr id="77" name="Textfeld 18"/>
          <p:cNvSpPr txBox="1">
            <a:spLocks noChangeArrowheads="1"/>
          </p:cNvSpPr>
          <p:nvPr/>
        </p:nvSpPr>
        <p:spPr bwMode="auto">
          <a:xfrm>
            <a:off x="456530" y="290757"/>
            <a:ext cx="7751525" cy="10694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 smtClean="0"/>
              <a:t>Создание </a:t>
            </a:r>
            <a:r>
              <a:rPr lang="ru-RU" sz="2200" dirty="0" err="1" smtClean="0"/>
              <a:t>экотехнопарка</a:t>
            </a:r>
            <a:r>
              <a:rPr lang="ru-RU" sz="2200" dirty="0" smtClean="0"/>
              <a:t> – </a:t>
            </a:r>
          </a:p>
          <a:p>
            <a:r>
              <a:rPr lang="ru-RU" sz="2200" dirty="0" smtClean="0"/>
              <a:t>Инновационного экологического предприятия по комплексной утилизации ТКО</a:t>
            </a:r>
            <a:endParaRPr lang="en-GB" sz="2200" dirty="0"/>
          </a:p>
        </p:txBody>
      </p:sp>
      <p:grpSp>
        <p:nvGrpSpPr>
          <p:cNvPr id="78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79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5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8"/>
          <p:cNvSpPr txBox="1">
            <a:spLocks noChangeArrowheads="1"/>
          </p:cNvSpPr>
          <p:nvPr/>
        </p:nvSpPr>
        <p:spPr bwMode="auto">
          <a:xfrm>
            <a:off x="456530" y="290757"/>
            <a:ext cx="7751525" cy="83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/>
              <a:t>Сравнение эффективности </a:t>
            </a:r>
            <a:r>
              <a:rPr lang="ru-RU" sz="2200" dirty="0" smtClean="0"/>
              <a:t>СИСТЕМ</a:t>
            </a:r>
          </a:p>
          <a:p>
            <a:r>
              <a:rPr lang="ru-RU" sz="2200" dirty="0" smtClean="0"/>
              <a:t>ПЕРЕРАБОТКИ</a:t>
            </a:r>
            <a:endParaRPr lang="en-GB" sz="2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490537" y="1988844"/>
            <a:ext cx="4938713" cy="3446329"/>
            <a:chOff x="-490538" y="1988840"/>
            <a:chExt cx="4938713" cy="3446329"/>
          </a:xfrm>
        </p:grpSpPr>
        <p:graphicFrame>
          <p:nvGraphicFramePr>
            <p:cNvPr id="11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6518890"/>
                </p:ext>
              </p:extLst>
            </p:nvPr>
          </p:nvGraphicFramePr>
          <p:xfrm>
            <a:off x="-490538" y="2472894"/>
            <a:ext cx="4938713" cy="29622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Textfeld 18"/>
            <p:cNvSpPr txBox="1">
              <a:spLocks noChangeArrowheads="1"/>
            </p:cNvSpPr>
            <p:nvPr/>
          </p:nvSpPr>
          <p:spPr bwMode="auto">
            <a:xfrm>
              <a:off x="862013" y="1988840"/>
              <a:ext cx="3067045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Century Gothic" pitchFamily="34" charset="0"/>
                  <a:ea typeface="+mj-ea"/>
                  <a:cs typeface="+mj-cs"/>
                </a:rPr>
                <a:t>Ручная сортировка</a:t>
              </a: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Century Gothic" pitchFamily="34" charset="0"/>
                  <a:ea typeface="+mj-ea"/>
                  <a:cs typeface="+mj-cs"/>
                </a:rPr>
                <a:t> </a:t>
              </a:r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Century Gothic" pitchFamily="34" charset="0"/>
                  <a:ea typeface="+mj-ea"/>
                  <a:cs typeface="+mj-cs"/>
                </a:rPr>
                <a:t>- полигон</a:t>
              </a:r>
              <a:endParaRPr lang="en-GB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332293" y="1988844"/>
            <a:ext cx="4868863" cy="3446328"/>
            <a:chOff x="4332288" y="1988840"/>
            <a:chExt cx="4868862" cy="3446328"/>
          </a:xfrm>
        </p:grpSpPr>
        <p:graphicFrame>
          <p:nvGraphicFramePr>
            <p:cNvPr id="1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3418131"/>
                </p:ext>
              </p:extLst>
            </p:nvPr>
          </p:nvGraphicFramePr>
          <p:xfrm>
            <a:off x="4332288" y="2472893"/>
            <a:ext cx="4868862" cy="29622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feld 18"/>
            <p:cNvSpPr txBox="1">
              <a:spLocks noChangeArrowheads="1"/>
            </p:cNvSpPr>
            <p:nvPr/>
          </p:nvSpPr>
          <p:spPr bwMode="auto">
            <a:xfrm>
              <a:off x="4704521" y="1988840"/>
              <a:ext cx="425996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Century Gothic" pitchFamily="34" charset="0"/>
                  <a:ea typeface="+mj-ea"/>
                  <a:cs typeface="+mj-cs"/>
                </a:rPr>
                <a:t>Автоматическая сортировка </a:t>
              </a:r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Century Gothic" pitchFamily="34" charset="0"/>
                  <a:ea typeface="+mj-ea"/>
                  <a:cs typeface="+mj-cs"/>
                </a:rPr>
                <a:t>ТКО комплексная система</a:t>
              </a:r>
              <a:endParaRPr lang="en-GB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16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" b="100000" l="0" r="98718">
                        <a14:foregroundMark x1="91987" y1="58654" x2="91987" y2="58654"/>
                        <a14:foregroundMark x1="15064" y1="70192" x2="15064" y2="70192"/>
                        <a14:foregroundMark x1="17949" y1="72436" x2="17949" y2="72436"/>
                        <a14:foregroundMark x1="15385" y1="75321" x2="15385" y2="75321"/>
                        <a14:foregroundMark x1="16987" y1="60897" x2="16987" y2="60897"/>
                        <a14:foregroundMark x1="14744" y1="62821" x2="14744" y2="62821"/>
                        <a14:foregroundMark x1="12179" y1="65064" x2="12179" y2="65064"/>
                        <a14:foregroundMark x1="11218" y1="67308" x2="11218" y2="67308"/>
                        <a14:foregroundMark x1="11218" y1="69872" x2="11218" y2="69872"/>
                        <a14:foregroundMark x1="10897" y1="73077" x2="10897" y2="73077"/>
                        <a14:foregroundMark x1="14423" y1="60256" x2="14423" y2="60256"/>
                        <a14:foregroundMark x1="11538" y1="62821" x2="11538" y2="62821"/>
                        <a14:foregroundMark x1="9295" y1="67949" x2="9295" y2="67949"/>
                        <a14:foregroundMark x1="9936" y1="65705" x2="9936" y2="65705"/>
                        <a14:backgroundMark x1="20192" y1="78526" x2="20192" y2="78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301208"/>
            <a:ext cx="1414481" cy="141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5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1" y="476673"/>
            <a:ext cx="3745710" cy="1584176"/>
          </a:xfrm>
          <a:prstGeom prst="rect">
            <a:avLst/>
          </a:prstGeom>
          <a:effectLst>
            <a:outerShdw blurRad="88900" dist="76200" dir="60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43608" y="3355716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СПАСИБО ЗА </a:t>
            </a: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ВНИМАНИЕ ! 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5085184"/>
            <a:ext cx="38735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 w="18415" cmpd="sng">
                  <a:noFill/>
                  <a:prstDash val="solid"/>
                </a:ln>
                <a:solidFill>
                  <a:srgbClr val="568616"/>
                </a:solidFill>
                <a:effectLst>
                  <a:outerShdw blurRad="88900" dist="50800" dir="5400000" algn="ctr" rotWithShape="0">
                    <a:schemeClr val="accent1">
                      <a:lumMod val="75000"/>
                      <a:alpha val="91000"/>
                    </a:schemeClr>
                  </a:outerShdw>
                </a:effectLst>
                <a:latin typeface="Century Gothic" pitchFamily="34" charset="0"/>
              </a:rPr>
              <a:t>www.ecorosstroy.ru</a:t>
            </a:r>
            <a:endParaRPr lang="ru-RU" sz="2400" b="1" dirty="0">
              <a:ln w="18415" cmpd="sng">
                <a:noFill/>
                <a:prstDash val="solid"/>
              </a:ln>
              <a:solidFill>
                <a:srgbClr val="568616"/>
              </a:solidFill>
              <a:effectLst>
                <a:outerShdw blurRad="88900" dist="50800" dir="5400000" algn="ctr" rotWithShape="0">
                  <a:schemeClr val="accent1">
                    <a:lumMod val="75000"/>
                    <a:alpha val="91000"/>
                  </a:schemeClr>
                </a:outerShdw>
              </a:effectLst>
              <a:latin typeface="Century Gothic" pitchFamily="34" charset="0"/>
            </a:endParaRPr>
          </a:p>
          <a:p>
            <a:pPr algn="ctr"/>
            <a:endParaRPr lang="en-US" b="1" dirty="0">
              <a:solidFill>
                <a:srgbClr val="568616"/>
              </a:solidFill>
              <a:effectLst>
                <a:outerShdw blurRad="88900" dist="50800" dir="5400000" algn="ctr" rotWithShape="0">
                  <a:schemeClr val="accent1">
                    <a:lumMod val="75000"/>
                    <a:alpha val="91000"/>
                  </a:scheme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</a:rPr>
              <a:t>+7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</a:rPr>
              <a:t>(499) 649-07-49</a:t>
            </a:r>
          </a:p>
          <a:p>
            <a:pPr algn="ctr"/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</a:rPr>
              <a:t>info@ecorosstroy.ru</a:t>
            </a:r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8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15997" y="1298691"/>
            <a:ext cx="8404475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indent="449263" algn="just"/>
            <a:r>
              <a:rPr lang="ru-RU" sz="1600" dirty="0">
                <a:latin typeface="Century Gothic" panose="020B0502020202020204" pitchFamily="34" charset="0"/>
              </a:rPr>
              <a:t>ГК «ЭКОРОССТРОЙ» создана командой опытных специалистов, которые первыми в России воплотили </a:t>
            </a:r>
            <a:r>
              <a:rPr lang="ru-RU" sz="1600" dirty="0" smtClean="0">
                <a:latin typeface="Century Gothic" panose="020B0502020202020204" pitchFamily="34" charset="0"/>
              </a:rPr>
              <a:t>технологии </a:t>
            </a:r>
            <a:r>
              <a:rPr lang="ru-RU" sz="1600" dirty="0">
                <a:latin typeface="Century Gothic" panose="020B0502020202020204" pitchFamily="34" charset="0"/>
              </a:rPr>
              <a:t>автоматической  </a:t>
            </a:r>
            <a:r>
              <a:rPr lang="ru-RU" sz="1600" dirty="0" smtClean="0">
                <a:latin typeface="Century Gothic" panose="020B0502020202020204" pitchFamily="34" charset="0"/>
              </a:rPr>
              <a:t>сортировки </a:t>
            </a:r>
            <a:r>
              <a:rPr lang="ru-RU" sz="1600" dirty="0">
                <a:latin typeface="Century Gothic" panose="020B0502020202020204" pitchFamily="34" charset="0"/>
              </a:rPr>
              <a:t>ТКО и тоннельного компостирования органических отходов в реально работающие технологические комплексы.</a:t>
            </a:r>
          </a:p>
          <a:p>
            <a:pPr indent="449263" algn="just"/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endParaRPr lang="ru-RU" sz="1600" dirty="0" smtClean="0">
              <a:latin typeface="Century Gothic" panose="020B0502020202020204" pitchFamily="34" charset="0"/>
            </a:endParaRPr>
          </a:p>
          <a:p>
            <a:pPr indent="449263" algn="just"/>
            <a:r>
              <a:rPr lang="ru-RU" sz="1600" dirty="0" smtClean="0">
                <a:latin typeface="Century Gothic" panose="020B0502020202020204" pitchFamily="34" charset="0"/>
              </a:rPr>
              <a:t>Производственные </a:t>
            </a:r>
            <a:r>
              <a:rPr lang="ru-RU" sz="1600" dirty="0" smtClean="0">
                <a:latin typeface="Century Gothic" panose="020B0502020202020204" pitchFamily="34" charset="0"/>
              </a:rPr>
              <a:t>мощности ГК «ЭКОРОССТРОЙ» – ООО ЛОЭЗ «</a:t>
            </a:r>
            <a:r>
              <a:rPr lang="ru-RU" sz="1600" dirty="0" err="1" smtClean="0">
                <a:latin typeface="Century Gothic" panose="020B0502020202020204" pitchFamily="34" charset="0"/>
              </a:rPr>
              <a:t>Гидромаш</a:t>
            </a:r>
            <a:r>
              <a:rPr lang="ru-RU" sz="1600" dirty="0" smtClean="0">
                <a:latin typeface="Century Gothic" panose="020B0502020202020204" pitchFamily="34" charset="0"/>
              </a:rPr>
              <a:t>» - многопрофильное </a:t>
            </a:r>
            <a:r>
              <a:rPr lang="ru-RU" sz="1600" dirty="0" smtClean="0">
                <a:latin typeface="Century Gothic" panose="020B0502020202020204" pitchFamily="34" charset="0"/>
              </a:rPr>
              <a:t>машиностроительное </a:t>
            </a:r>
            <a:r>
              <a:rPr lang="ru-RU" sz="1600" dirty="0" smtClean="0">
                <a:latin typeface="Century Gothic" panose="020B0502020202020204" pitchFamily="34" charset="0"/>
              </a:rPr>
              <a:t>предприятие, </a:t>
            </a:r>
            <a:r>
              <a:rPr lang="ru-RU" sz="1600" dirty="0" smtClean="0">
                <a:latin typeface="Century Gothic" panose="020B0502020202020204" pitchFamily="34" charset="0"/>
              </a:rPr>
              <a:t>проектирует, изготавливает </a:t>
            </a:r>
            <a:r>
              <a:rPr lang="ru-RU" sz="1600" dirty="0">
                <a:latin typeface="Century Gothic" panose="020B0502020202020204" pitchFamily="34" charset="0"/>
              </a:rPr>
              <a:t>и </a:t>
            </a:r>
            <a:r>
              <a:rPr lang="ru-RU" sz="1600" dirty="0" smtClean="0">
                <a:latin typeface="Century Gothic" panose="020B0502020202020204" pitchFamily="34" charset="0"/>
              </a:rPr>
              <a:t>поставляет </a:t>
            </a:r>
            <a:r>
              <a:rPr lang="ru-RU" sz="1600" dirty="0">
                <a:latin typeface="Century Gothic" panose="020B0502020202020204" pitchFamily="34" charset="0"/>
              </a:rPr>
              <a:t>оборудование</a:t>
            </a:r>
            <a:r>
              <a:rPr lang="ru-RU" sz="1600" dirty="0" smtClean="0">
                <a:latin typeface="Century Gothic" panose="020B0502020202020204" pitchFamily="34" charset="0"/>
              </a:rPr>
              <a:t>, реализует проекты </a:t>
            </a:r>
            <a:r>
              <a:rPr lang="ru-RU" sz="1600" dirty="0">
                <a:latin typeface="Century Gothic" panose="020B0502020202020204" pitchFamily="34" charset="0"/>
              </a:rPr>
              <a:t>«под ключ», </a:t>
            </a:r>
            <a:r>
              <a:rPr lang="ru-RU" sz="1600" dirty="0" smtClean="0">
                <a:latin typeface="Century Gothic" panose="020B0502020202020204" pitchFamily="34" charset="0"/>
              </a:rPr>
              <a:t>проводит модернизацию </a:t>
            </a:r>
            <a:r>
              <a:rPr lang="ru-RU" sz="1600" dirty="0">
                <a:latin typeface="Century Gothic" panose="020B0502020202020204" pitchFamily="34" charset="0"/>
              </a:rPr>
              <a:t>и </a:t>
            </a:r>
            <a:r>
              <a:rPr lang="ru-RU" sz="1600" dirty="0" smtClean="0">
                <a:latin typeface="Century Gothic" panose="020B0502020202020204" pitchFamily="34" charset="0"/>
              </a:rPr>
              <a:t>осуществляет сервисное обслуживание </a:t>
            </a:r>
            <a:r>
              <a:rPr lang="ru-RU" sz="1600" dirty="0">
                <a:latin typeface="Century Gothic" panose="020B0502020202020204" pitchFamily="34" charset="0"/>
              </a:rPr>
              <a:t>объектов переработки </a:t>
            </a:r>
            <a:r>
              <a:rPr lang="ru-RU" sz="1600" dirty="0" smtClean="0">
                <a:latin typeface="Century Gothic" panose="020B0502020202020204" pitchFamily="34" charset="0"/>
              </a:rPr>
              <a:t>ТКО.</a:t>
            </a:r>
            <a:endParaRPr lang="ru-RU" sz="1600" dirty="0" smtClean="0">
              <a:latin typeface="Century Gothic" panose="020B0502020202020204" pitchFamily="34" charset="0"/>
            </a:endParaRPr>
          </a:p>
          <a:p>
            <a:pPr indent="449263" algn="just"/>
            <a:endParaRPr lang="ru-RU" sz="1600" dirty="0" smtClean="0">
              <a:latin typeface="Century Gothic" panose="020B0502020202020204" pitchFamily="34" charset="0"/>
            </a:endParaRPr>
          </a:p>
          <a:p>
            <a:pPr indent="449263" algn="just"/>
            <a:r>
              <a:rPr lang="ru-RU" sz="1600" dirty="0" smtClean="0">
                <a:latin typeface="Century Gothic" panose="020B0502020202020204" pitchFamily="34" charset="0"/>
              </a:rPr>
              <a:t>Мусоросортировочные </a:t>
            </a:r>
            <a:r>
              <a:rPr lang="ru-RU" sz="1600" dirty="0">
                <a:latin typeface="Century Gothic" panose="020B0502020202020204" pitchFamily="34" charset="0"/>
              </a:rPr>
              <a:t>и мусороперерабатывающие заводы, комплексы по переработке органических отходов и вторичных пластиков, линии производства альтернативных видов топлива и другие комплексные </a:t>
            </a:r>
            <a:r>
              <a:rPr lang="ru-RU" sz="1600" dirty="0" err="1">
                <a:latin typeface="Century Gothic" panose="020B0502020202020204" pitchFamily="34" charset="0"/>
              </a:rPr>
              <a:t>экопроекты</a:t>
            </a:r>
            <a:r>
              <a:rPr lang="ru-RU" sz="1600" dirty="0">
                <a:latin typeface="Century Gothic" panose="020B0502020202020204" pitchFamily="34" charset="0"/>
              </a:rPr>
              <a:t>. </a:t>
            </a:r>
          </a:p>
          <a:p>
            <a:pPr indent="449263" algn="just"/>
            <a:endParaRPr lang="ru-RU" sz="1600" dirty="0">
              <a:latin typeface="Century Gothic" panose="020B0502020202020204" pitchFamily="34" charset="0"/>
            </a:endParaRPr>
          </a:p>
          <a:p>
            <a:pPr indent="449263" algn="just"/>
            <a:r>
              <a:rPr lang="ru-RU" sz="1600" dirty="0" smtClean="0">
                <a:latin typeface="Century Gothic" panose="020B0502020202020204" pitchFamily="34" charset="0"/>
              </a:rPr>
              <a:t>Специалисты </a:t>
            </a:r>
            <a:r>
              <a:rPr lang="ru-RU" sz="1600" dirty="0">
                <a:latin typeface="Century Gothic" panose="020B0502020202020204" pitchFamily="34" charset="0"/>
              </a:rPr>
              <a:t>нашей компании запустили более </a:t>
            </a:r>
            <a:r>
              <a:rPr lang="ru-RU" sz="1600" dirty="0" smtClean="0">
                <a:latin typeface="Century Gothic" panose="020B0502020202020204" pitchFamily="34" charset="0"/>
              </a:rPr>
              <a:t>40 </a:t>
            </a:r>
            <a:r>
              <a:rPr lang="ru-RU" sz="1600" dirty="0">
                <a:latin typeface="Century Gothic" panose="020B0502020202020204" pitchFamily="34" charset="0"/>
              </a:rPr>
              <a:t>комплексов различных технологий и производительности как на территории России, так и в странах СНГ</a:t>
            </a:r>
            <a:r>
              <a:rPr lang="ru-RU" sz="1600" dirty="0" smtClean="0">
                <a:latin typeface="Century Gothic" panose="020B0502020202020204" pitchFamily="34" charset="0"/>
              </a:rPr>
              <a:t>.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678" y="467548"/>
            <a:ext cx="2841250" cy="3893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75262" y="409759"/>
            <a:ext cx="604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orbel" panose="020B0503020204020204" pitchFamily="34" charset="0"/>
              </a:rPr>
              <a:t>ГК</a:t>
            </a:r>
            <a:endParaRPr lang="ru-RU" sz="2800" b="1"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38154588"/>
              </p:ext>
            </p:extLst>
          </p:nvPr>
        </p:nvGraphicFramePr>
        <p:xfrm>
          <a:off x="415997" y="1182404"/>
          <a:ext cx="8352928" cy="5380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7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442472" y="325485"/>
            <a:ext cx="7665097" cy="57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ПРИМЕНЯЕМЫЕ ТЕХНОЛОГИИ</a:t>
            </a:r>
            <a:endParaRPr lang="fr-CA" sz="2400" b="1" kern="12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442472" y="393003"/>
            <a:ext cx="7665097" cy="571522"/>
          </a:xfrm>
          <a:noFill/>
          <a:ln>
            <a:noFill/>
          </a:ln>
          <a:extLst/>
        </p:spPr>
        <p:txBody>
          <a:bodyPr anchor="ctr"/>
          <a:lstStyle/>
          <a:p>
            <a:pPr algn="l"/>
            <a:r>
              <a:rPr lang="ru-RU" sz="2400" b="1" kern="1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ЭЛЕМЕНТЫ КОМПЛЕКСНОЙ СИСТЕМЫ ПЕРЕРАБОТКИ ТКО</a:t>
            </a:r>
            <a:endParaRPr lang="fr-CA" sz="2400" b="1" kern="12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36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37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Content Placeholder 6"/>
          <p:cNvSpPr>
            <a:spLocks noGrp="1"/>
          </p:cNvSpPr>
          <p:nvPr>
            <p:ph idx="1"/>
          </p:nvPr>
        </p:nvSpPr>
        <p:spPr>
          <a:xfrm>
            <a:off x="386529" y="2019798"/>
            <a:ext cx="8496300" cy="1193178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1400" b="1" u="sng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Автоматическая сортировка:</a:t>
            </a:r>
          </a:p>
          <a:p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Автоматический отбор полезных фракций из общего потока смешанных ТКО по их характеристикам с применением системы оптического сканирования и </a:t>
            </a:r>
            <a:r>
              <a:rPr lang="ru-RU" altLang="ru-RU" sz="1400" dirty="0" err="1" smtClean="0">
                <a:solidFill>
                  <a:srgbClr val="3E4034"/>
                </a:solidFill>
                <a:latin typeface="Century Gothic" panose="020B0502020202020204" pitchFamily="34" charset="0"/>
              </a:rPr>
              <a:t>пневмосортировки</a:t>
            </a:r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Статистическое определение материала на входе, возможность переключения режимов сортировки.</a:t>
            </a:r>
          </a:p>
          <a:p>
            <a:pPr eaLnBrk="1" hangingPunct="1"/>
            <a:endParaRPr lang="ru-RU" altLang="ru-RU" sz="1400" dirty="0" smtClean="0">
              <a:solidFill>
                <a:srgbClr val="3E4034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386529" y="1210618"/>
            <a:ext cx="8572500" cy="77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</a:pPr>
            <a:r>
              <a:rPr lang="ru-RU" altLang="ru-RU" sz="1400" b="1" u="sng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Перегрузка с элементами сортировки:</a:t>
            </a:r>
            <a:endParaRPr lang="ru-RU" altLang="ru-RU" sz="1400" b="1" u="sng" dirty="0">
              <a:solidFill>
                <a:srgbClr val="3E4034"/>
              </a:solidFill>
              <a:latin typeface="Century Gothic" panose="020B0502020202020204" pitchFamily="34" charset="0"/>
            </a:endParaRPr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3E4034"/>
                </a:solidFill>
                <a:latin typeface="Century Gothic" panose="020B0502020202020204" pitchFamily="34" charset="0"/>
                <a:cs typeface="+mn-cs"/>
              </a:rPr>
              <a:t>Сеть перегрузочных </a:t>
            </a:r>
            <a:r>
              <a:rPr lang="ru-RU" altLang="ru-RU" sz="1400" dirty="0">
                <a:solidFill>
                  <a:srgbClr val="3E4034"/>
                </a:solidFill>
                <a:latin typeface="Century Gothic" panose="020B0502020202020204" pitchFamily="34" charset="0"/>
                <a:cs typeface="+mn-cs"/>
              </a:rPr>
              <a:t>станций с элементами сортировки, учитывающая логистические, климатические особенности </a:t>
            </a:r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региона, а также последующую систему переработки.</a:t>
            </a:r>
          </a:p>
          <a:p>
            <a:pPr algn="just" eaLnBrk="1" hangingPunct="1">
              <a:spcBef>
                <a:spcPct val="20000"/>
              </a:spcBef>
            </a:pPr>
            <a:endParaRPr lang="ru-RU" altLang="ru-RU" sz="1400" dirty="0">
              <a:solidFill>
                <a:srgbClr val="3E4034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399766" y="3457567"/>
            <a:ext cx="8604250" cy="10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</a:pPr>
            <a:r>
              <a:rPr lang="ru-RU" altLang="ru-RU" sz="1400" b="1" u="sng" dirty="0">
                <a:solidFill>
                  <a:srgbClr val="3E4034"/>
                </a:solidFill>
                <a:latin typeface="Century Gothic" panose="020B0502020202020204" pitchFamily="34" charset="0"/>
              </a:rPr>
              <a:t>Производство альтернативного топлива </a:t>
            </a:r>
            <a:r>
              <a:rPr lang="en-US" altLang="ru-RU" sz="1400" b="1" u="sng" dirty="0">
                <a:solidFill>
                  <a:srgbClr val="3E4034"/>
                </a:solidFill>
                <a:latin typeface="Century Gothic" panose="020B0502020202020204" pitchFamily="34" charset="0"/>
              </a:rPr>
              <a:t>RDF</a:t>
            </a:r>
            <a:r>
              <a:rPr lang="ru-RU" altLang="ru-RU" sz="1400" b="1" u="sng" dirty="0">
                <a:solidFill>
                  <a:srgbClr val="3E4034"/>
                </a:solidFill>
                <a:latin typeface="Century Gothic" panose="020B0502020202020204" pitchFamily="34" charset="0"/>
              </a:rPr>
              <a:t>:</a:t>
            </a:r>
          </a:p>
          <a:p>
            <a:pPr marL="342900" indent="-342900" algn="just"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Измельчение отходов.</a:t>
            </a:r>
            <a:endParaRPr lang="en-US" altLang="ru-RU" sz="1400" dirty="0">
              <a:solidFill>
                <a:srgbClr val="3E4034"/>
              </a:solidFill>
              <a:latin typeface="Century Gothic" panose="020B0502020202020204" pitchFamily="34" charset="0"/>
            </a:endParaRPr>
          </a:p>
          <a:p>
            <a:pPr marL="342900" indent="-342900" algn="just"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1400" dirty="0">
                <a:solidFill>
                  <a:srgbClr val="3E4034"/>
                </a:solidFill>
                <a:latin typeface="Century Gothic" panose="020B0502020202020204" pitchFamily="34" charset="0"/>
              </a:rPr>
              <a:t>Удаление хлорсодержащих компонентов, металлов</a:t>
            </a:r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.</a:t>
            </a:r>
            <a:endParaRPr lang="en-US" altLang="ru-RU" sz="1400" dirty="0" smtClean="0">
              <a:solidFill>
                <a:srgbClr val="3E4034"/>
              </a:solidFill>
              <a:latin typeface="Century Gothic" panose="020B0502020202020204" pitchFamily="34" charset="0"/>
            </a:endParaRPr>
          </a:p>
          <a:p>
            <a:pPr marL="342900" indent="-342900" algn="just"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Обеспечение требуемого состава и калорийности </a:t>
            </a:r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топлива.</a:t>
            </a:r>
            <a:endParaRPr lang="ru-RU" altLang="ru-RU" sz="1400" dirty="0">
              <a:solidFill>
                <a:srgbClr val="3E4034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390765" y="4518248"/>
            <a:ext cx="8532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</a:pPr>
            <a:r>
              <a:rPr lang="ru-RU" altLang="ru-RU" sz="1400" b="1" u="sng" dirty="0">
                <a:solidFill>
                  <a:srgbClr val="3E4034"/>
                </a:solidFill>
                <a:latin typeface="Century Gothic" panose="020B0502020202020204" pitchFamily="34" charset="0"/>
              </a:rPr>
              <a:t>Переработка пластмасс:</a:t>
            </a:r>
          </a:p>
          <a:p>
            <a:pPr marL="342900" indent="-342900" algn="just"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1400" dirty="0">
                <a:solidFill>
                  <a:srgbClr val="3E4034"/>
                </a:solidFill>
                <a:latin typeface="Century Gothic" panose="020B0502020202020204" pitchFamily="34" charset="0"/>
              </a:rPr>
              <a:t>Отобранный на линии сортировки пластик (ПЭТ-бутылки, полимерная пленка, ПВД, ПНД) перерабатывается в товарную продукцию: пластиковый полуфабрикат (дробленый пластик, </a:t>
            </a:r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гранула, </a:t>
            </a:r>
            <a:r>
              <a:rPr lang="ru-RU" altLang="ru-RU" sz="1400" dirty="0">
                <a:solidFill>
                  <a:srgbClr val="3E4034"/>
                </a:solidFill>
                <a:latin typeface="Century Gothic" panose="020B0502020202020204" pitchFamily="34" charset="0"/>
              </a:rPr>
              <a:t>синтетическое волокно), упаковочную ленту и пленку, полимерные канализационные трубы и т.д.</a:t>
            </a:r>
          </a:p>
        </p:txBody>
      </p: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415997" y="5715722"/>
            <a:ext cx="8532813" cy="59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</a:pPr>
            <a:r>
              <a:rPr lang="ru-RU" altLang="ru-RU" sz="1400" b="1" u="sng" dirty="0">
                <a:solidFill>
                  <a:srgbClr val="3E4034"/>
                </a:solidFill>
                <a:latin typeface="Century Gothic" panose="020B0502020202020204" pitchFamily="34" charset="0"/>
              </a:rPr>
              <a:t>Компостирование и биологическая сушка:</a:t>
            </a:r>
          </a:p>
          <a:p>
            <a:pPr marL="342900" indent="-342900" algn="just"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1400" dirty="0">
                <a:solidFill>
                  <a:srgbClr val="3E4034"/>
                </a:solidFill>
                <a:latin typeface="Century Gothic" panose="020B0502020202020204" pitchFamily="34" charset="0"/>
              </a:rPr>
              <a:t>Стабилизация органической фракции (получение </a:t>
            </a:r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компоста, технического грунта, </a:t>
            </a:r>
            <a:r>
              <a:rPr lang="en-US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RDF</a:t>
            </a:r>
            <a:r>
              <a:rPr lang="ru-RU" altLang="ru-RU" sz="1400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)</a:t>
            </a:r>
            <a:endParaRPr lang="ru-RU" altLang="ru-RU" sz="1400" dirty="0">
              <a:solidFill>
                <a:srgbClr val="3E403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31675" y="6264402"/>
            <a:ext cx="8532813" cy="59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</a:pPr>
            <a:r>
              <a:rPr lang="ru-RU" altLang="ru-RU" sz="1400" b="1" u="sng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ТЭЦ на </a:t>
            </a:r>
            <a:r>
              <a:rPr lang="en-US" altLang="ru-RU" sz="1400" b="1" u="sng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RDF </a:t>
            </a:r>
            <a:r>
              <a:rPr lang="ru-RU" altLang="ru-RU" sz="1400" b="1" u="sng" dirty="0" smtClean="0">
                <a:solidFill>
                  <a:srgbClr val="3E4034"/>
                </a:solidFill>
                <a:latin typeface="Century Gothic" panose="020B0502020202020204" pitchFamily="34" charset="0"/>
              </a:rPr>
              <a:t>топливе</a:t>
            </a:r>
            <a:endParaRPr lang="ru-RU" altLang="ru-RU" sz="1400" b="1" u="sng" dirty="0">
              <a:solidFill>
                <a:srgbClr val="3E403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59533" y="345398"/>
            <a:ext cx="7308851" cy="70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Пример проекта</a:t>
            </a:r>
          </a:p>
          <a:p>
            <a:pPr eaLnBrk="0" hangingPunct="0"/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для малых городов и поселков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37664" y="5301208"/>
            <a:ext cx="7421723" cy="121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Срок </a:t>
            </a:r>
            <a:r>
              <a:rPr lang="ru-RU" sz="1500" dirty="0">
                <a:solidFill>
                  <a:srgbClr val="1A2907"/>
                </a:solidFill>
                <a:latin typeface="Century Gothic" panose="020B0502020202020204" pitchFamily="34" charset="0"/>
              </a:rPr>
              <a:t>ввода в эксплуатацию </a:t>
            </a: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3 </a:t>
            </a:r>
            <a:r>
              <a:rPr lang="ru-RU" sz="1500" dirty="0">
                <a:solidFill>
                  <a:srgbClr val="1A2907"/>
                </a:solidFill>
                <a:latin typeface="Century Gothic" panose="020B0502020202020204" pitchFamily="34" charset="0"/>
              </a:rPr>
              <a:t>месяца.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Гарантийный </a:t>
            </a:r>
            <a:r>
              <a:rPr lang="ru-RU" sz="1500" dirty="0">
                <a:solidFill>
                  <a:srgbClr val="1A2907"/>
                </a:solidFill>
                <a:latin typeface="Century Gothic" panose="020B0502020202020204" pitchFamily="34" charset="0"/>
              </a:rPr>
              <a:t>срок </a:t>
            </a: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12 </a:t>
            </a:r>
            <a:r>
              <a:rPr lang="ru-RU" sz="1500" dirty="0">
                <a:solidFill>
                  <a:srgbClr val="1A2907"/>
                </a:solidFill>
                <a:latin typeface="Century Gothic" panose="020B0502020202020204" pitchFamily="34" charset="0"/>
              </a:rPr>
              <a:t>месяцев.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Размеры </a:t>
            </a:r>
            <a:r>
              <a:rPr lang="ru-RU" sz="1500" dirty="0">
                <a:solidFill>
                  <a:srgbClr val="1A2907"/>
                </a:solidFill>
                <a:latin typeface="Century Gothic" panose="020B0502020202020204" pitchFamily="34" charset="0"/>
              </a:rPr>
              <a:t>ангара </a:t>
            </a: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24 </a:t>
            </a:r>
            <a:r>
              <a:rPr lang="ru-RU" sz="1500" dirty="0">
                <a:solidFill>
                  <a:srgbClr val="1A2907"/>
                </a:solidFill>
                <a:latin typeface="Century Gothic" panose="020B0502020202020204" pitchFamily="34" charset="0"/>
              </a:rPr>
              <a:t>м х12 м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Суммарная </a:t>
            </a:r>
            <a:r>
              <a:rPr lang="ru-RU" sz="1500" dirty="0">
                <a:solidFill>
                  <a:srgbClr val="1A2907"/>
                </a:solidFill>
                <a:latin typeface="Century Gothic" panose="020B0502020202020204" pitchFamily="34" charset="0"/>
              </a:rPr>
              <a:t>мощность потребления </a:t>
            </a: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электроэнергии 15 </a:t>
            </a:r>
            <a:r>
              <a:rPr lang="ru-RU" sz="1500" dirty="0">
                <a:solidFill>
                  <a:srgbClr val="1A2907"/>
                </a:solidFill>
                <a:latin typeface="Century Gothic" panose="020B0502020202020204" pitchFamily="34" charset="0"/>
              </a:rPr>
              <a:t>кВт.</a:t>
            </a:r>
          </a:p>
        </p:txBody>
      </p:sp>
      <p:pic>
        <p:nvPicPr>
          <p:cNvPr id="11" name="Picture 24" descr="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35" y="1442130"/>
            <a:ext cx="6184052" cy="3571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6"/>
          <p:cNvSpPr>
            <a:spLocks noChangeArrowheads="1"/>
          </p:cNvSpPr>
          <p:nvPr/>
        </p:nvSpPr>
        <p:spPr bwMode="auto">
          <a:xfrm>
            <a:off x="6846275" y="2638364"/>
            <a:ext cx="20262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A014B"/>
                </a:solidFill>
                <a:latin typeface="Century Gothic" panose="020B0502020202020204" pitchFamily="34" charset="0"/>
              </a:rPr>
              <a:t>ПЕРЕГРУЗОЧНАЯ</a:t>
            </a:r>
          </a:p>
          <a:p>
            <a:pPr algn="ctr" eaLnBrk="0" hangingPunct="0"/>
            <a:r>
              <a:rPr lang="ru-RU" sz="1600" b="1" dirty="0" smtClean="0">
                <a:solidFill>
                  <a:srgbClr val="0A014B"/>
                </a:solidFill>
                <a:latin typeface="Century Gothic" panose="020B0502020202020204" pitchFamily="34" charset="0"/>
              </a:rPr>
              <a:t>СТАНЦИЯ</a:t>
            </a:r>
            <a:endParaRPr lang="ru-RU" sz="1600" b="1" dirty="0" smtClean="0">
              <a:solidFill>
                <a:srgbClr val="0A014B"/>
              </a:solidFill>
              <a:latin typeface="Century Gothic" panose="020B0502020202020204" pitchFamily="34" charset="0"/>
            </a:endParaRPr>
          </a:p>
          <a:p>
            <a:pPr algn="ctr" eaLnBrk="0" hangingPunct="0"/>
            <a:r>
              <a:rPr lang="ru-RU" sz="1600" b="1" dirty="0" smtClean="0">
                <a:solidFill>
                  <a:srgbClr val="0A014B"/>
                </a:solidFill>
                <a:latin typeface="Century Gothic" panose="020B0502020202020204" pitchFamily="34" charset="0"/>
              </a:rPr>
              <a:t> С ЭЛЕМЕНТАМИ СОРТИРОВКИ</a:t>
            </a: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14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6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31124" y="492688"/>
            <a:ext cx="7308851" cy="70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Мобильный комплекс сортировки и перегрузки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тко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  <a:p>
            <a:pPr eaLnBrk="0" hangingPunct="0"/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0658" y="4720380"/>
            <a:ext cx="5348811" cy="196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Размещается на полуприцепе.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Возможность перемещения линии сортировки</a:t>
            </a:r>
          </a:p>
          <a:p>
            <a:pPr marL="361950" lvl="1">
              <a:spcBef>
                <a:spcPct val="20000"/>
              </a:spcBef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между площадками.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Срок </a:t>
            </a:r>
            <a:r>
              <a:rPr lang="ru-RU" sz="1500" dirty="0">
                <a:solidFill>
                  <a:srgbClr val="1A2907"/>
                </a:solidFill>
                <a:latin typeface="Century Gothic" panose="020B0502020202020204" pitchFamily="34" charset="0"/>
              </a:rPr>
              <a:t>ввода в эксплуатацию </a:t>
            </a: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– 2 месяца.</a:t>
            </a:r>
            <a:endParaRPr lang="ru-RU" sz="1500" dirty="0">
              <a:solidFill>
                <a:srgbClr val="1A2907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Гарантийный срок – 2 года.</a:t>
            </a:r>
            <a:endParaRPr lang="ru-RU" sz="1500" dirty="0">
              <a:solidFill>
                <a:srgbClr val="1A2907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500" dirty="0" smtClean="0">
                <a:solidFill>
                  <a:srgbClr val="1A2907"/>
                </a:solidFill>
                <a:latin typeface="Century Gothic" panose="020B0502020202020204" pitchFamily="34" charset="0"/>
              </a:rPr>
              <a:t>Производительность – до 39 000 тонн ТКО в год.</a:t>
            </a:r>
            <a:endParaRPr lang="ru-RU" sz="1500" dirty="0">
              <a:solidFill>
                <a:srgbClr val="1A290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14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414" y="1425710"/>
            <a:ext cx="3566599" cy="267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504" y="1409492"/>
            <a:ext cx="2012743" cy="268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97" y="1412653"/>
            <a:ext cx="2016005" cy="2688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469" y="4311415"/>
            <a:ext cx="3192778" cy="237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2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59533" y="345398"/>
            <a:ext cx="7496843" cy="70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Проект комплекса Сортировки ТКО</a:t>
            </a:r>
          </a:p>
          <a:p>
            <a:pPr eaLnBrk="0" hangingPunct="0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Производительностью 300 </a:t>
            </a:r>
            <a:r>
              <a:rPr lang="ru-RU" sz="2400" b="1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тыс.тонн</a:t>
            </a:r>
            <a:r>
              <a:rPr lang="ru-RU" sz="2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 в год</a:t>
            </a:r>
            <a:endParaRPr lang="ru-RU" sz="24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14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11" b="97114" l="9273" r="89773">
                        <a14:foregroundMark x1="60955" y1="21976" x2="60955" y2="21976"/>
                        <a14:foregroundMark x1="50500" y1="24195" x2="50500" y2="24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8" t="8920" r="10079" b="2394"/>
          <a:stretch/>
        </p:blipFill>
        <p:spPr>
          <a:xfrm>
            <a:off x="-1" y="1628800"/>
            <a:ext cx="901370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15961" y="339227"/>
            <a:ext cx="7747379" cy="48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Автоматическая сортировка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ТКО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12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89733" y="980728"/>
            <a:ext cx="4116388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Узел автоматической сортировки представляет собой оптический сканер, установленный над высокоскоростным ленточным конвейером, который распознаёт материал (до 10000000 считываний в секунду).</a:t>
            </a:r>
          </a:p>
          <a:p>
            <a:pPr algn="just"/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Инфракрасные датчики принимают и анализируют отраженные спектры. Анализ ведется по величине, форме, структуре, цвету материала. Далее подается сигнал на пневматическую установку, и запрограммированный в сканере материал отстреливается в соответствующий бункер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015" y="4490982"/>
            <a:ext cx="2760106" cy="201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8" descr="schemeкопиров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077" y="1173659"/>
            <a:ext cx="4198939" cy="311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400477" y="4607646"/>
            <a:ext cx="2482851" cy="17543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943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3943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3943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3943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3943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Гарантированное извлечение вторичного сырья до 98 %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0" y="4502559"/>
            <a:ext cx="3003911" cy="200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587793"/>
              </p:ext>
            </p:extLst>
          </p:nvPr>
        </p:nvGraphicFramePr>
        <p:xfrm>
          <a:off x="338140" y="1412777"/>
          <a:ext cx="8496300" cy="3545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Материал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Производительность машины, т/ч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Производительность сортировщика, т</a:t>
                      </a:r>
                      <a:r>
                        <a:rPr kumimoji="0" lang="de-DE" sz="1500" u="none" strike="noStrike" cap="none" spc="0" normalizeH="0" baseline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kumimoji="0" lang="ru-RU" sz="1500" u="none" strike="noStrike" cap="none" spc="0" normalizeH="0" baseline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ч</a:t>
                      </a:r>
                      <a:endParaRPr kumimoji="0" lang="en-GB" sz="1500" b="0" i="0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Необходимое число сортировщиков, чел.</a:t>
                      </a:r>
                      <a:endParaRPr kumimoji="0" lang="en-GB" sz="1500" b="0" i="0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3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Пленка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2,5</a:t>
                      </a:r>
                      <a:endParaRPr kumimoji="0" lang="en-GB" sz="1500" b="0" i="0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0,035</a:t>
                      </a:r>
                      <a:r>
                        <a:rPr kumimoji="0" lang="en-GB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29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3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Бумага, картон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10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0,</a:t>
                      </a:r>
                      <a:r>
                        <a:rPr kumimoji="0" lang="en-GB" sz="1500" u="none" strike="noStrike" cap="none" spc="0" normalizeH="0" baseline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kumimoji="0" lang="ru-RU" sz="1500" u="none" strike="noStrike" cap="none" spc="0" normalizeH="0" baseline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kumimoji="0" lang="en-GB" sz="1500" b="0" i="0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9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ПЭТ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8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0,09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11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3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ПП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8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0,04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25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3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ПНД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8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0,1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10</a:t>
                      </a: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77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5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   5 Х </a:t>
                      </a:r>
                      <a:endParaRPr kumimoji="0" lang="en-GB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=</a:t>
                      </a:r>
                      <a:endParaRPr kumimoji="0" lang="en-GB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84 </a:t>
                      </a:r>
                      <a:r>
                        <a:rPr kumimoji="0" lang="ru-RU" sz="2400" u="none" strike="noStrike" cap="none" spc="0" normalizeH="0" baseline="0" dirty="0" smtClean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Х</a:t>
                      </a:r>
                      <a:endParaRPr kumimoji="0" lang="en-GB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91439" marR="91439" anchor="ctr"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feld 18"/>
          <p:cNvSpPr txBox="1">
            <a:spLocks noChangeArrowheads="1"/>
          </p:cNvSpPr>
          <p:nvPr/>
        </p:nvSpPr>
        <p:spPr bwMode="auto">
          <a:xfrm>
            <a:off x="415963" y="368300"/>
            <a:ext cx="8303968" cy="90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ВОЗМОЖНОСТИ автоматической</a:t>
            </a:r>
          </a:p>
          <a:p>
            <a:r>
              <a:rPr lang="ru-RU" dirty="0" smtClean="0"/>
              <a:t>Сортировки</a:t>
            </a:r>
            <a:endParaRPr lang="en-GB" dirty="0"/>
          </a:p>
        </p:txBody>
      </p:sp>
      <p:sp>
        <p:nvSpPr>
          <p:cNvPr id="15" name="Textfeld 18"/>
          <p:cNvSpPr txBox="1">
            <a:spLocks noChangeArrowheads="1"/>
          </p:cNvSpPr>
          <p:nvPr/>
        </p:nvSpPr>
        <p:spPr bwMode="auto">
          <a:xfrm>
            <a:off x="323850" y="4985030"/>
            <a:ext cx="2908839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Машина может определить более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 eaLnBrk="1" hangingPunct="1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2000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разновидностей материалов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feld 18"/>
          <p:cNvSpPr txBox="1">
            <a:spLocks noChangeArrowheads="1"/>
          </p:cNvSpPr>
          <p:nvPr/>
        </p:nvSpPr>
        <p:spPr bwMode="auto">
          <a:xfrm>
            <a:off x="6083301" y="5157936"/>
            <a:ext cx="27368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Сможете ли Вы определить, что это за материал?...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6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2690" y="5016066"/>
            <a:ext cx="2806700" cy="178593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285756" y="285751"/>
            <a:ext cx="7286625" cy="539750"/>
            <a:chOff x="763" y="2789"/>
            <a:chExt cx="8504" cy="851"/>
          </a:xfrm>
        </p:grpSpPr>
        <p:cxnSp>
          <p:nvCxnSpPr>
            <p:cNvPr id="21" name="AutoShape 3"/>
            <p:cNvCxnSpPr>
              <a:cxnSpLocks noChangeShapeType="1"/>
            </p:cNvCxnSpPr>
            <p:nvPr/>
          </p:nvCxnSpPr>
          <p:spPr bwMode="auto">
            <a:xfrm>
              <a:off x="763" y="2789"/>
              <a:ext cx="8504" cy="1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4"/>
            <p:cNvCxnSpPr>
              <a:cxnSpLocks noChangeShapeType="1"/>
            </p:cNvCxnSpPr>
            <p:nvPr/>
          </p:nvCxnSpPr>
          <p:spPr bwMode="auto">
            <a:xfrm rot="5400000">
              <a:off x="490" y="3215"/>
              <a:ext cx="850" cy="0"/>
            </a:xfrm>
            <a:prstGeom prst="straightConnector1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3" name="Picture 7" descr="autosort3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2689" y="4133046"/>
            <a:ext cx="1198003" cy="850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9" y="123809"/>
            <a:ext cx="856919" cy="8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0" b="100000" l="667" r="98800">
                        <a14:foregroundMark x1="13333" y1="25600" x2="13333" y2="25600"/>
                        <a14:foregroundMark x1="22267" y1="28800" x2="22267" y2="28800"/>
                        <a14:foregroundMark x1="33067" y1="26400" x2="33067" y2="26400"/>
                        <a14:foregroundMark x1="43333" y1="28400" x2="43333" y2="28400"/>
                        <a14:foregroundMark x1="53333" y1="25000" x2="53333" y2="25000"/>
                        <a14:foregroundMark x1="64933" y1="29000" x2="64933" y2="29000"/>
                        <a14:backgroundMark x1="53333" y1="81600" x2="53333" y2="81600"/>
                        <a14:backgroundMark x1="54667" y1="68800" x2="54667" y2="68800"/>
                        <a14:backgroundMark x1="73333" y1="72800" x2="73333" y2="72800"/>
                        <a14:backgroundMark x1="35067" y1="69400" x2="35067" y2="69400"/>
                        <a14:backgroundMark x1="30000" y1="41600" x2="30000" y2="41600"/>
                        <a14:backgroundMark x1="50533" y1="39400" x2="50533" y2="39400"/>
                        <a14:backgroundMark x1="57067" y1="39200" x2="57067" y2="39200"/>
                        <a14:backgroundMark x1="62800" y1="33000" x2="62800" y2="33000"/>
                        <a14:backgroundMark x1="66800" y1="32600" x2="66800" y2="32600"/>
                        <a14:backgroundMark x1="44533" y1="32800" x2="44533" y2="32800"/>
                        <a14:backgroundMark x1="55600" y1="29600" x2="55600" y2="29600"/>
                        <a14:backgroundMark x1="42267" y1="33000" x2="42267" y2="33000"/>
                        <a14:backgroundMark x1="22667" y1="33600" x2="22667" y2="33600"/>
                        <a14:backgroundMark x1="14267" y1="29800" x2="14267" y2="29800"/>
                        <a14:backgroundMark x1="33200" y1="29600" x2="33200" y2="29600"/>
                        <a14:backgroundMark x1="65333" y1="33400" x2="65333" y2="33400"/>
                        <a14:backgroundMark x1="59733" y1="72400" x2="59733" y2="7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24" y="4159827"/>
            <a:ext cx="1496048" cy="99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000003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968</Words>
  <Application>Microsoft Office PowerPoint</Application>
  <PresentationFormat>Экран (4:3)</PresentationFormat>
  <Paragraphs>189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Century Gothic</vt:lpstr>
      <vt:lpstr>Corbel</vt:lpstr>
      <vt:lpstr>Times New Roman</vt:lpstr>
      <vt:lpstr>Wingdings</vt:lpstr>
      <vt:lpstr>Ppt0000031</vt:lpstr>
      <vt:lpstr>Презентация PowerPoint</vt:lpstr>
      <vt:lpstr>Презентация PowerPoint</vt:lpstr>
      <vt:lpstr>Презентация PowerPoint</vt:lpstr>
      <vt:lpstr>ЭЛЕМЕНТЫ КОМПЛЕКСНОЙ СИСТЕМЫ ПЕРЕРАБОТКИ ТКО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19</cp:revision>
  <dcterms:modified xsi:type="dcterms:W3CDTF">2018-07-06T13:30:35Z</dcterms:modified>
</cp:coreProperties>
</file>