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91" r:id="rId3"/>
    <p:sldId id="392" r:id="rId4"/>
    <p:sldId id="327" r:id="rId5"/>
    <p:sldId id="394" r:id="rId6"/>
    <p:sldId id="402" r:id="rId7"/>
    <p:sldId id="395" r:id="rId8"/>
    <p:sldId id="404" r:id="rId9"/>
    <p:sldId id="396" r:id="rId10"/>
    <p:sldId id="398" r:id="rId11"/>
    <p:sldId id="399" r:id="rId12"/>
    <p:sldId id="400" r:id="rId13"/>
    <p:sldId id="401" r:id="rId14"/>
  </p:sldIdLst>
  <p:sldSz cx="10691813" cy="7559675"/>
  <p:notesSz cx="6797675" cy="9928225"/>
  <p:defaultTextStyle>
    <a:defPPr>
      <a:defRPr lang="ru-RU"/>
    </a:defPPr>
    <a:lvl1pPr marL="0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2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3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3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442" userDrawn="1">
          <p15:clr>
            <a:srgbClr val="A4A3A4"/>
          </p15:clr>
        </p15:guide>
        <p15:guide id="4" pos="6271" userDrawn="1">
          <p15:clr>
            <a:srgbClr val="A4A3A4"/>
          </p15:clr>
        </p15:guide>
        <p15:guide id="5" orient="horz" pos="1247" userDrawn="1">
          <p15:clr>
            <a:srgbClr val="A4A3A4"/>
          </p15:clr>
        </p15:guide>
        <p15:guide id="6" orient="horz" pos="4309" userDrawn="1">
          <p15:clr>
            <a:srgbClr val="A4A3A4"/>
          </p15:clr>
        </p15:guide>
        <p15:guide id="7" orient="horz" pos="4331">
          <p15:clr>
            <a:srgbClr val="A4A3A4"/>
          </p15:clr>
        </p15:guide>
        <p15:guide id="8" pos="6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y Timofeev" initials="ET" lastIdx="2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6667" autoAdjust="0"/>
  </p:normalViewPr>
  <p:slideViewPr>
    <p:cSldViewPr snapToObjects="1" showGuides="1">
      <p:cViewPr>
        <p:scale>
          <a:sx n="50" d="100"/>
          <a:sy n="50" d="100"/>
        </p:scale>
        <p:origin x="-3018" y="-1308"/>
      </p:cViewPr>
      <p:guideLst>
        <p:guide orient="horz" pos="2903"/>
        <p:guide orient="horz" pos="1247"/>
        <p:guide orient="horz" pos="4309"/>
        <p:guide orient="horz" pos="4331"/>
        <p:guide pos="3368"/>
        <p:guide pos="442"/>
        <p:guide pos="6271"/>
        <p:guide pos="62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393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Вторичное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</a:rPr>
              <a:t> сырье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7236814346817528"/>
          <c:y val="0.13037059103548707"/>
        </c:manualLayout>
      </c:layout>
    </c:title>
    <c:view3D>
      <c:rotX val="30"/>
      <c:rotY val="349"/>
      <c:perspective val="30"/>
    </c:view3D>
    <c:plotArea>
      <c:layout>
        <c:manualLayout>
          <c:layoutTarget val="inner"/>
          <c:xMode val="edge"/>
          <c:yMode val="edge"/>
          <c:x val="0.23807163073079299"/>
          <c:y val="0.29871108834383908"/>
          <c:w val="0.36549825020531501"/>
          <c:h val="0.49028963526628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Фракции сортировки ТКО</c:v>
                </c:pt>
              </c:strCache>
            </c:strRef>
          </c:tx>
          <c:dPt>
            <c:idx val="0"/>
            <c:explosion val="27"/>
          </c:dPt>
          <c:dPt>
            <c:idx val="1"/>
            <c:explosion val="16"/>
          </c:dPt>
          <c:dPt>
            <c:idx val="2"/>
            <c:explosion val="24"/>
          </c:dPt>
          <c:dPt>
            <c:idx val="3"/>
            <c:explosion val="39"/>
          </c:dPt>
          <c:dLbls>
            <c:dLbl>
              <c:idx val="1"/>
              <c:layout>
                <c:manualLayout>
                  <c:x val="-5.4842187378704013E-2"/>
                  <c:y val="-5.2532484458485053E-2"/>
                </c:manualLayout>
              </c:layout>
              <c:showPercent val="1"/>
            </c:dLbl>
            <c:dLbl>
              <c:idx val="3"/>
              <c:layout>
                <c:manualLayout>
                  <c:x val="3.4193200689134812E-2"/>
                  <c:y val="4.9252789522044912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Органический отсев</c:v>
                </c:pt>
                <c:pt idx="1">
                  <c:v>RDF</c:v>
                </c:pt>
                <c:pt idx="2">
                  <c:v>Неутильный остаток</c:v>
                </c:pt>
                <c:pt idx="3">
                  <c:v>Вторичный материал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50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779F-46D1-4D9C-9AFF-EECE510ABD72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64F6E03-A088-4D9E-9C0D-0A61D33908CD}">
      <dgm:prSet phldrT="[Текст]"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Комплексность обезвреживания и утилизации отходов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5023938F-E2A0-40F2-ACC9-186D8D555F5F}" type="parTrans" cxnId="{8AC722E4-0461-48B2-AD44-3AEA919B50BD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AC19A668-0DC5-4EC0-A5F3-0B1B5DDD8574}" type="sibTrans" cxnId="{8AC722E4-0461-48B2-AD44-3AEA919B50BD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ECEE9E4B-328F-4830-AE8C-05110DF8081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Реализация принципа «ноль отходов»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C87B9440-D1B2-4DBD-97E1-A9EED9CD8BAC}" type="parTrans" cxnId="{50BA32E7-AB35-4447-805F-5069014E19D5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103348B5-9833-4628-8D98-AD188D1D29A3}" type="sibTrans" cxnId="{50BA32E7-AB35-4447-805F-5069014E19D5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C6BEC9E4-FAE8-42C4-9183-1AE05680413D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Разработка и внедрение НДТ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A7201AAF-A1A7-4A8E-8624-7E7D8062CB26}" type="parTrans" cxnId="{41D7A6FD-353B-4C85-AC6A-09E10B1E072F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76020786-9D1B-49CF-A29D-7CF1F211A300}" type="sibTrans" cxnId="{41D7A6FD-353B-4C85-AC6A-09E10B1E072F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7D29894B-71EB-46CA-A7D3-F0A31A43A610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Открытость и доступность лучших практик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D2777573-2DF4-4880-8DF4-F5C9F63336EF}" type="parTrans" cxnId="{5F24491E-5709-4D4F-A291-52FAECB3C2BA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30A494D9-9E1F-4A5E-96CC-DD110269DD0A}" type="sibTrans" cxnId="{5F24491E-5709-4D4F-A291-52FAECB3C2BA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12039563-8F55-4C83-98CD-6BF3B0F3AC34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Развитие среднего и малого предпринимательства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AAA93BC0-DA2F-44C6-84EB-7D98008E6DDE}" type="parTrans" cxnId="{8EC9E35C-A6A8-412F-91B8-E0522B2B772D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774349C0-47EE-4A8B-A4C1-BB38536C5FAB}" type="sibTrans" cxnId="{8EC9E35C-A6A8-412F-91B8-E0522B2B772D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8E5790D-FFF5-4C9C-AE0E-2FDEEDBAE099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 Подготовка кадров для отрасли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795CFA80-9259-4AB0-A034-9E164624C5AB}" type="parTrans" cxnId="{7266BB0D-BC3A-495D-BA14-68DF47C75BCB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9105FCB9-040F-4B8A-A82A-E59160775B1D}" type="sibTrans" cxnId="{7266BB0D-BC3A-495D-BA14-68DF47C75BCB}">
      <dgm:prSet/>
      <dgm:spPr/>
      <dgm:t>
        <a:bodyPr/>
        <a:lstStyle/>
        <a:p>
          <a:pPr algn="l"/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EDECDCB6-FA40-4061-9D29-D34ECC23C701}" type="pres">
      <dgm:prSet presAssocID="{5E95779F-46D1-4D9C-9AFF-EECE510ABD7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5C073-4F08-4351-8100-361C3C62F776}" type="pres">
      <dgm:prSet presAssocID="{464F6E03-A088-4D9E-9C0D-0A61D33908CD}" presName="composite" presStyleCnt="0"/>
      <dgm:spPr/>
    </dgm:pt>
    <dgm:pt modelId="{7C7BC406-C8DF-45FD-B2F8-EF02E5DAF74C}" type="pres">
      <dgm:prSet presAssocID="{464F6E03-A088-4D9E-9C0D-0A61D33908CD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6ACBA-D218-4CBF-A7DC-E707C2973353}" type="pres">
      <dgm:prSet presAssocID="{464F6E03-A088-4D9E-9C0D-0A61D33908C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F99E-7387-4D52-83A4-9CA8B7F55C11}" type="pres">
      <dgm:prSet presAssocID="{AC19A668-0DC5-4EC0-A5F3-0B1B5DDD8574}" presName="spacing" presStyleCnt="0"/>
      <dgm:spPr/>
    </dgm:pt>
    <dgm:pt modelId="{A3B13B2B-6F52-41DF-A719-34869385BB83}" type="pres">
      <dgm:prSet presAssocID="{ECEE9E4B-328F-4830-AE8C-05110DF8081F}" presName="composite" presStyleCnt="0"/>
      <dgm:spPr/>
    </dgm:pt>
    <dgm:pt modelId="{45E7C177-CF52-4A20-BA01-CE12643D067E}" type="pres">
      <dgm:prSet presAssocID="{ECEE9E4B-328F-4830-AE8C-05110DF8081F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D7AAD6-1F0E-4E8C-8A2A-37EC67CAA166}" type="pres">
      <dgm:prSet presAssocID="{ECEE9E4B-328F-4830-AE8C-05110DF8081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83833-F4C2-41A2-A80D-B687FEE339AB}" type="pres">
      <dgm:prSet presAssocID="{103348B5-9833-4628-8D98-AD188D1D29A3}" presName="spacing" presStyleCnt="0"/>
      <dgm:spPr/>
    </dgm:pt>
    <dgm:pt modelId="{E78B739E-9693-489C-A551-506E2947B86E}" type="pres">
      <dgm:prSet presAssocID="{C6BEC9E4-FAE8-42C4-9183-1AE05680413D}" presName="composite" presStyleCnt="0"/>
      <dgm:spPr/>
    </dgm:pt>
    <dgm:pt modelId="{971BBA04-59FB-41ED-BBD7-D5AA28D92E58}" type="pres">
      <dgm:prSet presAssocID="{C6BEC9E4-FAE8-42C4-9183-1AE05680413D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AC6CEE-90F1-4500-93FF-7B9D421DF548}" type="pres">
      <dgm:prSet presAssocID="{C6BEC9E4-FAE8-42C4-9183-1AE05680413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9A66-FFFD-4345-BB5E-4D4165D87EFA}" type="pres">
      <dgm:prSet presAssocID="{76020786-9D1B-49CF-A29D-7CF1F211A300}" presName="spacing" presStyleCnt="0"/>
      <dgm:spPr/>
    </dgm:pt>
    <dgm:pt modelId="{A3D9A04E-22DE-4547-9957-48CFD56C6D22}" type="pres">
      <dgm:prSet presAssocID="{7D29894B-71EB-46CA-A7D3-F0A31A43A610}" presName="composite" presStyleCnt="0"/>
      <dgm:spPr/>
    </dgm:pt>
    <dgm:pt modelId="{1658D70E-ECE4-470C-B25C-3DA65C585D9A}" type="pres">
      <dgm:prSet presAssocID="{7D29894B-71EB-46CA-A7D3-F0A31A43A610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E6B9480-DED4-4920-8A29-1096E608E6C5}" type="pres">
      <dgm:prSet presAssocID="{7D29894B-71EB-46CA-A7D3-F0A31A43A61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E2C1E-8896-403C-9D92-D6A9B946D8E8}" type="pres">
      <dgm:prSet presAssocID="{30A494D9-9E1F-4A5E-96CC-DD110269DD0A}" presName="spacing" presStyleCnt="0"/>
      <dgm:spPr/>
    </dgm:pt>
    <dgm:pt modelId="{3007D797-3C07-4FF5-A153-845F32FF3FEC}" type="pres">
      <dgm:prSet presAssocID="{12039563-8F55-4C83-98CD-6BF3B0F3AC34}" presName="composite" presStyleCnt="0"/>
      <dgm:spPr/>
    </dgm:pt>
    <dgm:pt modelId="{91A2867E-9D7E-4981-A131-A64791CD2152}" type="pres">
      <dgm:prSet presAssocID="{12039563-8F55-4C83-98CD-6BF3B0F3AC34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20DCE1-2458-41B6-84BD-59BAD6ED0E9C}" type="pres">
      <dgm:prSet presAssocID="{12039563-8F55-4C83-98CD-6BF3B0F3AC3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D7B20-6144-493B-9727-66F2CD782B54}" type="pres">
      <dgm:prSet presAssocID="{774349C0-47EE-4A8B-A4C1-BB38536C5FAB}" presName="spacing" presStyleCnt="0"/>
      <dgm:spPr/>
    </dgm:pt>
    <dgm:pt modelId="{8F863729-CC44-4726-90A2-9486FF98E692}" type="pres">
      <dgm:prSet presAssocID="{48E5790D-FFF5-4C9C-AE0E-2FDEEDBAE099}" presName="composite" presStyleCnt="0"/>
      <dgm:spPr/>
    </dgm:pt>
    <dgm:pt modelId="{4FFB1741-B0EA-41D3-961B-2EDEAB55A8A3}" type="pres">
      <dgm:prSet presAssocID="{48E5790D-FFF5-4C9C-AE0E-2FDEEDBAE09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ABA60D0-DA9F-4759-BF7E-91F219E29AC5}" type="pres">
      <dgm:prSet presAssocID="{48E5790D-FFF5-4C9C-AE0E-2FDEEDBAE09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722E4-0461-48B2-AD44-3AEA919B50BD}" srcId="{5E95779F-46D1-4D9C-9AFF-EECE510ABD72}" destId="{464F6E03-A088-4D9E-9C0D-0A61D33908CD}" srcOrd="0" destOrd="0" parTransId="{5023938F-E2A0-40F2-ACC9-186D8D555F5F}" sibTransId="{AC19A668-0DC5-4EC0-A5F3-0B1B5DDD8574}"/>
    <dgm:cxn modelId="{E60C264C-D81D-42EE-9601-4B2FFFB7FDE2}" type="presOf" srcId="{12039563-8F55-4C83-98CD-6BF3B0F3AC34}" destId="{8220DCE1-2458-41B6-84BD-59BAD6ED0E9C}" srcOrd="0" destOrd="0" presId="urn:microsoft.com/office/officeart/2005/8/layout/vList3#1"/>
    <dgm:cxn modelId="{7266BB0D-BC3A-495D-BA14-68DF47C75BCB}" srcId="{5E95779F-46D1-4D9C-9AFF-EECE510ABD72}" destId="{48E5790D-FFF5-4C9C-AE0E-2FDEEDBAE099}" srcOrd="5" destOrd="0" parTransId="{795CFA80-9259-4AB0-A034-9E164624C5AB}" sibTransId="{9105FCB9-040F-4B8A-A82A-E59160775B1D}"/>
    <dgm:cxn modelId="{1A2F70FB-9566-452C-95E4-C9369F3426AE}" type="presOf" srcId="{48E5790D-FFF5-4C9C-AE0E-2FDEEDBAE099}" destId="{AABA60D0-DA9F-4759-BF7E-91F219E29AC5}" srcOrd="0" destOrd="0" presId="urn:microsoft.com/office/officeart/2005/8/layout/vList3#1"/>
    <dgm:cxn modelId="{8EC9E35C-A6A8-412F-91B8-E0522B2B772D}" srcId="{5E95779F-46D1-4D9C-9AFF-EECE510ABD72}" destId="{12039563-8F55-4C83-98CD-6BF3B0F3AC34}" srcOrd="4" destOrd="0" parTransId="{AAA93BC0-DA2F-44C6-84EB-7D98008E6DDE}" sibTransId="{774349C0-47EE-4A8B-A4C1-BB38536C5FAB}"/>
    <dgm:cxn modelId="{41D7A6FD-353B-4C85-AC6A-09E10B1E072F}" srcId="{5E95779F-46D1-4D9C-9AFF-EECE510ABD72}" destId="{C6BEC9E4-FAE8-42C4-9183-1AE05680413D}" srcOrd="2" destOrd="0" parTransId="{A7201AAF-A1A7-4A8E-8624-7E7D8062CB26}" sibTransId="{76020786-9D1B-49CF-A29D-7CF1F211A300}"/>
    <dgm:cxn modelId="{5F24491E-5709-4D4F-A291-52FAECB3C2BA}" srcId="{5E95779F-46D1-4D9C-9AFF-EECE510ABD72}" destId="{7D29894B-71EB-46CA-A7D3-F0A31A43A610}" srcOrd="3" destOrd="0" parTransId="{D2777573-2DF4-4880-8DF4-F5C9F63336EF}" sibTransId="{30A494D9-9E1F-4A5E-96CC-DD110269DD0A}"/>
    <dgm:cxn modelId="{00EB95C9-9F2A-42BD-87D3-863483DC9EC3}" type="presOf" srcId="{ECEE9E4B-328F-4830-AE8C-05110DF8081F}" destId="{30D7AAD6-1F0E-4E8C-8A2A-37EC67CAA166}" srcOrd="0" destOrd="0" presId="urn:microsoft.com/office/officeart/2005/8/layout/vList3#1"/>
    <dgm:cxn modelId="{2CF6B225-9B70-4AC6-B41B-09C0E2E2377A}" type="presOf" srcId="{7D29894B-71EB-46CA-A7D3-F0A31A43A610}" destId="{4E6B9480-DED4-4920-8A29-1096E608E6C5}" srcOrd="0" destOrd="0" presId="urn:microsoft.com/office/officeart/2005/8/layout/vList3#1"/>
    <dgm:cxn modelId="{CA42862F-A534-49AD-ACEF-ECB18F63BB2F}" type="presOf" srcId="{C6BEC9E4-FAE8-42C4-9183-1AE05680413D}" destId="{E2AC6CEE-90F1-4500-93FF-7B9D421DF548}" srcOrd="0" destOrd="0" presId="urn:microsoft.com/office/officeart/2005/8/layout/vList3#1"/>
    <dgm:cxn modelId="{50BA32E7-AB35-4447-805F-5069014E19D5}" srcId="{5E95779F-46D1-4D9C-9AFF-EECE510ABD72}" destId="{ECEE9E4B-328F-4830-AE8C-05110DF8081F}" srcOrd="1" destOrd="0" parTransId="{C87B9440-D1B2-4DBD-97E1-A9EED9CD8BAC}" sibTransId="{103348B5-9833-4628-8D98-AD188D1D29A3}"/>
    <dgm:cxn modelId="{C17CC807-B930-4AF7-85CB-17D935C0C60F}" type="presOf" srcId="{464F6E03-A088-4D9E-9C0D-0A61D33908CD}" destId="{DF56ACBA-D218-4CBF-A7DC-E707C2973353}" srcOrd="0" destOrd="0" presId="urn:microsoft.com/office/officeart/2005/8/layout/vList3#1"/>
    <dgm:cxn modelId="{21AA2F9C-4CC8-4203-850F-C9DB458EE2B2}" type="presOf" srcId="{5E95779F-46D1-4D9C-9AFF-EECE510ABD72}" destId="{EDECDCB6-FA40-4061-9D29-D34ECC23C701}" srcOrd="0" destOrd="0" presId="urn:microsoft.com/office/officeart/2005/8/layout/vList3#1"/>
    <dgm:cxn modelId="{A2D9CBC7-105F-4D3D-ADC1-E2155C0738AB}" type="presParOf" srcId="{EDECDCB6-FA40-4061-9D29-D34ECC23C701}" destId="{C265C073-4F08-4351-8100-361C3C62F776}" srcOrd="0" destOrd="0" presId="urn:microsoft.com/office/officeart/2005/8/layout/vList3#1"/>
    <dgm:cxn modelId="{6FE8DCB6-396D-4770-95FC-924A69EF9E44}" type="presParOf" srcId="{C265C073-4F08-4351-8100-361C3C62F776}" destId="{7C7BC406-C8DF-45FD-B2F8-EF02E5DAF74C}" srcOrd="0" destOrd="0" presId="urn:microsoft.com/office/officeart/2005/8/layout/vList3#1"/>
    <dgm:cxn modelId="{126745DA-B31A-414D-B9DC-BBA02291E1A5}" type="presParOf" srcId="{C265C073-4F08-4351-8100-361C3C62F776}" destId="{DF56ACBA-D218-4CBF-A7DC-E707C2973353}" srcOrd="1" destOrd="0" presId="urn:microsoft.com/office/officeart/2005/8/layout/vList3#1"/>
    <dgm:cxn modelId="{4A0316F2-4BA5-4345-8B63-936BD35830A0}" type="presParOf" srcId="{EDECDCB6-FA40-4061-9D29-D34ECC23C701}" destId="{9EEEF99E-7387-4D52-83A4-9CA8B7F55C11}" srcOrd="1" destOrd="0" presId="urn:microsoft.com/office/officeart/2005/8/layout/vList3#1"/>
    <dgm:cxn modelId="{48C3D41A-966E-4526-9336-667C8DECA5EC}" type="presParOf" srcId="{EDECDCB6-FA40-4061-9D29-D34ECC23C701}" destId="{A3B13B2B-6F52-41DF-A719-34869385BB83}" srcOrd="2" destOrd="0" presId="urn:microsoft.com/office/officeart/2005/8/layout/vList3#1"/>
    <dgm:cxn modelId="{7A993C23-3CAE-4417-9C02-ADD36FDC42ED}" type="presParOf" srcId="{A3B13B2B-6F52-41DF-A719-34869385BB83}" destId="{45E7C177-CF52-4A20-BA01-CE12643D067E}" srcOrd="0" destOrd="0" presId="urn:microsoft.com/office/officeart/2005/8/layout/vList3#1"/>
    <dgm:cxn modelId="{CD9998E7-4201-47B4-9D00-147A11FDAB0D}" type="presParOf" srcId="{A3B13B2B-6F52-41DF-A719-34869385BB83}" destId="{30D7AAD6-1F0E-4E8C-8A2A-37EC67CAA166}" srcOrd="1" destOrd="0" presId="urn:microsoft.com/office/officeart/2005/8/layout/vList3#1"/>
    <dgm:cxn modelId="{EE917FCA-73B4-489F-B16F-5363A5CB25C5}" type="presParOf" srcId="{EDECDCB6-FA40-4061-9D29-D34ECC23C701}" destId="{5F783833-F4C2-41A2-A80D-B687FEE339AB}" srcOrd="3" destOrd="0" presId="urn:microsoft.com/office/officeart/2005/8/layout/vList3#1"/>
    <dgm:cxn modelId="{999CE952-B335-4C2E-B9C0-3BFC1B85F5D4}" type="presParOf" srcId="{EDECDCB6-FA40-4061-9D29-D34ECC23C701}" destId="{E78B739E-9693-489C-A551-506E2947B86E}" srcOrd="4" destOrd="0" presId="urn:microsoft.com/office/officeart/2005/8/layout/vList3#1"/>
    <dgm:cxn modelId="{C22E09CF-2D30-40D7-A18C-15B3DD7A9E3F}" type="presParOf" srcId="{E78B739E-9693-489C-A551-506E2947B86E}" destId="{971BBA04-59FB-41ED-BBD7-D5AA28D92E58}" srcOrd="0" destOrd="0" presId="urn:microsoft.com/office/officeart/2005/8/layout/vList3#1"/>
    <dgm:cxn modelId="{B6CB4593-4616-4E84-B56F-D3CAC4D60998}" type="presParOf" srcId="{E78B739E-9693-489C-A551-506E2947B86E}" destId="{E2AC6CEE-90F1-4500-93FF-7B9D421DF548}" srcOrd="1" destOrd="0" presId="urn:microsoft.com/office/officeart/2005/8/layout/vList3#1"/>
    <dgm:cxn modelId="{7CACA6CC-1A1D-46BC-84DB-8CC6999D17E2}" type="presParOf" srcId="{EDECDCB6-FA40-4061-9D29-D34ECC23C701}" destId="{E2359A66-FFFD-4345-BB5E-4D4165D87EFA}" srcOrd="5" destOrd="0" presId="urn:microsoft.com/office/officeart/2005/8/layout/vList3#1"/>
    <dgm:cxn modelId="{62B184EA-7B46-43BB-B0C3-4204A86E4FE4}" type="presParOf" srcId="{EDECDCB6-FA40-4061-9D29-D34ECC23C701}" destId="{A3D9A04E-22DE-4547-9957-48CFD56C6D22}" srcOrd="6" destOrd="0" presId="urn:microsoft.com/office/officeart/2005/8/layout/vList3#1"/>
    <dgm:cxn modelId="{EF86C0D9-7398-4BDD-9EA9-374BFFFB30EC}" type="presParOf" srcId="{A3D9A04E-22DE-4547-9957-48CFD56C6D22}" destId="{1658D70E-ECE4-470C-B25C-3DA65C585D9A}" srcOrd="0" destOrd="0" presId="urn:microsoft.com/office/officeart/2005/8/layout/vList3#1"/>
    <dgm:cxn modelId="{4BBC39C5-CD2A-4626-AC76-5CD343173149}" type="presParOf" srcId="{A3D9A04E-22DE-4547-9957-48CFD56C6D22}" destId="{4E6B9480-DED4-4920-8A29-1096E608E6C5}" srcOrd="1" destOrd="0" presId="urn:microsoft.com/office/officeart/2005/8/layout/vList3#1"/>
    <dgm:cxn modelId="{B217013D-CD0D-4BD6-9949-0FE9F5D72604}" type="presParOf" srcId="{EDECDCB6-FA40-4061-9D29-D34ECC23C701}" destId="{138E2C1E-8896-403C-9D92-D6A9B946D8E8}" srcOrd="7" destOrd="0" presId="urn:microsoft.com/office/officeart/2005/8/layout/vList3#1"/>
    <dgm:cxn modelId="{9536E4A3-E128-42F4-A354-78030F2EAB88}" type="presParOf" srcId="{EDECDCB6-FA40-4061-9D29-D34ECC23C701}" destId="{3007D797-3C07-4FF5-A153-845F32FF3FEC}" srcOrd="8" destOrd="0" presId="urn:microsoft.com/office/officeart/2005/8/layout/vList3#1"/>
    <dgm:cxn modelId="{20A6D44D-293D-4688-AE05-4E79E2AB47B6}" type="presParOf" srcId="{3007D797-3C07-4FF5-A153-845F32FF3FEC}" destId="{91A2867E-9D7E-4981-A131-A64791CD2152}" srcOrd="0" destOrd="0" presId="urn:microsoft.com/office/officeart/2005/8/layout/vList3#1"/>
    <dgm:cxn modelId="{0AD1D796-4C4F-4B17-A989-65F8867D4E8E}" type="presParOf" srcId="{3007D797-3C07-4FF5-A153-845F32FF3FEC}" destId="{8220DCE1-2458-41B6-84BD-59BAD6ED0E9C}" srcOrd="1" destOrd="0" presId="urn:microsoft.com/office/officeart/2005/8/layout/vList3#1"/>
    <dgm:cxn modelId="{5D40C0F9-2A94-4B6C-B87C-1B6661A9868E}" type="presParOf" srcId="{EDECDCB6-FA40-4061-9D29-D34ECC23C701}" destId="{902D7B20-6144-493B-9727-66F2CD782B54}" srcOrd="9" destOrd="0" presId="urn:microsoft.com/office/officeart/2005/8/layout/vList3#1"/>
    <dgm:cxn modelId="{0ADAC4F5-EDBF-43B7-9193-55F3BE5987BC}" type="presParOf" srcId="{EDECDCB6-FA40-4061-9D29-D34ECC23C701}" destId="{8F863729-CC44-4726-90A2-9486FF98E692}" srcOrd="10" destOrd="0" presId="urn:microsoft.com/office/officeart/2005/8/layout/vList3#1"/>
    <dgm:cxn modelId="{FD37498B-A6D4-4A7B-A3B3-8A1E98EF1E72}" type="presParOf" srcId="{8F863729-CC44-4726-90A2-9486FF98E692}" destId="{4FFB1741-B0EA-41D3-961B-2EDEAB55A8A3}" srcOrd="0" destOrd="0" presId="urn:microsoft.com/office/officeart/2005/8/layout/vList3#1"/>
    <dgm:cxn modelId="{8357218D-4F03-4BDF-9ADE-76F9CB177999}" type="presParOf" srcId="{8F863729-CC44-4726-90A2-9486FF98E692}" destId="{AABA60D0-DA9F-4759-BF7E-91F219E29AC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6ACBA-D218-4CBF-A7DC-E707C2973353}">
      <dsp:nvSpPr>
        <dsp:cNvPr id="0" name=""/>
        <dsp:cNvSpPr/>
      </dsp:nvSpPr>
      <dsp:spPr>
        <a:xfrm rot="10800000">
          <a:off x="2227656" y="294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Комплексность обезвреживания и утилизации отходов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294"/>
        <a:ext cx="8118681" cy="730903"/>
      </dsp:txXfrm>
    </dsp:sp>
    <dsp:sp modelId="{7C7BC406-C8DF-45FD-B2F8-EF02E5DAF74C}">
      <dsp:nvSpPr>
        <dsp:cNvPr id="0" name=""/>
        <dsp:cNvSpPr/>
      </dsp:nvSpPr>
      <dsp:spPr>
        <a:xfrm>
          <a:off x="1862205" y="294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7AAD6-1F0E-4E8C-8A2A-37EC67CAA166}">
      <dsp:nvSpPr>
        <dsp:cNvPr id="0" name=""/>
        <dsp:cNvSpPr/>
      </dsp:nvSpPr>
      <dsp:spPr>
        <a:xfrm rot="10800000">
          <a:off x="2227656" y="949377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Реализация принципа «ноль отходов»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949377"/>
        <a:ext cx="8118681" cy="730903"/>
      </dsp:txXfrm>
    </dsp:sp>
    <dsp:sp modelId="{45E7C177-CF52-4A20-BA01-CE12643D067E}">
      <dsp:nvSpPr>
        <dsp:cNvPr id="0" name=""/>
        <dsp:cNvSpPr/>
      </dsp:nvSpPr>
      <dsp:spPr>
        <a:xfrm>
          <a:off x="1862205" y="949377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C6CEE-90F1-4500-93FF-7B9D421DF548}">
      <dsp:nvSpPr>
        <dsp:cNvPr id="0" name=""/>
        <dsp:cNvSpPr/>
      </dsp:nvSpPr>
      <dsp:spPr>
        <a:xfrm rot="10800000">
          <a:off x="2227656" y="1898460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Разработка и внедрение НДТ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1898460"/>
        <a:ext cx="8118681" cy="730903"/>
      </dsp:txXfrm>
    </dsp:sp>
    <dsp:sp modelId="{971BBA04-59FB-41ED-BBD7-D5AA28D92E58}">
      <dsp:nvSpPr>
        <dsp:cNvPr id="0" name=""/>
        <dsp:cNvSpPr/>
      </dsp:nvSpPr>
      <dsp:spPr>
        <a:xfrm>
          <a:off x="1862205" y="1898460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B9480-DED4-4920-8A29-1096E608E6C5}">
      <dsp:nvSpPr>
        <dsp:cNvPr id="0" name=""/>
        <dsp:cNvSpPr/>
      </dsp:nvSpPr>
      <dsp:spPr>
        <a:xfrm rot="10800000">
          <a:off x="2227656" y="2847544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Открытость и доступность лучших практик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2847544"/>
        <a:ext cx="8118681" cy="730903"/>
      </dsp:txXfrm>
    </dsp:sp>
    <dsp:sp modelId="{1658D70E-ECE4-470C-B25C-3DA65C585D9A}">
      <dsp:nvSpPr>
        <dsp:cNvPr id="0" name=""/>
        <dsp:cNvSpPr/>
      </dsp:nvSpPr>
      <dsp:spPr>
        <a:xfrm>
          <a:off x="1862205" y="2847544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DCE1-2458-41B6-84BD-59BAD6ED0E9C}">
      <dsp:nvSpPr>
        <dsp:cNvPr id="0" name=""/>
        <dsp:cNvSpPr/>
      </dsp:nvSpPr>
      <dsp:spPr>
        <a:xfrm rot="10800000">
          <a:off x="2227656" y="3796627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Развитие среднего и малого предпринимательства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3796627"/>
        <a:ext cx="8118681" cy="730903"/>
      </dsp:txXfrm>
    </dsp:sp>
    <dsp:sp modelId="{91A2867E-9D7E-4981-A131-A64791CD2152}">
      <dsp:nvSpPr>
        <dsp:cNvPr id="0" name=""/>
        <dsp:cNvSpPr/>
      </dsp:nvSpPr>
      <dsp:spPr>
        <a:xfrm>
          <a:off x="1862205" y="3796627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60D0-DA9F-4759-BF7E-91F219E29AC5}">
      <dsp:nvSpPr>
        <dsp:cNvPr id="0" name=""/>
        <dsp:cNvSpPr/>
      </dsp:nvSpPr>
      <dsp:spPr>
        <a:xfrm rot="10800000">
          <a:off x="2227656" y="4745710"/>
          <a:ext cx="8118681" cy="7309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3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 Подготовка кадров для отрасли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2227656" y="4745710"/>
        <a:ext cx="8118681" cy="730903"/>
      </dsp:txXfrm>
    </dsp:sp>
    <dsp:sp modelId="{4FFB1741-B0EA-41D3-961B-2EDEAB55A8A3}">
      <dsp:nvSpPr>
        <dsp:cNvPr id="0" name=""/>
        <dsp:cNvSpPr/>
      </dsp:nvSpPr>
      <dsp:spPr>
        <a:xfrm>
          <a:off x="1862205" y="4745710"/>
          <a:ext cx="730903" cy="73090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F48A6F38-1C77-4F4B-A1D5-DFDAEBE43C4A}" type="datetimeFigureOut">
              <a:rPr lang="ru-RU" smtClean="0"/>
              <a:pPr/>
              <a:t>08.07.2018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0" tIns="47780" rIns="95560" bIns="477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0E7437E8-F07E-428F-80B3-791608B06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92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92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243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98" indent="-165398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62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направлений действий, предусмотренных комплексной стратегией (приказ 298МПР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РФ)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должна обеспечить: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образования ТКО;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кратное увеличение объемов ТКО, вовлекаемых в хозяйственный оборот в качестве дополнительных материальных и энергетических ресурсов;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объемов ТКО, направляемых на захоронение;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уменьшение негативного воздействия отходов на окружающую среду и здоровье населения.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r>
              <a:rPr lang="ru-RU" sz="1300" dirty="0" smtClean="0"/>
              <a:t>Частичный раздельный – клетки для ПЭТ и дикий сбор картона</a:t>
            </a: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r>
              <a:rPr lang="ru-RU" sz="1300" dirty="0" smtClean="0"/>
              <a:t>Частичный раздельный – клетки для ПЭТ и дикий сбор картона</a:t>
            </a: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20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20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передовых проектов – это проект комплекса глубокой переработки ТБО и ПО «ЭКО || ПАРК’К» («Экологический парк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Краснокамского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района»)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является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уникальным в России, т.к. впервые направлен на создание производства, которое позволило бы перерабатывать практически весь спектр бытовых и промышленных отходов, образующихся на территории ближайших муниципальных образований. При этом переработка многих категорий отходов позволит получить вторичную продукцию или сырьё для её производства.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Строительство ведётся на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Краснокамского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Пермского края, в 15 км от г. Перми и в 6 км от районного центра – г. Краснокамска.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D39A-0482-4731-A58D-866D7465CB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55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079" indent="-187079">
              <a:buFont typeface="Arial" pitchFamily="34" charset="0"/>
              <a:buChar char="•"/>
            </a:pPr>
            <a:endParaRPr lang="ru-R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37E8-F07E-428F-80B3-791608B0659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20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5" t="72171" r="936"/>
          <a:stretch/>
        </p:blipFill>
        <p:spPr>
          <a:xfrm>
            <a:off x="0" y="5371305"/>
            <a:ext cx="10684042" cy="21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08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8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785" indent="0">
              <a:buNone/>
              <a:defRPr sz="3100"/>
            </a:lvl2pPr>
            <a:lvl3pPr marL="1007569" indent="0">
              <a:buNone/>
              <a:defRPr sz="2600"/>
            </a:lvl3pPr>
            <a:lvl4pPr marL="1511354" indent="0">
              <a:buNone/>
              <a:defRPr sz="2200"/>
            </a:lvl4pPr>
            <a:lvl5pPr marL="2015138" indent="0">
              <a:buNone/>
              <a:defRPr sz="2200"/>
            </a:lvl5pPr>
            <a:lvl6pPr marL="2518924" indent="0">
              <a:buNone/>
              <a:defRPr sz="2200"/>
            </a:lvl6pPr>
            <a:lvl7pPr marL="3022707" indent="0">
              <a:buNone/>
              <a:defRPr sz="2200"/>
            </a:lvl7pPr>
            <a:lvl8pPr marL="3526493" indent="0">
              <a:buNone/>
              <a:defRPr sz="2200"/>
            </a:lvl8pPr>
            <a:lvl9pPr marL="4030277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785" indent="0">
              <a:buNone/>
              <a:defRPr sz="1600"/>
            </a:lvl2pPr>
            <a:lvl3pPr marL="1007569" indent="0">
              <a:buNone/>
              <a:defRPr sz="1400"/>
            </a:lvl3pPr>
            <a:lvl4pPr marL="1511354" indent="0">
              <a:buNone/>
              <a:defRPr sz="1100"/>
            </a:lvl4pPr>
            <a:lvl5pPr marL="2015138" indent="0">
              <a:buNone/>
              <a:defRPr sz="1100"/>
            </a:lvl5pPr>
            <a:lvl6pPr marL="2518924" indent="0">
              <a:buNone/>
              <a:defRPr sz="1100"/>
            </a:lvl6pPr>
            <a:lvl7pPr marL="3022707" indent="0">
              <a:buNone/>
              <a:defRPr sz="1100"/>
            </a:lvl7pPr>
            <a:lvl8pPr marL="3526493" indent="0">
              <a:buNone/>
              <a:defRPr sz="1100"/>
            </a:lvl8pPr>
            <a:lvl9pPr marL="40302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21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88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5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482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44EC-45DC-4421-BCAF-899FEED7BABD}" type="datetimeFigureOut">
              <a:rPr lang="ru-RU" smtClean="0"/>
              <a:pPr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6A0-D758-4CA7-B5BA-EB356D131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8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5" t="72171" r="936"/>
          <a:stretch/>
        </p:blipFill>
        <p:spPr>
          <a:xfrm>
            <a:off x="0" y="5371305"/>
            <a:ext cx="10684042" cy="21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34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07350"/>
            <a:ext cx="10691813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431" y="427351"/>
            <a:ext cx="9221689" cy="1151999"/>
          </a:xfrm>
        </p:spPr>
        <p:txBody>
          <a:bodyPr lIns="0" tIns="71974" rIns="0" bIns="71974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063" y="7006704"/>
            <a:ext cx="6415088" cy="402483"/>
          </a:xfrm>
        </p:spPr>
        <p:txBody>
          <a:bodyPr vert="horz" lIns="0" tIns="0" rIns="0" bIns="0" rtlCol="0" anchor="ctr"/>
          <a:lstStyle>
            <a:lvl1pPr algn="l">
              <a:defRPr lang="ru-RU" sz="900" dirty="0"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01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7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3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1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89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27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6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02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07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27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85" indent="0">
              <a:buNone/>
              <a:defRPr sz="2200" b="1"/>
            </a:lvl2pPr>
            <a:lvl3pPr marL="1007569" indent="0">
              <a:buNone/>
              <a:defRPr sz="1900" b="1"/>
            </a:lvl3pPr>
            <a:lvl4pPr marL="1511354" indent="0">
              <a:buNone/>
              <a:defRPr sz="1700" b="1"/>
            </a:lvl4pPr>
            <a:lvl5pPr marL="2015138" indent="0">
              <a:buNone/>
              <a:defRPr sz="1700" b="1"/>
            </a:lvl5pPr>
            <a:lvl6pPr marL="2518924" indent="0">
              <a:buNone/>
              <a:defRPr sz="1700" b="1"/>
            </a:lvl6pPr>
            <a:lvl7pPr marL="3022707" indent="0">
              <a:buNone/>
              <a:defRPr sz="1700" b="1"/>
            </a:lvl7pPr>
            <a:lvl8pPr marL="3526493" indent="0">
              <a:buNone/>
              <a:defRPr sz="1700" b="1"/>
            </a:lvl8pPr>
            <a:lvl9pPr marL="40302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4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85" indent="0">
              <a:buNone/>
              <a:defRPr sz="2200" b="1"/>
            </a:lvl2pPr>
            <a:lvl3pPr marL="1007569" indent="0">
              <a:buNone/>
              <a:defRPr sz="1900" b="1"/>
            </a:lvl3pPr>
            <a:lvl4pPr marL="1511354" indent="0">
              <a:buNone/>
              <a:defRPr sz="1700" b="1"/>
            </a:lvl4pPr>
            <a:lvl5pPr marL="2015138" indent="0">
              <a:buNone/>
              <a:defRPr sz="1700" b="1"/>
            </a:lvl5pPr>
            <a:lvl6pPr marL="2518924" indent="0">
              <a:buNone/>
              <a:defRPr sz="1700" b="1"/>
            </a:lvl6pPr>
            <a:lvl7pPr marL="3022707" indent="0">
              <a:buNone/>
              <a:defRPr sz="1700" b="1"/>
            </a:lvl7pPr>
            <a:lvl8pPr marL="3526493" indent="0">
              <a:buNone/>
              <a:defRPr sz="1700" b="1"/>
            </a:lvl8pPr>
            <a:lvl9pPr marL="40302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4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64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714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87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8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785" indent="0">
              <a:buNone/>
              <a:defRPr sz="1600"/>
            </a:lvl2pPr>
            <a:lvl3pPr marL="1007569" indent="0">
              <a:buNone/>
              <a:defRPr sz="1400"/>
            </a:lvl3pPr>
            <a:lvl4pPr marL="1511354" indent="0">
              <a:buNone/>
              <a:defRPr sz="1100"/>
            </a:lvl4pPr>
            <a:lvl5pPr marL="2015138" indent="0">
              <a:buNone/>
              <a:defRPr sz="1100"/>
            </a:lvl5pPr>
            <a:lvl6pPr marL="2518924" indent="0">
              <a:buNone/>
              <a:defRPr sz="1100"/>
            </a:lvl6pPr>
            <a:lvl7pPr marL="3022707" indent="0">
              <a:buNone/>
              <a:defRPr sz="1100"/>
            </a:lvl7pPr>
            <a:lvl8pPr marL="3526493" indent="0">
              <a:buNone/>
              <a:defRPr sz="1100"/>
            </a:lvl8pPr>
            <a:lvl9pPr marL="40302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5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5596922"/>
              </p:ext>
            </p:extLst>
          </p:nvPr>
        </p:nvGraphicFramePr>
        <p:xfrm>
          <a:off x="1592" y="1591"/>
          <a:ext cx="1587" cy="1587"/>
        </p:xfrm>
        <a:graphic>
          <a:graphicData uri="http://schemas.openxmlformats.org/presentationml/2006/ole">
            <p:oleObj spid="_x0000_s1379" name="think-cell Slide" r:id="rId16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05" tIns="45703" rIns="91405" bIns="4570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05" tIns="45703" rIns="91405" bIns="4570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4"/>
            <a:ext cx="2405658" cy="402483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4"/>
            <a:ext cx="3608487" cy="402483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Программа повышения международной конкурентоспособности ПНИПУ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4"/>
            <a:ext cx="2405658" cy="402483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BEC2-E18E-4EB5-9DF9-956D573B16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15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569" rtl="0" eaLnBrk="1" latinLnBrk="0" hangingPunct="1">
        <a:lnSpc>
          <a:spcPct val="90000"/>
        </a:lnSpc>
        <a:spcBef>
          <a:spcPct val="0"/>
        </a:spcBef>
        <a:buNone/>
        <a:defRPr sz="49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3" indent="-251893" algn="l" defTabSz="100756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77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461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46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031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817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600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85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170" indent="-251893" algn="l" defTabSz="100756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85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69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54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138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924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707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93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77" algn="l" defTabSz="10075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image" Target="../media/image11.jpeg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23863" y="2451088"/>
            <a:ext cx="7214331" cy="11847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lang="en-US" sz="3200" b="0" kern="1200" spc="0" baseline="0" dirty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Перспективы построения отрасли обращения с отходами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3867" y="467469"/>
            <a:ext cx="6735715" cy="2410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lang="en-US" sz="3200" b="0" kern="1200" spc="0" baseline="0" dirty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</a:rPr>
              <a:t>Пермский национальный исследовательский политехнический университет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4258" y="467469"/>
            <a:ext cx="1729854" cy="167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77955" y="4643936"/>
            <a:ext cx="468052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indent="0" defTabSz="1007943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0" spc="0" baseline="0">
                <a:solidFill>
                  <a:schemeClr val="accent5"/>
                </a:solidFill>
                <a:ea typeface="+mj-ea"/>
                <a:cs typeface="+mj-cs"/>
              </a:defRPr>
            </a:lvl1pPr>
            <a:lvl2pPr marL="75595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59929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3900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4pPr>
            <a:lvl5pPr marL="2267872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pPr algn="r"/>
            <a:r>
              <a:rPr lang="ru-RU" altLang="ru-RU" sz="1800" dirty="0" err="1">
                <a:solidFill>
                  <a:schemeClr val="bg2">
                    <a:lumMod val="50000"/>
                  </a:schemeClr>
                </a:solidFill>
              </a:rPr>
              <a:t>Коротаев</a:t>
            </a:r>
            <a:r>
              <a:rPr lang="ru-RU" altLang="ru-RU" sz="1800" dirty="0">
                <a:solidFill>
                  <a:schemeClr val="bg2">
                    <a:lumMod val="50000"/>
                  </a:schemeClr>
                </a:solidFill>
              </a:rPr>
              <a:t> Владимир Николаевич</a:t>
            </a:r>
          </a:p>
          <a:p>
            <a:pPr algn="r"/>
            <a:r>
              <a:rPr lang="ru-RU" altLang="ru-RU" sz="1800" dirty="0">
                <a:solidFill>
                  <a:schemeClr val="bg2">
                    <a:lumMod val="50000"/>
                  </a:schemeClr>
                </a:solidFill>
              </a:rPr>
              <a:t>д.т.н., профессор</a:t>
            </a:r>
          </a:p>
          <a:p>
            <a:pPr algn="r"/>
            <a:r>
              <a:rPr lang="ru-RU" altLang="ru-RU" sz="1800" dirty="0">
                <a:solidFill>
                  <a:schemeClr val="bg2">
                    <a:lumMod val="50000"/>
                  </a:schemeClr>
                </a:solidFill>
              </a:rPr>
              <a:t>Проректор по науке и инновациям ПНИПУ</a:t>
            </a:r>
          </a:p>
        </p:txBody>
      </p:sp>
    </p:spTree>
    <p:extLst>
      <p:ext uri="{BB962C8B-B14F-4D97-AF65-F5344CB8AC3E}">
        <p14:creationId xmlns:p14="http://schemas.microsoft.com/office/powerpoint/2010/main" xmlns="" val="40984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9"/>
          <p:cNvGrpSpPr/>
          <p:nvPr/>
        </p:nvGrpSpPr>
        <p:grpSpPr>
          <a:xfrm>
            <a:off x="199313" y="3547941"/>
            <a:ext cx="1498715" cy="1746912"/>
            <a:chOff x="1080965" y="2048993"/>
            <a:chExt cx="1975665" cy="2139156"/>
          </a:xfrm>
        </p:grpSpPr>
        <p:sp>
          <p:nvSpPr>
            <p:cNvPr id="17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80" name="Text Box 16"/>
            <p:cNvSpPr txBox="1">
              <a:spLocks noChangeArrowheads="1"/>
            </p:cNvSpPr>
            <p:nvPr/>
          </p:nvSpPr>
          <p:spPr bwMode="blackWhite">
            <a:xfrm>
              <a:off x="1315666" y="2862016"/>
              <a:ext cx="1581175" cy="904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smtClean="0">
                  <a:latin typeface="+mj-lt"/>
                </a:rPr>
                <a:t>Технология без изменения</a:t>
              </a:r>
            </a:p>
          </p:txBody>
        </p:sp>
        <p:sp>
          <p:nvSpPr>
            <p:cNvPr id="18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8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8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9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9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0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205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3" name="Group 167"/>
          <p:cNvGrpSpPr/>
          <p:nvPr/>
        </p:nvGrpSpPr>
        <p:grpSpPr>
          <a:xfrm>
            <a:off x="1133817" y="2196218"/>
            <a:ext cx="1439936" cy="1460660"/>
            <a:chOff x="2296700" y="382554"/>
            <a:chExt cx="2066387" cy="1794377"/>
          </a:xfrm>
        </p:grpSpPr>
        <p:sp>
          <p:nvSpPr>
            <p:cNvPr id="20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08" name="Text Box 17"/>
            <p:cNvSpPr txBox="1">
              <a:spLocks noChangeArrowheads="1"/>
            </p:cNvSpPr>
            <p:nvPr/>
          </p:nvSpPr>
          <p:spPr bwMode="blackWhite">
            <a:xfrm>
              <a:off x="2429606" y="926894"/>
              <a:ext cx="1728466" cy="6049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err="1"/>
                <a:t>Расшире-ние</a:t>
              </a:r>
              <a:r>
                <a:rPr lang="ru-RU" sz="1600" b="1" dirty="0"/>
                <a:t> сети</a:t>
              </a:r>
            </a:p>
          </p:txBody>
        </p:sp>
        <p:sp>
          <p:nvSpPr>
            <p:cNvPr id="20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1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1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233" name="Straight Connector 194"/>
          <p:cNvCxnSpPr/>
          <p:nvPr/>
        </p:nvCxnSpPr>
        <p:spPr>
          <a:xfrm flipH="1">
            <a:off x="2386794" y="2212210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234" name="Straight Connector 195"/>
          <p:cNvCxnSpPr/>
          <p:nvPr/>
        </p:nvCxnSpPr>
        <p:spPr>
          <a:xfrm flipH="1">
            <a:off x="1792707" y="3900242"/>
            <a:ext cx="1176935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239" name="Straight Connector 210"/>
          <p:cNvCxnSpPr/>
          <p:nvPr/>
        </p:nvCxnSpPr>
        <p:spPr>
          <a:xfrm>
            <a:off x="5345906" y="2112057"/>
            <a:ext cx="0" cy="51220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5367043" y="1597765"/>
            <a:ext cx="5345906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Инновационный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39"/>
          <p:cNvGrpSpPr/>
          <p:nvPr/>
        </p:nvGrpSpPr>
        <p:grpSpPr>
          <a:xfrm>
            <a:off x="5543403" y="3704632"/>
            <a:ext cx="1791241" cy="1676598"/>
            <a:chOff x="1080965" y="2135095"/>
            <a:chExt cx="2361284" cy="2053054"/>
          </a:xfrm>
        </p:grpSpPr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2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325" name="Straight Connector 166"/>
            <p:cNvCxnSpPr/>
            <p:nvPr/>
          </p:nvCxnSpPr>
          <p:spPr>
            <a:xfrm flipV="1">
              <a:off x="2695730" y="2135095"/>
              <a:ext cx="746519" cy="29870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0" name="Text Box 16"/>
            <p:cNvSpPr txBox="1">
              <a:spLocks noChangeArrowheads="1"/>
            </p:cNvSpPr>
            <p:nvPr/>
          </p:nvSpPr>
          <p:spPr bwMode="blackWhite">
            <a:xfrm>
              <a:off x="1262601" y="2773840"/>
              <a:ext cx="1665303" cy="904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smtClean="0"/>
                <a:t>НДТ </a:t>
              </a:r>
            </a:p>
            <a:p>
              <a:pPr algn="ctr"/>
              <a:r>
                <a:rPr lang="ru-RU" sz="1600" b="1" dirty="0" err="1" smtClean="0"/>
                <a:t>захоро</a:t>
              </a:r>
              <a:r>
                <a:rPr lang="ru-RU" sz="1600" b="1" dirty="0" smtClean="0"/>
                <a:t>-нения</a:t>
              </a:r>
              <a:endParaRPr lang="ru-RU" sz="1600" b="1" dirty="0"/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6169070" y="2196218"/>
            <a:ext cx="1823069" cy="1460660"/>
            <a:chOff x="2296700" y="382554"/>
            <a:chExt cx="2066387" cy="1794377"/>
          </a:xfrm>
        </p:grpSpPr>
        <p:sp>
          <p:nvSpPr>
            <p:cNvPr id="32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8" name="Text Box 17"/>
            <p:cNvSpPr txBox="1">
              <a:spLocks noChangeArrowheads="1"/>
            </p:cNvSpPr>
            <p:nvPr/>
          </p:nvSpPr>
          <p:spPr bwMode="blackWhite">
            <a:xfrm>
              <a:off x="2429606" y="940788"/>
              <a:ext cx="1728466" cy="302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ru-RU" sz="1600" b="1" dirty="0" smtClean="0">
                <a:latin typeface="+mj-lt"/>
              </a:endParaRPr>
            </a:p>
          </p:txBody>
        </p:sp>
        <p:sp>
          <p:nvSpPr>
            <p:cNvPr id="32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353" name="Straight Connector 194"/>
          <p:cNvCxnSpPr/>
          <p:nvPr/>
        </p:nvCxnSpPr>
        <p:spPr>
          <a:xfrm flipH="1">
            <a:off x="7816536" y="2336276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54" name="Straight Connector 195"/>
          <p:cNvCxnSpPr/>
          <p:nvPr/>
        </p:nvCxnSpPr>
        <p:spPr>
          <a:xfrm flipH="1">
            <a:off x="7211094" y="3926168"/>
            <a:ext cx="2311276" cy="37174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94" name="Straight Connector 195"/>
          <p:cNvCxnSpPr/>
          <p:nvPr/>
        </p:nvCxnSpPr>
        <p:spPr>
          <a:xfrm flipH="1">
            <a:off x="7656316" y="5236055"/>
            <a:ext cx="196720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395" name="object 5"/>
          <p:cNvSpPr txBox="1"/>
          <p:nvPr/>
        </p:nvSpPr>
        <p:spPr>
          <a:xfrm>
            <a:off x="7146106" y="3995861"/>
            <a:ext cx="3395780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Технологии защиты ОС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en-US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Online </a:t>
            </a: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контроль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Минимизация  захоронения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299476" y="909589"/>
            <a:ext cx="9222894" cy="3043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Два сценария развития полигонов захоронения ТКО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17314" y="1597765"/>
            <a:ext cx="5345906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Пассивный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0" name="object 5"/>
          <p:cNvSpPr txBox="1"/>
          <p:nvPr/>
        </p:nvSpPr>
        <p:spPr>
          <a:xfrm>
            <a:off x="1898783" y="4139877"/>
            <a:ext cx="2943067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Сброс фильтрата</a:t>
            </a:r>
          </a:p>
          <a:p>
            <a:pPr marL="12696">
              <a:spcBef>
                <a:spcPts val="505"/>
              </a:spcBef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Отсутствие отвода биогаза</a:t>
            </a:r>
          </a:p>
          <a:p>
            <a:pPr marL="12696">
              <a:spcBef>
                <a:spcPts val="505"/>
              </a:spcBef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Нарушение технологии </a:t>
            </a:r>
            <a:endParaRPr lang="ru-RU" sz="1600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41" name="object 5"/>
          <p:cNvSpPr txBox="1"/>
          <p:nvPr/>
        </p:nvSpPr>
        <p:spPr>
          <a:xfrm>
            <a:off x="2573753" y="2343092"/>
            <a:ext cx="255612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Расширение по инициативе хозяйствующих субъектов и муниципалитетов (без учета логистики)</a:t>
            </a:r>
            <a:endParaRPr lang="ru-RU" sz="1600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42" name="object 5"/>
          <p:cNvSpPr txBox="1"/>
          <p:nvPr/>
        </p:nvSpPr>
        <p:spPr>
          <a:xfrm>
            <a:off x="8039997" y="2522696"/>
            <a:ext cx="2501890" cy="104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Создание сети современных полигонов (6-10)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Двухэтапный вывоз</a:t>
            </a:r>
            <a:endParaRPr lang="ru-RU" sz="1600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43" name="Штриховая стрелка вправо 242"/>
          <p:cNvSpPr/>
          <p:nvPr/>
        </p:nvSpPr>
        <p:spPr>
          <a:xfrm rot="5400000">
            <a:off x="7826141" y="5308822"/>
            <a:ext cx="240351" cy="54485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4" name="object 5"/>
          <p:cNvSpPr txBox="1"/>
          <p:nvPr/>
        </p:nvSpPr>
        <p:spPr>
          <a:xfrm>
            <a:off x="330404" y="5949803"/>
            <a:ext cx="4799477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sz="1600" b="1" dirty="0" smtClean="0"/>
              <a:t>Рост экологической нагрузки</a:t>
            </a:r>
          </a:p>
          <a:p>
            <a:pPr marL="12696">
              <a:spcBef>
                <a:spcPts val="505"/>
              </a:spcBef>
            </a:pPr>
            <a:r>
              <a:rPr lang="ru-RU" sz="1600" b="1" dirty="0" smtClean="0"/>
              <a:t>Высокие </a:t>
            </a:r>
            <a:r>
              <a:rPr lang="ru-RU" sz="1600" b="1" dirty="0"/>
              <a:t>з</a:t>
            </a:r>
            <a:r>
              <a:rPr lang="ru-RU" sz="1600" b="1" dirty="0" smtClean="0"/>
              <a:t>атраты при соблюдении требований </a:t>
            </a:r>
          </a:p>
          <a:p>
            <a:pPr marL="12696">
              <a:spcBef>
                <a:spcPts val="505"/>
              </a:spcBef>
            </a:pPr>
            <a:r>
              <a:rPr lang="ru-RU" sz="1600" b="1" dirty="0" err="1" smtClean="0"/>
              <a:t>Задалживание</a:t>
            </a:r>
            <a:r>
              <a:rPr lang="ru-RU" sz="1600" b="1" dirty="0" smtClean="0"/>
              <a:t> земель </a:t>
            </a:r>
            <a:endParaRPr lang="ru-RU" sz="1600" b="1" dirty="0"/>
          </a:p>
        </p:txBody>
      </p:sp>
      <p:cxnSp>
        <p:nvCxnSpPr>
          <p:cNvPr id="177" name="Straight Connector 195"/>
          <p:cNvCxnSpPr/>
          <p:nvPr/>
        </p:nvCxnSpPr>
        <p:spPr>
          <a:xfrm flipH="1">
            <a:off x="1834241" y="5304387"/>
            <a:ext cx="196720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236" name="Штриховая стрелка вправо 235"/>
          <p:cNvSpPr/>
          <p:nvPr/>
        </p:nvSpPr>
        <p:spPr>
          <a:xfrm rot="5400000">
            <a:off x="2223431" y="5331451"/>
            <a:ext cx="240351" cy="54485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7" name="Text Box 17"/>
          <p:cNvSpPr txBox="1">
            <a:spLocks noChangeArrowheads="1"/>
          </p:cNvSpPr>
          <p:nvPr/>
        </p:nvSpPr>
        <p:spPr bwMode="blackWhite">
          <a:xfrm>
            <a:off x="6459566" y="2485487"/>
            <a:ext cx="12044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err="1" smtClean="0"/>
              <a:t>Оптими-зация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сети</a:t>
            </a:r>
            <a:endParaRPr lang="ru-RU" sz="1600" b="1" dirty="0"/>
          </a:p>
        </p:txBody>
      </p:sp>
      <p:sp>
        <p:nvSpPr>
          <p:cNvPr id="245" name="object 5"/>
          <p:cNvSpPr txBox="1"/>
          <p:nvPr/>
        </p:nvSpPr>
        <p:spPr>
          <a:xfrm>
            <a:off x="5449538" y="5940077"/>
            <a:ext cx="4799477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sz="1600" b="1" dirty="0"/>
              <a:t>Минимизация экологической нагрузки </a:t>
            </a:r>
          </a:p>
          <a:p>
            <a:pPr marL="12696">
              <a:spcBef>
                <a:spcPts val="505"/>
              </a:spcBef>
            </a:pPr>
            <a:r>
              <a:rPr lang="ru-RU" sz="1600" b="1" dirty="0" smtClean="0"/>
              <a:t>Оптимизация затрат</a:t>
            </a:r>
          </a:p>
          <a:p>
            <a:pPr marL="12696">
              <a:spcBef>
                <a:spcPts val="505"/>
              </a:spcBef>
            </a:pPr>
            <a:r>
              <a:rPr lang="ru-RU" sz="1600" b="1" dirty="0" smtClean="0"/>
              <a:t>Снижение площадей, занятых ОРО в 20-30 раз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8061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34" descr="Untitled - 4.png"/>
          <p:cNvPicPr>
            <a:picLocks noChangeAspect="1"/>
          </p:cNvPicPr>
          <p:nvPr/>
        </p:nvPicPr>
        <p:blipFill>
          <a:blip r:embed="rId2" cstate="print"/>
          <a:srcRect t="15559" b="6830"/>
          <a:stretch>
            <a:fillRect/>
          </a:stretch>
        </p:blipFill>
        <p:spPr bwMode="auto">
          <a:xfrm>
            <a:off x="666402" y="1755600"/>
            <a:ext cx="9144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757" y="1760363"/>
            <a:ext cx="5916545" cy="5113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3881090" y="2890663"/>
            <a:ext cx="842962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880715" y="3103388"/>
            <a:ext cx="3000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80715" y="2736675"/>
            <a:ext cx="307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solidFill>
                  <a:srgbClr val="002060"/>
                </a:solidFill>
              </a:rPr>
              <a:t>Подъездная дорога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0715" y="2247725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solidFill>
                  <a:srgbClr val="002060"/>
                </a:solidFill>
              </a:rPr>
              <a:t>Эксплуатируемые карты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0715" y="324785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solidFill>
                  <a:srgbClr val="002060"/>
                </a:solidFill>
              </a:rPr>
              <a:t>Строящиеся карты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0715" y="553385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solidFill>
                  <a:srgbClr val="002060"/>
                </a:solidFill>
              </a:rPr>
              <a:t>Пруды отстойники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09277" y="6033913"/>
            <a:ext cx="526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solidFill>
                  <a:srgbClr val="002060"/>
                </a:solidFill>
              </a:rPr>
              <a:t>Установка  очистки фильтрата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09277" y="6794325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solidFill>
                  <a:srgbClr val="002060"/>
                </a:solidFill>
              </a:rPr>
              <a:t>КПП, весовая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809277" y="6451425"/>
            <a:ext cx="4071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solidFill>
                  <a:srgbClr val="002060"/>
                </a:solidFill>
              </a:rPr>
              <a:t>Сооружения утилизации биогаза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880715" y="4748038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solidFill>
                  <a:srgbClr val="002060"/>
                </a:solidFill>
              </a:rPr>
              <a:t>Участок подготовки отходов к захоронению </a:t>
            </a:r>
            <a:r>
              <a:rPr lang="ru-RU" b="1" i="1" dirty="0" smtClean="0">
                <a:solidFill>
                  <a:srgbClr val="002060"/>
                </a:solidFill>
              </a:rPr>
              <a:t>(обработка)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880715" y="4319413"/>
            <a:ext cx="407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solidFill>
                  <a:srgbClr val="002060"/>
                </a:solidFill>
              </a:rPr>
              <a:t>Система сбора фильтрата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880715" y="3808238"/>
            <a:ext cx="514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solidFill>
                  <a:srgbClr val="002060"/>
                </a:solidFill>
              </a:rPr>
              <a:t>Система сбора  биогаза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880715" y="3603450"/>
            <a:ext cx="3000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880715" y="4176538"/>
            <a:ext cx="3000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880715" y="46766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880715" y="2603325"/>
            <a:ext cx="3000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880715" y="5389388"/>
            <a:ext cx="3643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880715" y="5891038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880715" y="7062613"/>
            <a:ext cx="3000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880715" y="6389513"/>
            <a:ext cx="3786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880715" y="6818138"/>
            <a:ext cx="4071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3881090" y="2604913"/>
            <a:ext cx="3214687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881090" y="2819225"/>
            <a:ext cx="4214812" cy="78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3881090" y="3462163"/>
            <a:ext cx="271462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4309715" y="3247850"/>
            <a:ext cx="3714750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4524027" y="4033663"/>
            <a:ext cx="2000250" cy="135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4452590" y="4819475"/>
            <a:ext cx="3000375" cy="107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879502" y="6508575"/>
            <a:ext cx="3573464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4952652" y="5033788"/>
            <a:ext cx="3571875" cy="178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666902" y="5105225"/>
            <a:ext cx="3286125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1180" y="909589"/>
            <a:ext cx="9222894" cy="3043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Структура современного полигона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Straight Connector 210"/>
          <p:cNvCxnSpPr/>
          <p:nvPr/>
        </p:nvCxnSpPr>
        <p:spPr>
          <a:xfrm>
            <a:off x="4913858" y="1682105"/>
            <a:ext cx="0" cy="51220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5367043" y="1597765"/>
            <a:ext cx="5345906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Инструменты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9"/>
          <p:cNvGrpSpPr/>
          <p:nvPr/>
        </p:nvGrpSpPr>
        <p:grpSpPr>
          <a:xfrm>
            <a:off x="4994628" y="3059200"/>
            <a:ext cx="1498715" cy="1746912"/>
            <a:chOff x="1080965" y="2048993"/>
            <a:chExt cx="1975665" cy="2139156"/>
          </a:xfrm>
        </p:grpSpPr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2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325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0" name="Text Box 16"/>
            <p:cNvSpPr txBox="1">
              <a:spLocks noChangeArrowheads="1"/>
            </p:cNvSpPr>
            <p:nvPr/>
          </p:nvSpPr>
          <p:spPr bwMode="blackWhite">
            <a:xfrm>
              <a:off x="1262601" y="2773840"/>
              <a:ext cx="1665303" cy="12060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smtClean="0"/>
                <a:t>Поиск бюджетных </a:t>
              </a:r>
            </a:p>
            <a:p>
              <a:pPr algn="ctr"/>
              <a:r>
                <a:rPr lang="ru-RU" sz="1600" b="1" dirty="0" err="1"/>
                <a:t>и</a:t>
              </a:r>
              <a:r>
                <a:rPr lang="ru-RU" sz="1600" b="1" dirty="0" err="1" smtClean="0"/>
                <a:t>сточ</a:t>
              </a:r>
              <a:r>
                <a:rPr lang="ru-RU" sz="1600" b="1" dirty="0" smtClean="0"/>
                <a:t>-</a:t>
              </a:r>
            </a:p>
            <a:p>
              <a:pPr algn="ctr"/>
              <a:r>
                <a:rPr lang="ru-RU" sz="1600" b="1" dirty="0" err="1" smtClean="0"/>
                <a:t>ников</a:t>
              </a:r>
              <a:endParaRPr lang="ru-RU" sz="1600" b="1" dirty="0"/>
            </a:p>
          </p:txBody>
        </p:sp>
      </p:grpSp>
      <p:grpSp>
        <p:nvGrpSpPr>
          <p:cNvPr id="3" name="Group 167"/>
          <p:cNvGrpSpPr/>
          <p:nvPr/>
        </p:nvGrpSpPr>
        <p:grpSpPr>
          <a:xfrm>
            <a:off x="5929132" y="1907629"/>
            <a:ext cx="1439936" cy="1460660"/>
            <a:chOff x="2296700" y="382554"/>
            <a:chExt cx="2066387" cy="1794377"/>
          </a:xfrm>
        </p:grpSpPr>
        <p:sp>
          <p:nvSpPr>
            <p:cNvPr id="32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8" name="Text Box 17"/>
            <p:cNvSpPr txBox="1">
              <a:spLocks noChangeArrowheads="1"/>
            </p:cNvSpPr>
            <p:nvPr/>
          </p:nvSpPr>
          <p:spPr bwMode="blackWhite">
            <a:xfrm>
              <a:off x="2429606" y="940788"/>
              <a:ext cx="1728466" cy="302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ru-RU" sz="1600" b="1" dirty="0" smtClean="0">
                <a:latin typeface="+mj-lt"/>
              </a:endParaRPr>
            </a:p>
          </p:txBody>
        </p:sp>
        <p:sp>
          <p:nvSpPr>
            <p:cNvPr id="32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353" name="Straight Connector 194"/>
          <p:cNvCxnSpPr/>
          <p:nvPr/>
        </p:nvCxnSpPr>
        <p:spPr>
          <a:xfrm flipH="1">
            <a:off x="7193465" y="2047687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54" name="Straight Connector 195"/>
          <p:cNvCxnSpPr/>
          <p:nvPr/>
        </p:nvCxnSpPr>
        <p:spPr>
          <a:xfrm flipH="1" flipV="1">
            <a:off x="6588023" y="3482056"/>
            <a:ext cx="2311276" cy="9749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94" name="Straight Connector 195"/>
          <p:cNvCxnSpPr/>
          <p:nvPr/>
        </p:nvCxnSpPr>
        <p:spPr>
          <a:xfrm flipH="1">
            <a:off x="7033245" y="4643933"/>
            <a:ext cx="196720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395" name="object 5"/>
          <p:cNvSpPr txBox="1"/>
          <p:nvPr/>
        </p:nvSpPr>
        <p:spPr>
          <a:xfrm>
            <a:off x="6451027" y="3707829"/>
            <a:ext cx="3503391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Гос.программа</a:t>
            </a: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(отдельная)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Целевые платежи за  НВОС</a:t>
            </a:r>
          </a:p>
          <a:p>
            <a:pPr marL="298446" indent="-285750">
              <a:spcBef>
                <a:spcPts val="505"/>
              </a:spcBef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 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351180" y="909589"/>
            <a:ext cx="9222894" cy="3043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400" b="1" dirty="0" smtClean="0">
                <a:solidFill>
                  <a:srgbClr val="CD1F47">
                    <a:lumMod val="50000"/>
                  </a:srgbClr>
                </a:solidFill>
                <a:ea typeface="+mj-ea"/>
                <a:cs typeface="+mj-cs"/>
              </a:rPr>
              <a:t>Ликвидация накопленного экологического ущерба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2" name="object 5"/>
          <p:cNvSpPr txBox="1"/>
          <p:nvPr/>
        </p:nvSpPr>
        <p:spPr>
          <a:xfrm>
            <a:off x="7416926" y="2287170"/>
            <a:ext cx="2501890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Особый фонд /счет (аналог </a:t>
            </a:r>
            <a:r>
              <a:rPr lang="ru-RU" sz="1600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кап.ремонта</a:t>
            </a: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)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Вовлечение </a:t>
            </a:r>
            <a:r>
              <a:rPr lang="ru-RU" sz="1600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регоператора</a:t>
            </a:r>
            <a:endParaRPr lang="ru-RU" sz="1600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298446" indent="-285750">
              <a:spcBef>
                <a:spcPts val="505"/>
              </a:spcBef>
            </a:pPr>
            <a:endParaRPr lang="ru-RU" sz="1600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43" name="Штриховая стрелка вправо 242"/>
          <p:cNvSpPr/>
          <p:nvPr/>
        </p:nvSpPr>
        <p:spPr>
          <a:xfrm rot="5400000">
            <a:off x="7352646" y="5979523"/>
            <a:ext cx="240351" cy="54485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4" name="object 5"/>
          <p:cNvSpPr txBox="1"/>
          <p:nvPr/>
        </p:nvSpPr>
        <p:spPr>
          <a:xfrm>
            <a:off x="351180" y="6806981"/>
            <a:ext cx="441866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algn="ctr">
              <a:spcBef>
                <a:spcPts val="505"/>
              </a:spcBef>
            </a:pPr>
            <a:r>
              <a:rPr lang="ru-RU" sz="1600" b="1" dirty="0" smtClean="0"/>
              <a:t>625 объектов требуют рекультивации (313 га) Оцениваемые затраты: 1880 млн.руб.</a:t>
            </a:r>
            <a:endParaRPr lang="ru-RU" sz="1600" b="1" dirty="0"/>
          </a:p>
        </p:txBody>
      </p:sp>
      <p:sp>
        <p:nvSpPr>
          <p:cNvPr id="236" name="Штриховая стрелка вправо 235"/>
          <p:cNvSpPr/>
          <p:nvPr/>
        </p:nvSpPr>
        <p:spPr>
          <a:xfrm rot="5400000">
            <a:off x="2525313" y="6363891"/>
            <a:ext cx="240351" cy="54485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7" name="Text Box 17"/>
          <p:cNvSpPr txBox="1">
            <a:spLocks noChangeArrowheads="1"/>
          </p:cNvSpPr>
          <p:nvPr/>
        </p:nvSpPr>
        <p:spPr bwMode="blackWhite">
          <a:xfrm>
            <a:off x="6038655" y="2267112"/>
            <a:ext cx="12044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err="1" smtClean="0"/>
              <a:t>Включе</a:t>
            </a:r>
            <a:r>
              <a:rPr lang="ru-RU" sz="1600" b="1" dirty="0" smtClean="0"/>
              <a:t>-</a:t>
            </a:r>
          </a:p>
          <a:p>
            <a:pPr algn="ctr"/>
            <a:r>
              <a:rPr lang="ru-RU" sz="1600" b="1" dirty="0" err="1" smtClean="0"/>
              <a:t>ние</a:t>
            </a:r>
            <a:r>
              <a:rPr lang="ru-RU" sz="1600" b="1" dirty="0" smtClean="0"/>
              <a:t> в </a:t>
            </a:r>
          </a:p>
          <a:p>
            <a:pPr algn="ctr"/>
            <a:r>
              <a:rPr lang="ru-RU" sz="1600" b="1" dirty="0" smtClean="0"/>
              <a:t>тариф</a:t>
            </a:r>
            <a:endParaRPr lang="ru-RU" sz="1600" b="1" dirty="0"/>
          </a:p>
        </p:txBody>
      </p:sp>
      <p:sp>
        <p:nvSpPr>
          <p:cNvPr id="245" name="object 5"/>
          <p:cNvSpPr txBox="1"/>
          <p:nvPr/>
        </p:nvSpPr>
        <p:spPr>
          <a:xfrm>
            <a:off x="5085250" y="6372125"/>
            <a:ext cx="5627699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0">
              <a:spcBef>
                <a:spcPts val="505"/>
              </a:spcBef>
              <a:buFont typeface="Arial" pitchFamily="34" charset="0"/>
              <a:buChar char="•"/>
            </a:pPr>
            <a:r>
              <a:rPr lang="ru-RU" sz="1600" b="1" dirty="0" smtClean="0"/>
              <a:t>Ликвидация  накопленного ущерба</a:t>
            </a:r>
          </a:p>
          <a:p>
            <a:pPr marL="72000">
              <a:spcBef>
                <a:spcPts val="505"/>
              </a:spcBef>
              <a:buFont typeface="Arial" pitchFamily="34" charset="0"/>
              <a:buChar char="•"/>
            </a:pPr>
            <a:r>
              <a:rPr lang="ru-RU" sz="1600" b="1" dirty="0" smtClean="0"/>
              <a:t>Обеспечение рекультивации действующих ОРО</a:t>
            </a:r>
          </a:p>
          <a:p>
            <a:pPr marL="72000">
              <a:spcBef>
                <a:spcPts val="505"/>
              </a:spcBef>
              <a:buFont typeface="Arial" pitchFamily="34" charset="0"/>
              <a:buChar char="•"/>
            </a:pPr>
            <a:r>
              <a:rPr lang="ru-RU" sz="1600" b="1" dirty="0" smtClean="0"/>
              <a:t>Предотвращение образования новых несанкционированных свалок</a:t>
            </a:r>
            <a:endParaRPr lang="ru-RU" sz="1600" b="1" dirty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2" t="9245" r="11009" b="6168"/>
          <a:stretch>
            <a:fillRect/>
          </a:stretch>
        </p:blipFill>
        <p:spPr bwMode="auto">
          <a:xfrm>
            <a:off x="492621" y="1597765"/>
            <a:ext cx="3413125" cy="49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9"/>
          <p:cNvGrpSpPr/>
          <p:nvPr/>
        </p:nvGrpSpPr>
        <p:grpSpPr>
          <a:xfrm>
            <a:off x="5822132" y="4747315"/>
            <a:ext cx="1546936" cy="1503350"/>
            <a:chOff x="1080965" y="2181582"/>
            <a:chExt cx="1975665" cy="2006567"/>
          </a:xfrm>
        </p:grpSpPr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05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6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7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8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09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0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1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2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13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4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5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6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17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8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9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0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21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2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3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4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25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6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7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8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129" name="Straight Connector 166"/>
            <p:cNvCxnSpPr>
              <a:stCxn id="112" idx="1"/>
              <a:endCxn id="323" idx="4"/>
            </p:cNvCxnSpPr>
            <p:nvPr/>
          </p:nvCxnSpPr>
          <p:spPr>
            <a:xfrm flipH="1" flipV="1">
              <a:off x="1411690" y="2181582"/>
              <a:ext cx="195931" cy="34638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130" name="Text Box 16"/>
            <p:cNvSpPr txBox="1">
              <a:spLocks noChangeArrowheads="1"/>
            </p:cNvSpPr>
            <p:nvPr/>
          </p:nvSpPr>
          <p:spPr bwMode="blackWhite">
            <a:xfrm>
              <a:off x="1262601" y="3060514"/>
              <a:ext cx="1665303" cy="9859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smtClean="0"/>
                <a:t>Полномочия</a:t>
              </a:r>
            </a:p>
            <a:p>
              <a:pPr algn="ctr"/>
              <a:r>
                <a:rPr lang="ru-RU" sz="1600" b="1" dirty="0" smtClean="0"/>
                <a:t>муниципалитетов </a:t>
              </a:r>
              <a:endParaRPr lang="ru-RU" sz="1600" b="1" dirty="0"/>
            </a:p>
          </p:txBody>
        </p:sp>
      </p:grpSp>
      <p:sp>
        <p:nvSpPr>
          <p:cNvPr id="136" name="object 5"/>
          <p:cNvSpPr txBox="1"/>
          <p:nvPr/>
        </p:nvSpPr>
        <p:spPr>
          <a:xfrm>
            <a:off x="7578154" y="4787949"/>
            <a:ext cx="3134795" cy="129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Передача полномочий по ряду объектов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16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Проведение ликвидации свалок муниципалитетами как рекультивацию земель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34558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Твердые коммунальные отходы - это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53418" y="2051645"/>
            <a:ext cx="8643291" cy="41044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Одна </a:t>
            </a:r>
            <a:r>
              <a:rPr lang="ru-RU" sz="2400" smtClean="0">
                <a:solidFill>
                  <a:srgbClr val="002060"/>
                </a:solidFill>
              </a:rPr>
              <a:t>из 19 </a:t>
            </a:r>
            <a:r>
              <a:rPr lang="ru-RU" sz="2400" dirty="0" smtClean="0">
                <a:solidFill>
                  <a:srgbClr val="002060"/>
                </a:solidFill>
              </a:rPr>
              <a:t>приоритетных групп отходов, рассмотренных территориальной схемой обращения с отходами в Пермском крае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Всего 2,0 % образующихся в Пермском крае твердых отходов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BEC2-E18E-4EB5-9DF9-956D573B161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Straight Connector 210"/>
          <p:cNvCxnSpPr/>
          <p:nvPr/>
        </p:nvCxnSpPr>
        <p:spPr>
          <a:xfrm>
            <a:off x="6210002" y="2065555"/>
            <a:ext cx="0" cy="51220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111"/>
          <p:cNvCxnSpPr/>
          <p:nvPr/>
        </p:nvCxnSpPr>
        <p:spPr>
          <a:xfrm rot="180000">
            <a:off x="1142363" y="5127705"/>
            <a:ext cx="190881" cy="319354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grpSp>
        <p:nvGrpSpPr>
          <p:cNvPr id="2" name="Group 112"/>
          <p:cNvGrpSpPr/>
          <p:nvPr/>
        </p:nvGrpSpPr>
        <p:grpSpPr>
          <a:xfrm>
            <a:off x="919842" y="5418352"/>
            <a:ext cx="1414832" cy="1342490"/>
            <a:chOff x="2286443" y="4452348"/>
            <a:chExt cx="1972802" cy="1776822"/>
          </a:xfrm>
        </p:grpSpPr>
        <p:sp>
          <p:nvSpPr>
            <p:cNvPr id="273" name="Freeform 36"/>
            <p:cNvSpPr>
              <a:spLocks/>
            </p:cNvSpPr>
            <p:nvPr/>
          </p:nvSpPr>
          <p:spPr bwMode="auto">
            <a:xfrm>
              <a:off x="2400486" y="4614348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Oval 115"/>
            <p:cNvSpPr/>
            <p:nvPr/>
          </p:nvSpPr>
          <p:spPr bwMode="ltGray">
            <a:xfrm>
              <a:off x="2286443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5" name="Oval 116"/>
            <p:cNvSpPr/>
            <p:nvPr/>
          </p:nvSpPr>
          <p:spPr bwMode="ltGray">
            <a:xfrm>
              <a:off x="2322443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6" name="Oval 117"/>
            <p:cNvSpPr/>
            <p:nvPr/>
          </p:nvSpPr>
          <p:spPr bwMode="ltGray">
            <a:xfrm>
              <a:off x="2358443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7" name="Oval 118"/>
            <p:cNvSpPr/>
            <p:nvPr/>
          </p:nvSpPr>
          <p:spPr bwMode="ltGray">
            <a:xfrm>
              <a:off x="2394443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Oval 119"/>
            <p:cNvSpPr/>
            <p:nvPr/>
          </p:nvSpPr>
          <p:spPr bwMode="ltGray">
            <a:xfrm>
              <a:off x="3935245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9" name="Oval 120"/>
            <p:cNvSpPr/>
            <p:nvPr/>
          </p:nvSpPr>
          <p:spPr bwMode="ltGray">
            <a:xfrm>
              <a:off x="3971245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0" name="Oval 121"/>
            <p:cNvSpPr/>
            <p:nvPr/>
          </p:nvSpPr>
          <p:spPr bwMode="ltGray">
            <a:xfrm>
              <a:off x="4007245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1" name="Oval 122"/>
            <p:cNvSpPr/>
            <p:nvPr/>
          </p:nvSpPr>
          <p:spPr bwMode="ltGray">
            <a:xfrm>
              <a:off x="4043245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Oval 123"/>
            <p:cNvSpPr/>
            <p:nvPr/>
          </p:nvSpPr>
          <p:spPr bwMode="ltGray">
            <a:xfrm>
              <a:off x="2732621" y="590517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3" name="Oval 124"/>
            <p:cNvSpPr/>
            <p:nvPr/>
          </p:nvSpPr>
          <p:spPr bwMode="ltGray">
            <a:xfrm>
              <a:off x="2768621" y="5941170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4" name="Oval 125"/>
            <p:cNvSpPr/>
            <p:nvPr/>
          </p:nvSpPr>
          <p:spPr bwMode="ltGray">
            <a:xfrm>
              <a:off x="2804621" y="5977170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5" name="Oval 126"/>
            <p:cNvSpPr/>
            <p:nvPr/>
          </p:nvSpPr>
          <p:spPr bwMode="ltGray">
            <a:xfrm>
              <a:off x="2840621" y="601317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Oval 127"/>
            <p:cNvSpPr/>
            <p:nvPr/>
          </p:nvSpPr>
          <p:spPr bwMode="ltGray">
            <a:xfrm>
              <a:off x="3527206" y="589670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7" name="Oval 128"/>
            <p:cNvSpPr/>
            <p:nvPr/>
          </p:nvSpPr>
          <p:spPr bwMode="ltGray">
            <a:xfrm>
              <a:off x="3563206" y="593270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8" name="Oval 129"/>
            <p:cNvSpPr/>
            <p:nvPr/>
          </p:nvSpPr>
          <p:spPr bwMode="ltGray">
            <a:xfrm>
              <a:off x="3599206" y="596870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9" name="Oval 130"/>
            <p:cNvSpPr/>
            <p:nvPr/>
          </p:nvSpPr>
          <p:spPr bwMode="ltGray">
            <a:xfrm>
              <a:off x="3635206" y="600470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Oval 131"/>
            <p:cNvSpPr/>
            <p:nvPr/>
          </p:nvSpPr>
          <p:spPr bwMode="ltGray">
            <a:xfrm>
              <a:off x="266989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1" name="Oval 132"/>
            <p:cNvSpPr/>
            <p:nvPr/>
          </p:nvSpPr>
          <p:spPr bwMode="ltGray">
            <a:xfrm>
              <a:off x="270589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2" name="Oval 133"/>
            <p:cNvSpPr/>
            <p:nvPr/>
          </p:nvSpPr>
          <p:spPr bwMode="ltGray">
            <a:xfrm>
              <a:off x="274189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3" name="Oval 134"/>
            <p:cNvSpPr/>
            <p:nvPr/>
          </p:nvSpPr>
          <p:spPr bwMode="ltGray">
            <a:xfrm>
              <a:off x="277789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Oval 135"/>
            <p:cNvSpPr/>
            <p:nvPr/>
          </p:nvSpPr>
          <p:spPr bwMode="ltGray">
            <a:xfrm>
              <a:off x="353587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5" name="Oval 136"/>
            <p:cNvSpPr/>
            <p:nvPr/>
          </p:nvSpPr>
          <p:spPr bwMode="ltGray">
            <a:xfrm>
              <a:off x="357187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6" name="Oval 137"/>
            <p:cNvSpPr/>
            <p:nvPr/>
          </p:nvSpPr>
          <p:spPr bwMode="ltGray">
            <a:xfrm>
              <a:off x="360787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7" name="Oval 138"/>
            <p:cNvSpPr/>
            <p:nvPr/>
          </p:nvSpPr>
          <p:spPr bwMode="ltGray">
            <a:xfrm>
              <a:off x="364387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6137" y="3356713"/>
            <a:ext cx="1734858" cy="1746912"/>
            <a:chOff x="1080965" y="2048993"/>
            <a:chExt cx="1975665" cy="2139156"/>
          </a:xfrm>
        </p:grpSpPr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2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325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0" name="Text Box 16"/>
            <p:cNvSpPr txBox="1">
              <a:spLocks noChangeArrowheads="1"/>
            </p:cNvSpPr>
            <p:nvPr/>
          </p:nvSpPr>
          <p:spPr bwMode="blackWhite">
            <a:xfrm>
              <a:off x="1300257" y="2907624"/>
              <a:ext cx="1581175" cy="10175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Снижение нагрузки </a:t>
              </a:r>
            </a:p>
            <a:p>
              <a:pPr algn="ctr"/>
              <a:r>
                <a:rPr lang="ru-RU" b="1" dirty="0" smtClean="0">
                  <a:latin typeface="+mj-lt"/>
                </a:rPr>
                <a:t>на ОС</a:t>
              </a:r>
            </a:p>
          </p:txBody>
        </p:sp>
      </p:grpSp>
      <p:grpSp>
        <p:nvGrpSpPr>
          <p:cNvPr id="4" name="Group 167"/>
          <p:cNvGrpSpPr/>
          <p:nvPr/>
        </p:nvGrpSpPr>
        <p:grpSpPr>
          <a:xfrm>
            <a:off x="1025426" y="1933684"/>
            <a:ext cx="1656184" cy="1460660"/>
            <a:chOff x="2296700" y="382554"/>
            <a:chExt cx="2066387" cy="1794377"/>
          </a:xfrm>
        </p:grpSpPr>
        <p:sp>
          <p:nvSpPr>
            <p:cNvPr id="32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8" name="Text Box 17"/>
            <p:cNvSpPr txBox="1">
              <a:spLocks noChangeArrowheads="1"/>
            </p:cNvSpPr>
            <p:nvPr/>
          </p:nvSpPr>
          <p:spPr bwMode="blackWhite">
            <a:xfrm>
              <a:off x="2429606" y="940788"/>
              <a:ext cx="1728466" cy="680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Возврат </a:t>
              </a:r>
            </a:p>
            <a:p>
              <a:pPr algn="ctr"/>
              <a:r>
                <a:rPr lang="ru-RU" b="1" dirty="0" smtClean="0">
                  <a:latin typeface="+mj-lt"/>
                </a:rPr>
                <a:t>ВС в цикл</a:t>
              </a:r>
            </a:p>
          </p:txBody>
        </p:sp>
        <p:sp>
          <p:nvSpPr>
            <p:cNvPr id="32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353" name="Straight Connector 194"/>
          <p:cNvCxnSpPr/>
          <p:nvPr/>
        </p:nvCxnSpPr>
        <p:spPr>
          <a:xfrm flipH="1">
            <a:off x="2386794" y="1933127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54" name="Straight Connector 195"/>
          <p:cNvCxnSpPr/>
          <p:nvPr/>
        </p:nvCxnSpPr>
        <p:spPr>
          <a:xfrm flipH="1" flipV="1">
            <a:off x="1539710" y="3779569"/>
            <a:ext cx="2328106" cy="1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357" name="Text Box 16"/>
          <p:cNvSpPr txBox="1">
            <a:spLocks noChangeArrowheads="1"/>
          </p:cNvSpPr>
          <p:nvPr/>
        </p:nvSpPr>
        <p:spPr bwMode="blackWhite">
          <a:xfrm>
            <a:off x="891005" y="5837354"/>
            <a:ext cx="159755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b="1" kern="0" dirty="0" err="1" smtClean="0">
                <a:solidFill>
                  <a:schemeClr val="accent2"/>
                </a:solidFill>
                <a:latin typeface="+mj-lt"/>
              </a:rPr>
              <a:t>Прозрач</a:t>
            </a:r>
            <a:r>
              <a:rPr lang="ru-RU" b="1" kern="0" dirty="0" smtClean="0">
                <a:solidFill>
                  <a:schemeClr val="accent2"/>
                </a:solidFill>
                <a:latin typeface="+mj-lt"/>
              </a:rPr>
              <a:t>-</a:t>
            </a:r>
          </a:p>
          <a:p>
            <a:pPr lvl="0" algn="ctr">
              <a:defRPr/>
            </a:pPr>
            <a:r>
              <a:rPr lang="ru-RU" b="1" kern="0" dirty="0" err="1" smtClean="0">
                <a:solidFill>
                  <a:schemeClr val="accent2"/>
                </a:solidFill>
                <a:latin typeface="+mj-lt"/>
              </a:rPr>
              <a:t>ность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94" name="Straight Connector 195"/>
          <p:cNvCxnSpPr/>
          <p:nvPr/>
        </p:nvCxnSpPr>
        <p:spPr>
          <a:xfrm flipH="1">
            <a:off x="2127939" y="5373446"/>
            <a:ext cx="196720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395" name="object 5"/>
          <p:cNvSpPr txBox="1"/>
          <p:nvPr/>
        </p:nvSpPr>
        <p:spPr>
          <a:xfrm>
            <a:off x="2888977" y="2149996"/>
            <a:ext cx="332102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Раздельное накопление и сбор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Глубокая сортировка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Развитие отрасли производства товаров из ВС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351180" y="909589"/>
            <a:ext cx="9222894" cy="3043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Стратегия РФ в области обращения с ТКО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5345906" y="1682428"/>
            <a:ext cx="6912768" cy="47555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Стратегические документы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6" name="object 5"/>
          <p:cNvSpPr txBox="1"/>
          <p:nvPr/>
        </p:nvSpPr>
        <p:spPr>
          <a:xfrm>
            <a:off x="1716185" y="3955978"/>
            <a:ext cx="4133777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Ликвидация накопленного ущерба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Использование НДТ в области обращения с отходами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37" name="object 5"/>
          <p:cNvSpPr txBox="1"/>
          <p:nvPr/>
        </p:nvSpPr>
        <p:spPr>
          <a:xfrm>
            <a:off x="2386794" y="5445553"/>
            <a:ext cx="3823208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Централизация (</a:t>
            </a:r>
            <a:r>
              <a:rPr lang="ru-RU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рег.оператор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, </a:t>
            </a:r>
            <a:r>
              <a:rPr lang="ru-RU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экотехнопарки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)   </a:t>
            </a:r>
          </a:p>
          <a:p>
            <a:pPr marL="12696">
              <a:spcBef>
                <a:spcPts val="505"/>
              </a:spcBef>
            </a:pPr>
            <a:r>
              <a:rPr lang="ru-RU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Цифровизация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отрасли </a:t>
            </a:r>
            <a:endParaRPr lang="ru-RU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38" name="Штриховая стрелка вправо 237"/>
          <p:cNvSpPr/>
          <p:nvPr/>
        </p:nvSpPr>
        <p:spPr>
          <a:xfrm rot="5400000">
            <a:off x="4073602" y="6554192"/>
            <a:ext cx="240351" cy="54485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3407" y="2389033"/>
            <a:ext cx="4265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Указ Президента Российской Федерации  «О национальных целях и стратегических задачах развития РФ на период до 2024 года»</a:t>
            </a: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Распоряжение правительства РФ от 25.01.2018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84-р «Об утверждении стратегии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развития промышленности по обработке, утилизации и обезвреживанию отходов производства и потребления на период до 2030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года»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Прямоугольник с двумя скругленными противолежащими углами 384"/>
          <p:cNvSpPr/>
          <p:nvPr/>
        </p:nvSpPr>
        <p:spPr>
          <a:xfrm>
            <a:off x="351180" y="3167182"/>
            <a:ext cx="4796016" cy="130195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4" name="Прямоугольник с двумя скругленными противолежащими углами 383"/>
          <p:cNvSpPr/>
          <p:nvPr/>
        </p:nvSpPr>
        <p:spPr>
          <a:xfrm>
            <a:off x="351180" y="1752696"/>
            <a:ext cx="4796016" cy="113757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TextBox 396"/>
          <p:cNvSpPr txBox="1"/>
          <p:nvPr/>
        </p:nvSpPr>
        <p:spPr>
          <a:xfrm>
            <a:off x="-198710" y="1752696"/>
            <a:ext cx="5345906" cy="58357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2" name="object 5"/>
          <p:cNvSpPr txBox="1"/>
          <p:nvPr/>
        </p:nvSpPr>
        <p:spPr>
          <a:xfrm>
            <a:off x="665386" y="1871128"/>
            <a:ext cx="439248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Обязательная установка </a:t>
            </a:r>
            <a:r>
              <a:rPr lang="en-US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GPS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датчиков, датчиков разгрузки, весового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контроля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73" name="object 5"/>
          <p:cNvSpPr txBox="1"/>
          <p:nvPr/>
        </p:nvSpPr>
        <p:spPr>
          <a:xfrm>
            <a:off x="593378" y="5436021"/>
            <a:ext cx="43924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создание </a:t>
            </a:r>
            <a:r>
              <a:rPr lang="en-US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on-line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электронной модели  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74" name="Стрелка вправо 373"/>
          <p:cNvSpPr/>
          <p:nvPr/>
        </p:nvSpPr>
        <p:spPr>
          <a:xfrm>
            <a:off x="5489922" y="3402660"/>
            <a:ext cx="667732" cy="55399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object 5"/>
          <p:cNvSpPr txBox="1"/>
          <p:nvPr/>
        </p:nvSpPr>
        <p:spPr>
          <a:xfrm>
            <a:off x="6498034" y="3264161"/>
            <a:ext cx="39777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Построение баланса движения отходов в реальном времени</a:t>
            </a:r>
            <a:r>
              <a:rPr lang="en-US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(</a:t>
            </a: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расчет, контроль, </a:t>
            </a: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оптимизация</a:t>
            </a: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,</a:t>
            </a: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</a:t>
            </a:r>
            <a:r>
              <a:rPr lang="ru-RU" b="1" i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биллинг</a:t>
            </a: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, НВОС, РОП)</a:t>
            </a:r>
            <a:endParaRPr lang="ru-RU" b="1" i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76" name="object 5"/>
          <p:cNvSpPr txBox="1"/>
          <p:nvPr/>
        </p:nvSpPr>
        <p:spPr>
          <a:xfrm>
            <a:off x="6498034" y="2148127"/>
            <a:ext cx="397775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i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Установление маршрутов движения мусоровозов и отклонений от маршрутов</a:t>
            </a:r>
            <a:endParaRPr lang="ru-RU" b="1" i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77" name="Стрелка вправо 376"/>
          <p:cNvSpPr/>
          <p:nvPr/>
        </p:nvSpPr>
        <p:spPr>
          <a:xfrm>
            <a:off x="5489922" y="2059276"/>
            <a:ext cx="667732" cy="553998"/>
          </a:xfrm>
          <a:prstGeom prst="rightArrow">
            <a:avLst>
              <a:gd name="adj1" fmla="val 50000"/>
              <a:gd name="adj2" fmla="val 5687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5386" y="46746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Цифровизация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отрасли обращения с отходами</a:t>
            </a:r>
            <a:endParaRPr lang="ru-RU" sz="2400" b="1" dirty="0"/>
          </a:p>
        </p:txBody>
      </p:sp>
      <p:pic>
        <p:nvPicPr>
          <p:cNvPr id="18" name="Picture 4" descr="Функции системы мониторинга транспорта"/>
          <p:cNvPicPr>
            <a:picLocks noChangeAspect="1" noChangeArrowheads="1"/>
          </p:cNvPicPr>
          <p:nvPr/>
        </p:nvPicPr>
        <p:blipFill>
          <a:blip r:embed="rId3"/>
          <a:srcRect l="3771" t="4656" b="4372"/>
          <a:stretch>
            <a:fillRect/>
          </a:stretch>
        </p:blipFill>
        <p:spPr bwMode="auto">
          <a:xfrm>
            <a:off x="6498034" y="4675691"/>
            <a:ext cx="4069826" cy="2704546"/>
          </a:xfrm>
          <a:prstGeom prst="rect">
            <a:avLst/>
          </a:prstGeom>
          <a:noFill/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51180" y="5003973"/>
            <a:ext cx="4796016" cy="130195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Создание </a:t>
            </a:r>
            <a:r>
              <a:rPr lang="en-US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online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электронной модели + общественный портал = 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ситуационный центр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593378" y="3402660"/>
            <a:ext cx="439248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Интеллектуальные системы (большие данные) накопления, сортировки, утилизации компонентов ТКО, ВС 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9233496">
            <a:off x="5589867" y="4382680"/>
            <a:ext cx="667732" cy="55399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11"/>
          <p:cNvCxnSpPr/>
          <p:nvPr/>
        </p:nvCxnSpPr>
        <p:spPr>
          <a:xfrm rot="180000">
            <a:off x="1286515" y="5231180"/>
            <a:ext cx="190881" cy="319354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grpSp>
        <p:nvGrpSpPr>
          <p:cNvPr id="151" name="Group 112"/>
          <p:cNvGrpSpPr/>
          <p:nvPr/>
        </p:nvGrpSpPr>
        <p:grpSpPr>
          <a:xfrm>
            <a:off x="951093" y="5516296"/>
            <a:ext cx="1414832" cy="1342490"/>
            <a:chOff x="2286443" y="4452348"/>
            <a:chExt cx="1972802" cy="1776822"/>
          </a:xfrm>
        </p:grpSpPr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2400486" y="4614348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53" name="Oval 115"/>
            <p:cNvSpPr/>
            <p:nvPr/>
          </p:nvSpPr>
          <p:spPr bwMode="ltGray">
            <a:xfrm>
              <a:off x="2286443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4" name="Oval 116"/>
            <p:cNvSpPr/>
            <p:nvPr/>
          </p:nvSpPr>
          <p:spPr bwMode="ltGray">
            <a:xfrm>
              <a:off x="2322443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5" name="Oval 117"/>
            <p:cNvSpPr/>
            <p:nvPr/>
          </p:nvSpPr>
          <p:spPr bwMode="ltGray">
            <a:xfrm>
              <a:off x="2358443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6" name="Oval 118"/>
            <p:cNvSpPr/>
            <p:nvPr/>
          </p:nvSpPr>
          <p:spPr bwMode="ltGray">
            <a:xfrm>
              <a:off x="2394443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57" name="Oval 119"/>
            <p:cNvSpPr/>
            <p:nvPr/>
          </p:nvSpPr>
          <p:spPr bwMode="ltGray">
            <a:xfrm>
              <a:off x="3935245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8" name="Oval 120"/>
            <p:cNvSpPr/>
            <p:nvPr/>
          </p:nvSpPr>
          <p:spPr bwMode="ltGray">
            <a:xfrm>
              <a:off x="3971245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9" name="Oval 121"/>
            <p:cNvSpPr/>
            <p:nvPr/>
          </p:nvSpPr>
          <p:spPr bwMode="ltGray">
            <a:xfrm>
              <a:off x="4007245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0" name="Oval 122"/>
            <p:cNvSpPr/>
            <p:nvPr/>
          </p:nvSpPr>
          <p:spPr bwMode="ltGray">
            <a:xfrm>
              <a:off x="4043245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61" name="Oval 123"/>
            <p:cNvSpPr/>
            <p:nvPr/>
          </p:nvSpPr>
          <p:spPr bwMode="ltGray">
            <a:xfrm>
              <a:off x="2732621" y="590517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2" name="Oval 124"/>
            <p:cNvSpPr/>
            <p:nvPr/>
          </p:nvSpPr>
          <p:spPr bwMode="ltGray">
            <a:xfrm>
              <a:off x="2768621" y="5941170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3" name="Oval 125"/>
            <p:cNvSpPr/>
            <p:nvPr/>
          </p:nvSpPr>
          <p:spPr bwMode="ltGray">
            <a:xfrm>
              <a:off x="2804621" y="5977170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4" name="Oval 126"/>
            <p:cNvSpPr/>
            <p:nvPr/>
          </p:nvSpPr>
          <p:spPr bwMode="ltGray">
            <a:xfrm>
              <a:off x="2840621" y="601317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65" name="Oval 127"/>
            <p:cNvSpPr/>
            <p:nvPr/>
          </p:nvSpPr>
          <p:spPr bwMode="ltGray">
            <a:xfrm>
              <a:off x="3527206" y="589670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6" name="Oval 128"/>
            <p:cNvSpPr/>
            <p:nvPr/>
          </p:nvSpPr>
          <p:spPr bwMode="ltGray">
            <a:xfrm>
              <a:off x="3563206" y="593270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7" name="Oval 129"/>
            <p:cNvSpPr/>
            <p:nvPr/>
          </p:nvSpPr>
          <p:spPr bwMode="ltGray">
            <a:xfrm>
              <a:off x="3599206" y="596870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8" name="Oval 130"/>
            <p:cNvSpPr/>
            <p:nvPr/>
          </p:nvSpPr>
          <p:spPr bwMode="ltGray">
            <a:xfrm>
              <a:off x="3635206" y="600470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69" name="Oval 131"/>
            <p:cNvSpPr/>
            <p:nvPr/>
          </p:nvSpPr>
          <p:spPr bwMode="ltGray">
            <a:xfrm>
              <a:off x="266989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0" name="Oval 132"/>
            <p:cNvSpPr/>
            <p:nvPr/>
          </p:nvSpPr>
          <p:spPr bwMode="ltGray">
            <a:xfrm>
              <a:off x="270589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1" name="Oval 133"/>
            <p:cNvSpPr/>
            <p:nvPr/>
          </p:nvSpPr>
          <p:spPr bwMode="ltGray">
            <a:xfrm>
              <a:off x="274189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2" name="Oval 134"/>
            <p:cNvSpPr/>
            <p:nvPr/>
          </p:nvSpPr>
          <p:spPr bwMode="ltGray">
            <a:xfrm>
              <a:off x="277789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73" name="Oval 135"/>
            <p:cNvSpPr/>
            <p:nvPr/>
          </p:nvSpPr>
          <p:spPr bwMode="ltGray">
            <a:xfrm>
              <a:off x="353587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4" name="Oval 136"/>
            <p:cNvSpPr/>
            <p:nvPr/>
          </p:nvSpPr>
          <p:spPr bwMode="ltGray">
            <a:xfrm>
              <a:off x="357187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5" name="Oval 137"/>
            <p:cNvSpPr/>
            <p:nvPr/>
          </p:nvSpPr>
          <p:spPr bwMode="ltGray">
            <a:xfrm>
              <a:off x="360787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6" name="Oval 138"/>
            <p:cNvSpPr/>
            <p:nvPr/>
          </p:nvSpPr>
          <p:spPr bwMode="ltGray">
            <a:xfrm>
              <a:off x="364387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grpSp>
        <p:nvGrpSpPr>
          <p:cNvPr id="178" name="Group 139"/>
          <p:cNvGrpSpPr/>
          <p:nvPr/>
        </p:nvGrpSpPr>
        <p:grpSpPr>
          <a:xfrm>
            <a:off x="199314" y="3547943"/>
            <a:ext cx="1498715" cy="1746912"/>
            <a:chOff x="1080965" y="2048993"/>
            <a:chExt cx="1975665" cy="2139156"/>
          </a:xfrm>
        </p:grpSpPr>
        <p:sp>
          <p:nvSpPr>
            <p:cNvPr id="17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80" name="Text Box 16"/>
            <p:cNvSpPr txBox="1">
              <a:spLocks noChangeArrowheads="1"/>
            </p:cNvSpPr>
            <p:nvPr/>
          </p:nvSpPr>
          <p:spPr bwMode="blackWhite">
            <a:xfrm>
              <a:off x="1262601" y="3024644"/>
              <a:ext cx="1581175" cy="603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>
                  <a:latin typeface="+mj-lt"/>
                </a:rPr>
                <a:t>Частичны раздельный</a:t>
              </a:r>
            </a:p>
          </p:txBody>
        </p:sp>
        <p:sp>
          <p:nvSpPr>
            <p:cNvPr id="18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8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8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9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19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0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205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206" name="Group 167"/>
          <p:cNvGrpSpPr/>
          <p:nvPr/>
        </p:nvGrpSpPr>
        <p:grpSpPr>
          <a:xfrm>
            <a:off x="1133817" y="2196218"/>
            <a:ext cx="1439936" cy="1460660"/>
            <a:chOff x="2296700" y="382554"/>
            <a:chExt cx="2066387" cy="1794377"/>
          </a:xfrm>
        </p:grpSpPr>
        <p:sp>
          <p:nvSpPr>
            <p:cNvPr id="20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08" name="Text Box 17"/>
            <p:cNvSpPr txBox="1">
              <a:spLocks noChangeArrowheads="1"/>
            </p:cNvSpPr>
            <p:nvPr/>
          </p:nvSpPr>
          <p:spPr bwMode="blackWhite">
            <a:xfrm>
              <a:off x="2429608" y="940788"/>
              <a:ext cx="1728466" cy="6049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>
                  <a:latin typeface="+mj-lt"/>
                </a:rPr>
                <a:t>Дуальный </a:t>
              </a:r>
            </a:p>
            <a:p>
              <a:pPr algn="ctr"/>
              <a:r>
                <a:rPr lang="ru-RU" sz="1600" b="1" dirty="0">
                  <a:latin typeface="+mj-lt"/>
                </a:rPr>
                <a:t>сбор</a:t>
              </a:r>
            </a:p>
          </p:txBody>
        </p:sp>
        <p:sp>
          <p:nvSpPr>
            <p:cNvPr id="20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1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1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2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233" name="Straight Connector 194"/>
          <p:cNvCxnSpPr/>
          <p:nvPr/>
        </p:nvCxnSpPr>
        <p:spPr>
          <a:xfrm flipH="1">
            <a:off x="2386794" y="2212210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234" name="Straight Connector 195"/>
          <p:cNvCxnSpPr/>
          <p:nvPr/>
        </p:nvCxnSpPr>
        <p:spPr>
          <a:xfrm flipH="1">
            <a:off x="1792711" y="3900242"/>
            <a:ext cx="1176935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235" name="Straight Connector 196"/>
          <p:cNvCxnSpPr/>
          <p:nvPr/>
        </p:nvCxnSpPr>
        <p:spPr>
          <a:xfrm flipH="1">
            <a:off x="2512791" y="5636719"/>
            <a:ext cx="1176935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239" name="Straight Connector 210"/>
          <p:cNvCxnSpPr/>
          <p:nvPr/>
        </p:nvCxnSpPr>
        <p:spPr>
          <a:xfrm>
            <a:off x="5345907" y="2112060"/>
            <a:ext cx="0" cy="51220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16"/>
          <p:cNvSpPr txBox="1">
            <a:spLocks noChangeArrowheads="1"/>
          </p:cNvSpPr>
          <p:nvPr/>
        </p:nvSpPr>
        <p:spPr bwMode="blackWhite">
          <a:xfrm>
            <a:off x="809402" y="5935301"/>
            <a:ext cx="159755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 kern="0" dirty="0">
                <a:solidFill>
                  <a:schemeClr val="accent2"/>
                </a:solidFill>
                <a:latin typeface="+mj-lt"/>
              </a:rPr>
              <a:t>Пункты</a:t>
            </a:r>
          </a:p>
          <a:p>
            <a:pPr lvl="0" algn="ctr">
              <a:defRPr/>
            </a:pPr>
            <a:r>
              <a:rPr lang="ru-RU" sz="1600" b="1" kern="0" dirty="0">
                <a:solidFill>
                  <a:schemeClr val="accent2"/>
                </a:solidFill>
                <a:latin typeface="+mj-lt"/>
              </a:rPr>
              <a:t> приема ВС</a:t>
            </a:r>
            <a:endParaRPr lang="en-GB" sz="1600" b="1" kern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8" name="Text Placeholder 21"/>
          <p:cNvSpPr>
            <a:spLocks noGrp="1"/>
          </p:cNvSpPr>
          <p:nvPr/>
        </p:nvSpPr>
        <p:spPr bwMode="auto">
          <a:xfrm>
            <a:off x="4474101" y="3499614"/>
            <a:ext cx="536346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ТКО</a:t>
            </a:r>
          </a:p>
        </p:txBody>
      </p:sp>
      <p:sp>
        <p:nvSpPr>
          <p:cNvPr id="139" name="Text Placeholder 18"/>
          <p:cNvSpPr>
            <a:spLocks noGrp="1"/>
          </p:cNvSpPr>
          <p:nvPr/>
        </p:nvSpPr>
        <p:spPr bwMode="auto">
          <a:xfrm>
            <a:off x="2912009" y="3499614"/>
            <a:ext cx="481336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ВС</a:t>
            </a:r>
          </a:p>
        </p:txBody>
      </p:sp>
      <p:sp>
        <p:nvSpPr>
          <p:cNvPr id="140" name="Text Placeholder 26"/>
          <p:cNvSpPr>
            <a:spLocks noGrp="1"/>
          </p:cNvSpPr>
          <p:nvPr/>
        </p:nvSpPr>
        <p:spPr bwMode="gray">
          <a:xfrm>
            <a:off x="2790301" y="2887815"/>
            <a:ext cx="244475" cy="252315"/>
          </a:xfrm>
          <a:prstGeom prst="rect">
            <a:avLst/>
          </a:prstGeom>
          <a:noFill/>
        </p:spPr>
        <p:txBody>
          <a:bodyPr vert="horz" wrap="none" lIns="22217" tIns="0" rIns="22217" bIns="0" numCol="1" spcCol="0" rtlCol="0" anchor="ctr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+mn-lt"/>
              <a:sym typeface="Georgia" panose="02040502050405020303" pitchFamily="18" charset="0"/>
            </a:endParaRPr>
          </a:p>
        </p:txBody>
      </p:sp>
      <p:cxnSp>
        <p:nvCxnSpPr>
          <p:cNvPr id="142" name="Straight Connector 93"/>
          <p:cNvCxnSpPr/>
          <p:nvPr/>
        </p:nvCxnSpPr>
        <p:spPr>
          <a:xfrm flipV="1">
            <a:off x="3536248" y="2353516"/>
            <a:ext cx="839204" cy="3391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9519" y="3421622"/>
            <a:ext cx="2618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90297" y="2692708"/>
            <a:ext cx="745950" cy="7289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4375455" y="2353519"/>
            <a:ext cx="725811" cy="106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242" name="Text Placeholder 21"/>
          <p:cNvSpPr>
            <a:spLocks noGrp="1"/>
          </p:cNvSpPr>
          <p:nvPr/>
        </p:nvSpPr>
        <p:spPr bwMode="auto">
          <a:xfrm>
            <a:off x="2692856" y="2417946"/>
            <a:ext cx="919647" cy="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40% об.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367042" y="1597765"/>
            <a:ext cx="5345907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220" algn="ctr"/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Инновационный</a:t>
            </a:r>
          </a:p>
        </p:txBody>
      </p:sp>
      <p:sp>
        <p:nvSpPr>
          <p:cNvPr id="113" name="Text Placeholder 21"/>
          <p:cNvSpPr>
            <a:spLocks noGrp="1"/>
          </p:cNvSpPr>
          <p:nvPr/>
        </p:nvSpPr>
        <p:spPr bwMode="auto">
          <a:xfrm>
            <a:off x="4231908" y="2081971"/>
            <a:ext cx="919647" cy="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60% об.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790297" y="2692708"/>
            <a:ext cx="745950" cy="728914"/>
          </a:xfrm>
          <a:prstGeom prst="rtTriangle">
            <a:avLst/>
          </a:prstGeom>
          <a:solidFill>
            <a:schemeClr val="bg1">
              <a:lumMod val="75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3257628" y="2928978"/>
            <a:ext cx="1477637" cy="3012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50%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целевых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291966" y="2887816"/>
            <a:ext cx="473158" cy="4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21"/>
          <p:cNvSpPr>
            <a:spLocks noGrp="1"/>
          </p:cNvSpPr>
          <p:nvPr/>
        </p:nvSpPr>
        <p:spPr bwMode="auto">
          <a:xfrm>
            <a:off x="3322480" y="5192790"/>
            <a:ext cx="536346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ТКО</a:t>
            </a:r>
          </a:p>
        </p:txBody>
      </p:sp>
      <p:sp>
        <p:nvSpPr>
          <p:cNvPr id="136" name="Text Placeholder 18"/>
          <p:cNvSpPr>
            <a:spLocks noGrp="1"/>
          </p:cNvSpPr>
          <p:nvPr/>
        </p:nvSpPr>
        <p:spPr bwMode="auto">
          <a:xfrm>
            <a:off x="1711798" y="5162595"/>
            <a:ext cx="481336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ПЭТ</a:t>
            </a:r>
          </a:p>
        </p:txBody>
      </p:sp>
      <p:sp>
        <p:nvSpPr>
          <p:cNvPr id="137" name="Text Placeholder 26"/>
          <p:cNvSpPr>
            <a:spLocks noGrp="1"/>
          </p:cNvSpPr>
          <p:nvPr/>
        </p:nvSpPr>
        <p:spPr bwMode="gray">
          <a:xfrm>
            <a:off x="1638681" y="4580988"/>
            <a:ext cx="244475" cy="252315"/>
          </a:xfrm>
          <a:prstGeom prst="rect">
            <a:avLst/>
          </a:prstGeom>
          <a:noFill/>
        </p:spPr>
        <p:txBody>
          <a:bodyPr vert="horz" wrap="none" lIns="22217" tIns="0" rIns="22217" bIns="0" numCol="1" spcCol="0" rtlCol="0" anchor="ctr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+mn-lt"/>
              <a:sym typeface="Georgia" panose="02040502050405020303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638678" y="4873691"/>
            <a:ext cx="745950" cy="2411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270633" y="3995861"/>
            <a:ext cx="725811" cy="1118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47" name="Text Placeholder 21"/>
          <p:cNvSpPr>
            <a:spLocks noGrp="1"/>
          </p:cNvSpPr>
          <p:nvPr/>
        </p:nvSpPr>
        <p:spPr bwMode="auto">
          <a:xfrm>
            <a:off x="3190775" y="3775147"/>
            <a:ext cx="919647" cy="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87% об.</a:t>
            </a:r>
          </a:p>
        </p:txBody>
      </p:sp>
      <p:sp>
        <p:nvSpPr>
          <p:cNvPr id="148" name="Прямоугольный треугольник 147"/>
          <p:cNvSpPr/>
          <p:nvPr/>
        </p:nvSpPr>
        <p:spPr>
          <a:xfrm>
            <a:off x="1638680" y="4873693"/>
            <a:ext cx="322666" cy="241108"/>
          </a:xfrm>
          <a:prstGeom prst="rtTriangle">
            <a:avLst/>
          </a:prstGeom>
          <a:solidFill>
            <a:schemeClr val="bg1">
              <a:lumMod val="75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1404502" y="4437550"/>
            <a:ext cx="1843506" cy="3012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75% целевых</a:t>
            </a:r>
          </a:p>
        </p:txBody>
      </p:sp>
      <p:sp>
        <p:nvSpPr>
          <p:cNvPr id="246" name="Text Placeholder 26"/>
          <p:cNvSpPr>
            <a:spLocks noGrp="1"/>
          </p:cNvSpPr>
          <p:nvPr/>
        </p:nvSpPr>
        <p:spPr bwMode="gray">
          <a:xfrm>
            <a:off x="2417353" y="4580988"/>
            <a:ext cx="244475" cy="252315"/>
          </a:xfrm>
          <a:prstGeom prst="rect">
            <a:avLst/>
          </a:prstGeom>
          <a:noFill/>
        </p:spPr>
        <p:txBody>
          <a:bodyPr vert="horz" wrap="none" lIns="22217" tIns="0" rIns="22217" bIns="0" numCol="1" spcCol="0" rtlCol="0" anchor="ctr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+mn-lt"/>
              <a:sym typeface="Georgia" panose="02040502050405020303" pitchFamily="18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2417350" y="4873691"/>
            <a:ext cx="745950" cy="2411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251" name="Прямоугольный треугольник 250"/>
          <p:cNvSpPr/>
          <p:nvPr/>
        </p:nvSpPr>
        <p:spPr>
          <a:xfrm>
            <a:off x="2417350" y="4873689"/>
            <a:ext cx="275502" cy="241108"/>
          </a:xfrm>
          <a:prstGeom prst="rtTriangle">
            <a:avLst/>
          </a:prstGeom>
          <a:solidFill>
            <a:schemeClr val="bg1">
              <a:lumMod val="75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1357898" y="5114798"/>
            <a:ext cx="2618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 Placeholder 18"/>
          <p:cNvSpPr>
            <a:spLocks noGrp="1"/>
          </p:cNvSpPr>
          <p:nvPr/>
        </p:nvSpPr>
        <p:spPr bwMode="auto">
          <a:xfrm>
            <a:off x="2426774" y="5152866"/>
            <a:ext cx="736498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Картон</a:t>
            </a:r>
          </a:p>
        </p:txBody>
      </p:sp>
      <p:sp>
        <p:nvSpPr>
          <p:cNvPr id="257" name="Text Placeholder 21"/>
          <p:cNvSpPr>
            <a:spLocks noGrp="1"/>
          </p:cNvSpPr>
          <p:nvPr/>
        </p:nvSpPr>
        <p:spPr bwMode="auto">
          <a:xfrm>
            <a:off x="4227593" y="7026491"/>
            <a:ext cx="536346" cy="2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ТКО</a:t>
            </a:r>
          </a:p>
        </p:txBody>
      </p:sp>
      <p:sp>
        <p:nvSpPr>
          <p:cNvPr id="258" name="Text Placeholder 18"/>
          <p:cNvSpPr>
            <a:spLocks noGrp="1"/>
          </p:cNvSpPr>
          <p:nvPr/>
        </p:nvSpPr>
        <p:spPr bwMode="auto">
          <a:xfrm>
            <a:off x="1961530" y="6967350"/>
            <a:ext cx="1850939" cy="5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Полимеры, картон, металлы</a:t>
            </a:r>
          </a:p>
        </p:txBody>
      </p:sp>
      <p:sp>
        <p:nvSpPr>
          <p:cNvPr id="259" name="Text Placeholder 26"/>
          <p:cNvSpPr>
            <a:spLocks noGrp="1"/>
          </p:cNvSpPr>
          <p:nvPr/>
        </p:nvSpPr>
        <p:spPr bwMode="gray">
          <a:xfrm>
            <a:off x="2543792" y="6414692"/>
            <a:ext cx="244475" cy="252315"/>
          </a:xfrm>
          <a:prstGeom prst="rect">
            <a:avLst/>
          </a:prstGeom>
          <a:noFill/>
        </p:spPr>
        <p:txBody>
          <a:bodyPr vert="horz" wrap="none" lIns="22217" tIns="0" rIns="22217" bIns="0" numCol="1" spcCol="0" rtlCol="0" anchor="ctr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+mn-lt"/>
              <a:sym typeface="Georgia" panose="02040502050405020303" pitchFamily="18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2543789" y="6896438"/>
            <a:ext cx="745950" cy="520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4175742" y="5829562"/>
            <a:ext cx="725811" cy="1118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262" name="Text Placeholder 21"/>
          <p:cNvSpPr>
            <a:spLocks noGrp="1"/>
          </p:cNvSpPr>
          <p:nvPr/>
        </p:nvSpPr>
        <p:spPr bwMode="auto">
          <a:xfrm>
            <a:off x="4095885" y="5608849"/>
            <a:ext cx="919647" cy="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98% </a:t>
            </a:r>
            <a:r>
              <a:rPr lang="ru-RU" sz="1400" dirty="0" err="1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мас</a:t>
            </a: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.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2107981" y="6307223"/>
            <a:ext cx="1843506" cy="3012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100% целевых</a:t>
            </a:r>
          </a:p>
        </p:txBody>
      </p:sp>
      <p:sp>
        <p:nvSpPr>
          <p:cNvPr id="265" name="Text Placeholder 26"/>
          <p:cNvSpPr>
            <a:spLocks noGrp="1"/>
          </p:cNvSpPr>
          <p:nvPr/>
        </p:nvSpPr>
        <p:spPr bwMode="gray">
          <a:xfrm>
            <a:off x="3322465" y="6414691"/>
            <a:ext cx="244475" cy="252315"/>
          </a:xfrm>
          <a:prstGeom prst="rect">
            <a:avLst/>
          </a:prstGeom>
          <a:noFill/>
        </p:spPr>
        <p:txBody>
          <a:bodyPr vert="horz" wrap="none" lIns="22217" tIns="0" rIns="22217" bIns="0" numCol="1" spcCol="0" rtlCol="0" anchor="ctr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+mn-lt"/>
              <a:sym typeface="Georgia" panose="02040502050405020303" pitchFamily="18" charset="0"/>
            </a:endParaRPr>
          </a:p>
        </p:txBody>
      </p:sp>
      <p:cxnSp>
        <p:nvCxnSpPr>
          <p:cNvPr id="268" name="Прямая соединительная линия 267"/>
          <p:cNvCxnSpPr/>
          <p:nvPr/>
        </p:nvCxnSpPr>
        <p:spPr>
          <a:xfrm>
            <a:off x="2263011" y="6948499"/>
            <a:ext cx="2618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 Placeholder 21"/>
          <p:cNvSpPr>
            <a:spLocks noGrp="1"/>
          </p:cNvSpPr>
          <p:nvPr/>
        </p:nvSpPr>
        <p:spPr bwMode="auto">
          <a:xfrm>
            <a:off x="2463240" y="6625577"/>
            <a:ext cx="919647" cy="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Tx/>
              <a:buFontTx/>
              <a:buNone/>
              <a:tabLst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97171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•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-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◦"/>
              <a:defRPr sz="2167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18868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Font typeface="Georgia" pitchFamily="18" charset="0"/>
              <a:buChar char="›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97171" marR="0" indent="-297171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94342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alpha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91513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SzPct val="100000"/>
              <a:buFont typeface="+mj-lt"/>
              <a:buAutoNum type="romanLcPeriod"/>
              <a:defRPr sz="216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97171" algn="l" defTabSz="9905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itchFamily="34" charset="0"/>
              <a:buNone/>
              <a:defRPr sz="216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2% </a:t>
            </a:r>
            <a:r>
              <a:rPr lang="ru-RU" sz="1400" dirty="0" err="1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мас</a:t>
            </a:r>
            <a:r>
              <a:rPr lang="ru-RU" sz="1400" dirty="0">
                <a:solidFill>
                  <a:schemeClr val="accent5"/>
                </a:solidFill>
                <a:latin typeface="+mn-lt"/>
                <a:sym typeface="Georgia" panose="02040502050405020303" pitchFamily="18" charset="0"/>
              </a:rPr>
              <a:t>.</a:t>
            </a:r>
          </a:p>
        </p:txBody>
      </p:sp>
      <p:cxnSp>
        <p:nvCxnSpPr>
          <p:cNvPr id="271" name="Straight Connector 111"/>
          <p:cNvCxnSpPr/>
          <p:nvPr/>
        </p:nvCxnSpPr>
        <p:spPr>
          <a:xfrm rot="180000">
            <a:off x="6704901" y="5231180"/>
            <a:ext cx="190881" cy="319354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grpSp>
        <p:nvGrpSpPr>
          <p:cNvPr id="272" name="Group 112"/>
          <p:cNvGrpSpPr/>
          <p:nvPr/>
        </p:nvGrpSpPr>
        <p:grpSpPr>
          <a:xfrm>
            <a:off x="6369479" y="5516296"/>
            <a:ext cx="1414832" cy="1342490"/>
            <a:chOff x="2286443" y="4452348"/>
            <a:chExt cx="1972802" cy="1776822"/>
          </a:xfrm>
        </p:grpSpPr>
        <p:sp>
          <p:nvSpPr>
            <p:cNvPr id="273" name="Freeform 36"/>
            <p:cNvSpPr>
              <a:spLocks/>
            </p:cNvSpPr>
            <p:nvPr/>
          </p:nvSpPr>
          <p:spPr bwMode="auto">
            <a:xfrm>
              <a:off x="2400486" y="4614348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74" name="Oval 115"/>
            <p:cNvSpPr/>
            <p:nvPr/>
          </p:nvSpPr>
          <p:spPr bwMode="ltGray">
            <a:xfrm>
              <a:off x="2286443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5" name="Oval 116"/>
            <p:cNvSpPr/>
            <p:nvPr/>
          </p:nvSpPr>
          <p:spPr bwMode="ltGray">
            <a:xfrm>
              <a:off x="2322443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6" name="Oval 117"/>
            <p:cNvSpPr/>
            <p:nvPr/>
          </p:nvSpPr>
          <p:spPr bwMode="ltGray">
            <a:xfrm>
              <a:off x="2358443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7" name="Oval 118"/>
            <p:cNvSpPr/>
            <p:nvPr/>
          </p:nvSpPr>
          <p:spPr bwMode="ltGray">
            <a:xfrm>
              <a:off x="2394443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78" name="Oval 119"/>
            <p:cNvSpPr/>
            <p:nvPr/>
          </p:nvSpPr>
          <p:spPr bwMode="ltGray">
            <a:xfrm>
              <a:off x="3935245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9" name="Oval 120"/>
            <p:cNvSpPr/>
            <p:nvPr/>
          </p:nvSpPr>
          <p:spPr bwMode="ltGray">
            <a:xfrm>
              <a:off x="3971245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0" name="Oval 121"/>
            <p:cNvSpPr/>
            <p:nvPr/>
          </p:nvSpPr>
          <p:spPr bwMode="ltGray">
            <a:xfrm>
              <a:off x="4007245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1" name="Oval 122"/>
            <p:cNvSpPr/>
            <p:nvPr/>
          </p:nvSpPr>
          <p:spPr bwMode="ltGray">
            <a:xfrm>
              <a:off x="4043245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82" name="Oval 123"/>
            <p:cNvSpPr/>
            <p:nvPr/>
          </p:nvSpPr>
          <p:spPr bwMode="ltGray">
            <a:xfrm>
              <a:off x="2732621" y="590517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3" name="Oval 124"/>
            <p:cNvSpPr/>
            <p:nvPr/>
          </p:nvSpPr>
          <p:spPr bwMode="ltGray">
            <a:xfrm>
              <a:off x="2768621" y="5941170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4" name="Oval 125"/>
            <p:cNvSpPr/>
            <p:nvPr/>
          </p:nvSpPr>
          <p:spPr bwMode="ltGray">
            <a:xfrm>
              <a:off x="2804621" y="5977170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5" name="Oval 126"/>
            <p:cNvSpPr/>
            <p:nvPr/>
          </p:nvSpPr>
          <p:spPr bwMode="ltGray">
            <a:xfrm>
              <a:off x="2840621" y="601317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86" name="Oval 127"/>
            <p:cNvSpPr/>
            <p:nvPr/>
          </p:nvSpPr>
          <p:spPr bwMode="ltGray">
            <a:xfrm>
              <a:off x="3527206" y="589670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7" name="Oval 128"/>
            <p:cNvSpPr/>
            <p:nvPr/>
          </p:nvSpPr>
          <p:spPr bwMode="ltGray">
            <a:xfrm>
              <a:off x="3563206" y="593270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8" name="Oval 129"/>
            <p:cNvSpPr/>
            <p:nvPr/>
          </p:nvSpPr>
          <p:spPr bwMode="ltGray">
            <a:xfrm>
              <a:off x="3599206" y="596870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9" name="Oval 130"/>
            <p:cNvSpPr/>
            <p:nvPr/>
          </p:nvSpPr>
          <p:spPr bwMode="ltGray">
            <a:xfrm>
              <a:off x="3635206" y="600470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90" name="Oval 131"/>
            <p:cNvSpPr/>
            <p:nvPr/>
          </p:nvSpPr>
          <p:spPr bwMode="ltGray">
            <a:xfrm>
              <a:off x="266989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1" name="Oval 132"/>
            <p:cNvSpPr/>
            <p:nvPr/>
          </p:nvSpPr>
          <p:spPr bwMode="ltGray">
            <a:xfrm>
              <a:off x="270589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2" name="Oval 133"/>
            <p:cNvSpPr/>
            <p:nvPr/>
          </p:nvSpPr>
          <p:spPr bwMode="ltGray">
            <a:xfrm>
              <a:off x="274189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3" name="Oval 134"/>
            <p:cNvSpPr/>
            <p:nvPr/>
          </p:nvSpPr>
          <p:spPr bwMode="ltGray">
            <a:xfrm>
              <a:off x="277789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294" name="Oval 135"/>
            <p:cNvSpPr/>
            <p:nvPr/>
          </p:nvSpPr>
          <p:spPr bwMode="ltGray">
            <a:xfrm>
              <a:off x="353587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5" name="Oval 136"/>
            <p:cNvSpPr/>
            <p:nvPr/>
          </p:nvSpPr>
          <p:spPr bwMode="ltGray">
            <a:xfrm>
              <a:off x="357187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6" name="Oval 137"/>
            <p:cNvSpPr/>
            <p:nvPr/>
          </p:nvSpPr>
          <p:spPr bwMode="ltGray">
            <a:xfrm>
              <a:off x="360787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7" name="Oval 138"/>
            <p:cNvSpPr/>
            <p:nvPr/>
          </p:nvSpPr>
          <p:spPr bwMode="ltGray">
            <a:xfrm>
              <a:off x="364387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grpSp>
        <p:nvGrpSpPr>
          <p:cNvPr id="298" name="Group 139"/>
          <p:cNvGrpSpPr/>
          <p:nvPr/>
        </p:nvGrpSpPr>
        <p:grpSpPr>
          <a:xfrm>
            <a:off x="5617699" y="3547943"/>
            <a:ext cx="1498715" cy="1746912"/>
            <a:chOff x="1080965" y="2048993"/>
            <a:chExt cx="1975665" cy="2139156"/>
          </a:xfrm>
        </p:grpSpPr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1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2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3" name="Oval 144"/>
            <p:cNvSpPr/>
            <p:nvPr/>
          </p:nvSpPr>
          <p:spPr bwMode="ltGray">
            <a:xfrm>
              <a:off x="1152965" y="3187935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4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5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6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7" name="Oval 148"/>
            <p:cNvSpPr/>
            <p:nvPr/>
          </p:nvSpPr>
          <p:spPr bwMode="ltGray">
            <a:xfrm>
              <a:off x="1555804" y="247614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8" name="Oval 149"/>
            <p:cNvSpPr/>
            <p:nvPr/>
          </p:nvSpPr>
          <p:spPr bwMode="ltGray">
            <a:xfrm>
              <a:off x="1591804" y="2512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09" name="Oval 150"/>
            <p:cNvSpPr/>
            <p:nvPr/>
          </p:nvSpPr>
          <p:spPr bwMode="ltGray">
            <a:xfrm>
              <a:off x="2371731" y="2395667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0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1" name="Oval 152"/>
            <p:cNvSpPr/>
            <p:nvPr/>
          </p:nvSpPr>
          <p:spPr bwMode="ltGray">
            <a:xfrm>
              <a:off x="2443731" y="2467667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2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3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4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5" name="Oval 156"/>
            <p:cNvSpPr/>
            <p:nvPr/>
          </p:nvSpPr>
          <p:spPr bwMode="ltGray">
            <a:xfrm>
              <a:off x="2804630" y="3210819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6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17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8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9" name="Oval 160"/>
            <p:cNvSpPr/>
            <p:nvPr/>
          </p:nvSpPr>
          <p:spPr bwMode="ltGray">
            <a:xfrm>
              <a:off x="153450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0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21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2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3" name="Oval 164"/>
            <p:cNvSpPr/>
            <p:nvPr/>
          </p:nvSpPr>
          <p:spPr bwMode="ltGray">
            <a:xfrm>
              <a:off x="2400486" y="3936149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4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325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0" name="Text Box 16"/>
            <p:cNvSpPr txBox="1">
              <a:spLocks noChangeArrowheads="1"/>
            </p:cNvSpPr>
            <p:nvPr/>
          </p:nvSpPr>
          <p:spPr bwMode="blackWhite">
            <a:xfrm>
              <a:off x="1262601" y="3052589"/>
              <a:ext cx="1581175" cy="603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 err="1">
                  <a:latin typeface="+mj-lt"/>
                </a:rPr>
                <a:t>Раздель-ный</a:t>
              </a:r>
              <a:r>
                <a:rPr lang="ru-RU" sz="1600" b="1" dirty="0">
                  <a:latin typeface="+mj-lt"/>
                </a:rPr>
                <a:t> сбор</a:t>
              </a:r>
            </a:p>
          </p:txBody>
        </p:sp>
      </p:grpSp>
      <p:grpSp>
        <p:nvGrpSpPr>
          <p:cNvPr id="326" name="Group 167"/>
          <p:cNvGrpSpPr/>
          <p:nvPr/>
        </p:nvGrpSpPr>
        <p:grpSpPr>
          <a:xfrm>
            <a:off x="6552204" y="2196218"/>
            <a:ext cx="1439936" cy="1460660"/>
            <a:chOff x="2296700" y="382554"/>
            <a:chExt cx="2066387" cy="1794377"/>
          </a:xfrm>
        </p:grpSpPr>
        <p:sp>
          <p:nvSpPr>
            <p:cNvPr id="327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8" name="Text Box 17"/>
            <p:cNvSpPr txBox="1">
              <a:spLocks noChangeArrowheads="1"/>
            </p:cNvSpPr>
            <p:nvPr/>
          </p:nvSpPr>
          <p:spPr bwMode="blackWhite">
            <a:xfrm>
              <a:off x="2429606" y="940788"/>
              <a:ext cx="1728466" cy="6049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600" b="1" dirty="0">
                  <a:latin typeface="+mj-lt"/>
                </a:rPr>
                <a:t>«Умный» </a:t>
              </a:r>
            </a:p>
            <a:p>
              <a:pPr algn="ctr"/>
              <a:r>
                <a:rPr lang="ru-RU" sz="1600" b="1" dirty="0">
                  <a:latin typeface="+mj-lt"/>
                </a:rPr>
                <a:t>сбор</a:t>
              </a:r>
            </a:p>
          </p:txBody>
        </p:sp>
        <p:sp>
          <p:nvSpPr>
            <p:cNvPr id="329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0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1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2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3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4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5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6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37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8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9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0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1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2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3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4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5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6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7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8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349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0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1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2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353" name="Straight Connector 194"/>
          <p:cNvCxnSpPr/>
          <p:nvPr/>
        </p:nvCxnSpPr>
        <p:spPr>
          <a:xfrm flipH="1">
            <a:off x="7816536" y="2336276"/>
            <a:ext cx="180698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cxnSp>
        <p:nvCxnSpPr>
          <p:cNvPr id="354" name="Straight Connector 195"/>
          <p:cNvCxnSpPr/>
          <p:nvPr/>
        </p:nvCxnSpPr>
        <p:spPr>
          <a:xfrm flipH="1">
            <a:off x="7211095" y="3926168"/>
            <a:ext cx="2311276" cy="37174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357" name="Text Box 16"/>
          <p:cNvSpPr txBox="1">
            <a:spLocks noChangeArrowheads="1"/>
          </p:cNvSpPr>
          <p:nvPr/>
        </p:nvSpPr>
        <p:spPr bwMode="blackWhite">
          <a:xfrm>
            <a:off x="6340644" y="5935301"/>
            <a:ext cx="159755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 kern="0" dirty="0" err="1">
                <a:solidFill>
                  <a:schemeClr val="accent2"/>
                </a:solidFill>
                <a:latin typeface="+mj-lt"/>
              </a:rPr>
              <a:t>Фандо</a:t>
            </a:r>
            <a:r>
              <a:rPr lang="ru-RU" sz="1600" b="1" kern="0" dirty="0">
                <a:solidFill>
                  <a:schemeClr val="accent2"/>
                </a:solidFill>
                <a:latin typeface="+mj-lt"/>
              </a:rPr>
              <a:t>-</a:t>
            </a:r>
          </a:p>
          <a:p>
            <a:pPr lvl="0" algn="ctr">
              <a:defRPr/>
            </a:pPr>
            <a:r>
              <a:rPr lang="ru-RU" sz="1600" b="1" kern="0" dirty="0">
                <a:solidFill>
                  <a:schemeClr val="accent2"/>
                </a:solidFill>
                <a:latin typeface="+mj-lt"/>
              </a:rPr>
              <a:t>маты</a:t>
            </a:r>
            <a:endParaRPr lang="en-GB" sz="1600" b="1" kern="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94" name="Straight Connector 195"/>
          <p:cNvCxnSpPr/>
          <p:nvPr/>
        </p:nvCxnSpPr>
        <p:spPr>
          <a:xfrm flipH="1">
            <a:off x="7656317" y="5635980"/>
            <a:ext cx="196720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pic>
        <p:nvPicPr>
          <p:cNvPr id="2050" name="Picture 2" descr="Картинки по запросу фандом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20285" y="5816378"/>
            <a:ext cx="1155303" cy="15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аздельный сб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22" b="11653"/>
          <a:stretch/>
        </p:blipFill>
        <p:spPr bwMode="auto">
          <a:xfrm>
            <a:off x="7227799" y="4128034"/>
            <a:ext cx="2879507" cy="13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object 5"/>
          <p:cNvSpPr txBox="1"/>
          <p:nvPr/>
        </p:nvSpPr>
        <p:spPr>
          <a:xfrm>
            <a:off x="8039996" y="2663180"/>
            <a:ext cx="2490486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3">
              <a:spcBef>
                <a:spcPts val="505"/>
              </a:spcBef>
            </a:pPr>
            <a:r>
              <a:rPr lang="ru-RU" sz="1500" b="1" spc="10" dirty="0">
                <a:solidFill>
                  <a:schemeClr val="tx2">
                    <a:lumMod val="75000"/>
                  </a:schemeClr>
                </a:solidFill>
                <a:cs typeface="PF Isotext Pro"/>
              </a:rPr>
              <a:t>Контроль качества Взвешивание</a:t>
            </a:r>
          </a:p>
          <a:p>
            <a:pPr marL="12693">
              <a:spcBef>
                <a:spcPts val="505"/>
              </a:spcBef>
            </a:pPr>
            <a:r>
              <a:rPr lang="ru-RU" sz="1500" b="1" spc="10" dirty="0">
                <a:solidFill>
                  <a:schemeClr val="tx2">
                    <a:lumMod val="75000"/>
                  </a:schemeClr>
                </a:solidFill>
                <a:cs typeface="PF Isotext Pro"/>
              </a:rPr>
              <a:t>Контроль доступа</a:t>
            </a:r>
            <a:endParaRPr lang="ru-RU" sz="1500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351183" y="909591"/>
            <a:ext cx="9222894" cy="3043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22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 накопления  и сбора ТКО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313" y="1597765"/>
            <a:ext cx="5345907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220" algn="ctr"/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Пассивный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1875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17" y="427347"/>
            <a:ext cx="10379334" cy="1152000"/>
          </a:xfr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 defTabSz="91440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Разработка и внедрение наилучших доступных технологий (НДТ).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Ликвидация технического отставания отрасли</a:t>
            </a:r>
          </a:p>
        </p:txBody>
      </p:sp>
      <p:sp>
        <p:nvSpPr>
          <p:cNvPr id="39942" name="AutoShape 6" descr="https://opt-1199668.ssl.1c-bitrix-cdn.ru/upload/medialibrary/430/4305f222ce293b928173d3592e8c0e92.png?1524149694781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opt-1199668.ssl.1c-bitrix-cdn.ru/upload/medialibrary/430/4305f222ce293b928173d3592e8c0e92.png?1524149694781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opt-1199668.ssl.1c-bitrix-cdn.ru/upload/medialibrary/430/4305f222ce293b928173d3592e8c0e92.png?1524149694781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Straight Connector 210"/>
          <p:cNvCxnSpPr/>
          <p:nvPr/>
        </p:nvCxnSpPr>
        <p:spPr>
          <a:xfrm>
            <a:off x="6065986" y="2087621"/>
            <a:ext cx="0" cy="51220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1"/>
          <p:cNvCxnSpPr/>
          <p:nvPr/>
        </p:nvCxnSpPr>
        <p:spPr>
          <a:xfrm rot="180000">
            <a:off x="1603798" y="5042272"/>
            <a:ext cx="190881" cy="319354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  <p:grpSp>
        <p:nvGrpSpPr>
          <p:cNvPr id="3" name="Group 112"/>
          <p:cNvGrpSpPr/>
          <p:nvPr/>
        </p:nvGrpSpPr>
        <p:grpSpPr>
          <a:xfrm>
            <a:off x="342630" y="5433230"/>
            <a:ext cx="2129600" cy="1776459"/>
            <a:chOff x="2286443" y="4452348"/>
            <a:chExt cx="1972802" cy="1776822"/>
          </a:xfrm>
        </p:grpSpPr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2400486" y="4614348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Oval 115"/>
            <p:cNvSpPr/>
            <p:nvPr/>
          </p:nvSpPr>
          <p:spPr bwMode="ltGray">
            <a:xfrm>
              <a:off x="2286443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Oval 116"/>
            <p:cNvSpPr/>
            <p:nvPr/>
          </p:nvSpPr>
          <p:spPr bwMode="ltGray">
            <a:xfrm>
              <a:off x="2322443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" name="Oval 117"/>
            <p:cNvSpPr/>
            <p:nvPr/>
          </p:nvSpPr>
          <p:spPr bwMode="ltGray">
            <a:xfrm>
              <a:off x="2358443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Oval 118"/>
            <p:cNvSpPr/>
            <p:nvPr/>
          </p:nvSpPr>
          <p:spPr bwMode="ltGray">
            <a:xfrm>
              <a:off x="2394443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Oval 119"/>
            <p:cNvSpPr/>
            <p:nvPr/>
          </p:nvSpPr>
          <p:spPr bwMode="ltGray">
            <a:xfrm>
              <a:off x="3935245" y="518516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Oval 120"/>
            <p:cNvSpPr/>
            <p:nvPr/>
          </p:nvSpPr>
          <p:spPr bwMode="ltGray">
            <a:xfrm>
              <a:off x="3971245" y="522116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Oval 121"/>
            <p:cNvSpPr/>
            <p:nvPr/>
          </p:nvSpPr>
          <p:spPr bwMode="ltGray">
            <a:xfrm>
              <a:off x="4007245" y="525716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Oval 122"/>
            <p:cNvSpPr/>
            <p:nvPr/>
          </p:nvSpPr>
          <p:spPr bwMode="ltGray">
            <a:xfrm>
              <a:off x="4043245" y="529316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Oval 123"/>
            <p:cNvSpPr/>
            <p:nvPr/>
          </p:nvSpPr>
          <p:spPr bwMode="ltGray">
            <a:xfrm>
              <a:off x="2732621" y="590517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Oval 124"/>
            <p:cNvSpPr/>
            <p:nvPr/>
          </p:nvSpPr>
          <p:spPr bwMode="ltGray">
            <a:xfrm>
              <a:off x="2768621" y="5941170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Oval 125"/>
            <p:cNvSpPr/>
            <p:nvPr/>
          </p:nvSpPr>
          <p:spPr bwMode="ltGray">
            <a:xfrm>
              <a:off x="2804621" y="5977170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Oval 126"/>
            <p:cNvSpPr/>
            <p:nvPr/>
          </p:nvSpPr>
          <p:spPr bwMode="ltGray">
            <a:xfrm>
              <a:off x="2840621" y="601317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Oval 127"/>
            <p:cNvSpPr/>
            <p:nvPr/>
          </p:nvSpPr>
          <p:spPr bwMode="ltGray">
            <a:xfrm>
              <a:off x="3527206" y="589670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Oval 128"/>
            <p:cNvSpPr/>
            <p:nvPr/>
          </p:nvSpPr>
          <p:spPr bwMode="ltGray">
            <a:xfrm>
              <a:off x="3563206" y="593270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" name="Oval 129"/>
            <p:cNvSpPr/>
            <p:nvPr/>
          </p:nvSpPr>
          <p:spPr bwMode="ltGray">
            <a:xfrm>
              <a:off x="3599206" y="5968701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Oval 130"/>
            <p:cNvSpPr/>
            <p:nvPr/>
          </p:nvSpPr>
          <p:spPr bwMode="ltGray">
            <a:xfrm>
              <a:off x="3635206" y="600470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Oval 131"/>
            <p:cNvSpPr/>
            <p:nvPr/>
          </p:nvSpPr>
          <p:spPr bwMode="ltGray">
            <a:xfrm>
              <a:off x="266989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Oval 132"/>
            <p:cNvSpPr/>
            <p:nvPr/>
          </p:nvSpPr>
          <p:spPr bwMode="ltGray">
            <a:xfrm>
              <a:off x="270589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Oval 133"/>
            <p:cNvSpPr/>
            <p:nvPr/>
          </p:nvSpPr>
          <p:spPr bwMode="ltGray">
            <a:xfrm>
              <a:off x="274189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Oval 134"/>
            <p:cNvSpPr/>
            <p:nvPr/>
          </p:nvSpPr>
          <p:spPr bwMode="ltGray">
            <a:xfrm>
              <a:off x="277789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Oval 135"/>
            <p:cNvSpPr/>
            <p:nvPr/>
          </p:nvSpPr>
          <p:spPr bwMode="ltGray">
            <a:xfrm>
              <a:off x="3535876" y="445234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" name="Oval 136"/>
            <p:cNvSpPr/>
            <p:nvPr/>
          </p:nvSpPr>
          <p:spPr bwMode="ltGray">
            <a:xfrm>
              <a:off x="3571876" y="4488348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Oval 137"/>
            <p:cNvSpPr/>
            <p:nvPr/>
          </p:nvSpPr>
          <p:spPr bwMode="ltGray">
            <a:xfrm>
              <a:off x="3607876" y="4524348"/>
              <a:ext cx="180000" cy="180000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Oval 138"/>
            <p:cNvSpPr/>
            <p:nvPr/>
          </p:nvSpPr>
          <p:spPr bwMode="ltGray">
            <a:xfrm>
              <a:off x="3643876" y="4560348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Group 139"/>
          <p:cNvGrpSpPr/>
          <p:nvPr/>
        </p:nvGrpSpPr>
        <p:grpSpPr>
          <a:xfrm>
            <a:off x="88454" y="3274677"/>
            <a:ext cx="2171134" cy="1987624"/>
            <a:chOff x="1080965" y="2048993"/>
            <a:chExt cx="1975665" cy="2139156"/>
          </a:xfrm>
        </p:grpSpPr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1200427" y="2566795"/>
              <a:ext cx="1710000" cy="145799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3" name="Oval 142"/>
            <p:cNvSpPr/>
            <p:nvPr/>
          </p:nvSpPr>
          <p:spPr bwMode="ltGray">
            <a:xfrm>
              <a:off x="1080965" y="3115935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4" name="Oval 143"/>
            <p:cNvSpPr/>
            <p:nvPr/>
          </p:nvSpPr>
          <p:spPr bwMode="ltGray">
            <a:xfrm>
              <a:off x="1116965" y="3151935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5" name="Oval 144"/>
            <p:cNvSpPr/>
            <p:nvPr/>
          </p:nvSpPr>
          <p:spPr bwMode="ltGray">
            <a:xfrm>
              <a:off x="1152965" y="3187935"/>
              <a:ext cx="180000" cy="179999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6" name="Oval 145"/>
            <p:cNvSpPr/>
            <p:nvPr/>
          </p:nvSpPr>
          <p:spPr bwMode="ltGray">
            <a:xfrm>
              <a:off x="1188965" y="322393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47" name="Oval 146"/>
            <p:cNvSpPr/>
            <p:nvPr/>
          </p:nvSpPr>
          <p:spPr bwMode="ltGray">
            <a:xfrm>
              <a:off x="1483804" y="240414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8" name="Oval 147"/>
            <p:cNvSpPr/>
            <p:nvPr/>
          </p:nvSpPr>
          <p:spPr bwMode="ltGray">
            <a:xfrm>
              <a:off x="1519804" y="244014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9" name="Oval 148"/>
            <p:cNvSpPr/>
            <p:nvPr/>
          </p:nvSpPr>
          <p:spPr bwMode="ltGray">
            <a:xfrm>
              <a:off x="1555804" y="2476147"/>
              <a:ext cx="180000" cy="179999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0" name="Oval 149"/>
            <p:cNvSpPr/>
            <p:nvPr/>
          </p:nvSpPr>
          <p:spPr bwMode="ltGray">
            <a:xfrm>
              <a:off x="1591804" y="2512145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51" name="Oval 150"/>
            <p:cNvSpPr/>
            <p:nvPr/>
          </p:nvSpPr>
          <p:spPr bwMode="ltGray">
            <a:xfrm>
              <a:off x="2371731" y="2395668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2" name="Oval 151"/>
            <p:cNvSpPr/>
            <p:nvPr/>
          </p:nvSpPr>
          <p:spPr bwMode="ltGray">
            <a:xfrm>
              <a:off x="2407731" y="2431667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3" name="Oval 152"/>
            <p:cNvSpPr/>
            <p:nvPr/>
          </p:nvSpPr>
          <p:spPr bwMode="ltGray">
            <a:xfrm>
              <a:off x="2443731" y="2467667"/>
              <a:ext cx="180000" cy="179999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Oval 153"/>
            <p:cNvSpPr/>
            <p:nvPr/>
          </p:nvSpPr>
          <p:spPr bwMode="ltGray">
            <a:xfrm>
              <a:off x="2479731" y="25036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55" name="Oval 154"/>
            <p:cNvSpPr/>
            <p:nvPr/>
          </p:nvSpPr>
          <p:spPr bwMode="ltGray">
            <a:xfrm>
              <a:off x="2732630" y="313881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" name="Oval 155"/>
            <p:cNvSpPr/>
            <p:nvPr/>
          </p:nvSpPr>
          <p:spPr bwMode="ltGray">
            <a:xfrm>
              <a:off x="2768630" y="317481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7" name="Oval 156"/>
            <p:cNvSpPr/>
            <p:nvPr/>
          </p:nvSpPr>
          <p:spPr bwMode="ltGray">
            <a:xfrm>
              <a:off x="2804630" y="3210819"/>
              <a:ext cx="180000" cy="179999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Oval 157"/>
            <p:cNvSpPr/>
            <p:nvPr/>
          </p:nvSpPr>
          <p:spPr bwMode="ltGray">
            <a:xfrm>
              <a:off x="2840630" y="324681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59" name="Oval 158"/>
            <p:cNvSpPr/>
            <p:nvPr/>
          </p:nvSpPr>
          <p:spPr bwMode="ltGray">
            <a:xfrm>
              <a:off x="146250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Oval 159"/>
            <p:cNvSpPr/>
            <p:nvPr/>
          </p:nvSpPr>
          <p:spPr bwMode="ltGray">
            <a:xfrm>
              <a:off x="149850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Oval 160"/>
            <p:cNvSpPr/>
            <p:nvPr/>
          </p:nvSpPr>
          <p:spPr bwMode="ltGray">
            <a:xfrm>
              <a:off x="1534506" y="3936149"/>
              <a:ext cx="180000" cy="179999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2" name="Oval 161"/>
            <p:cNvSpPr/>
            <p:nvPr/>
          </p:nvSpPr>
          <p:spPr bwMode="ltGray">
            <a:xfrm>
              <a:off x="157050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63" name="Oval 162"/>
            <p:cNvSpPr/>
            <p:nvPr/>
          </p:nvSpPr>
          <p:spPr bwMode="ltGray">
            <a:xfrm>
              <a:off x="2328486" y="3864149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4" name="Oval 163"/>
            <p:cNvSpPr/>
            <p:nvPr/>
          </p:nvSpPr>
          <p:spPr bwMode="ltGray">
            <a:xfrm>
              <a:off x="2364486" y="3900149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Oval 164"/>
            <p:cNvSpPr/>
            <p:nvPr/>
          </p:nvSpPr>
          <p:spPr bwMode="ltGray">
            <a:xfrm>
              <a:off x="2400486" y="3936149"/>
              <a:ext cx="180000" cy="179999"/>
            </a:xfrm>
            <a:prstGeom prst="ellipse">
              <a:avLst/>
            </a:prstGeom>
            <a:solidFill>
              <a:srgbClr val="A32020">
                <a:alpha val="2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6" name="Oval 165"/>
            <p:cNvSpPr/>
            <p:nvPr/>
          </p:nvSpPr>
          <p:spPr bwMode="ltGray">
            <a:xfrm>
              <a:off x="2436486" y="397214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cxnSp>
          <p:nvCxnSpPr>
            <p:cNvPr id="67" name="Straight Connector 166"/>
            <p:cNvCxnSpPr/>
            <p:nvPr/>
          </p:nvCxnSpPr>
          <p:spPr>
            <a:xfrm rot="21420000" flipV="1">
              <a:off x="2600258" y="2048993"/>
              <a:ext cx="226859" cy="37954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68" name="Text Box 16"/>
            <p:cNvSpPr txBox="1">
              <a:spLocks noChangeArrowheads="1"/>
            </p:cNvSpPr>
            <p:nvPr/>
          </p:nvSpPr>
          <p:spPr bwMode="blackWhite">
            <a:xfrm>
              <a:off x="1262601" y="3052589"/>
              <a:ext cx="1581175" cy="339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ru-RU" b="1" dirty="0" smtClean="0">
                <a:latin typeface="+mj-lt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413653" y="1955750"/>
            <a:ext cx="2115284" cy="1460660"/>
            <a:chOff x="2296700" y="382554"/>
            <a:chExt cx="2066387" cy="1794377"/>
          </a:xfrm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2435529" y="54481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blackWhite">
            <a:xfrm>
              <a:off x="2429605" y="940788"/>
              <a:ext cx="1728466" cy="10208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Создание консорциумов</a:t>
              </a:r>
            </a:p>
          </p:txBody>
        </p:sp>
        <p:sp>
          <p:nvSpPr>
            <p:cNvPr id="72" name="Oval 170"/>
            <p:cNvSpPr/>
            <p:nvPr/>
          </p:nvSpPr>
          <p:spPr bwMode="ltGray">
            <a:xfrm>
              <a:off x="4039087" y="1083626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3" name="Oval 171"/>
            <p:cNvSpPr/>
            <p:nvPr/>
          </p:nvSpPr>
          <p:spPr bwMode="ltGray">
            <a:xfrm>
              <a:off x="4075087" y="1119626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4" name="Oval 172"/>
            <p:cNvSpPr/>
            <p:nvPr/>
          </p:nvSpPr>
          <p:spPr bwMode="ltGray">
            <a:xfrm>
              <a:off x="4111087" y="1155626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Oval 173"/>
            <p:cNvSpPr/>
            <p:nvPr/>
          </p:nvSpPr>
          <p:spPr bwMode="ltGray">
            <a:xfrm>
              <a:off x="4147087" y="11916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76" name="Oval 174"/>
            <p:cNvSpPr/>
            <p:nvPr/>
          </p:nvSpPr>
          <p:spPr bwMode="ltGray">
            <a:xfrm>
              <a:off x="3581839" y="185293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7" name="Oval 175"/>
            <p:cNvSpPr/>
            <p:nvPr/>
          </p:nvSpPr>
          <p:spPr bwMode="ltGray">
            <a:xfrm>
              <a:off x="3617839" y="188893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8" name="Oval 176"/>
            <p:cNvSpPr/>
            <p:nvPr/>
          </p:nvSpPr>
          <p:spPr bwMode="ltGray">
            <a:xfrm>
              <a:off x="3653839" y="192493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9" name="Oval 177"/>
            <p:cNvSpPr/>
            <p:nvPr/>
          </p:nvSpPr>
          <p:spPr bwMode="ltGray">
            <a:xfrm>
              <a:off x="3689839" y="196093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80" name="Oval 178"/>
            <p:cNvSpPr/>
            <p:nvPr/>
          </p:nvSpPr>
          <p:spPr bwMode="ltGray">
            <a:xfrm>
              <a:off x="3569869" y="392611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1" name="Oval 179"/>
            <p:cNvSpPr/>
            <p:nvPr/>
          </p:nvSpPr>
          <p:spPr bwMode="ltGray">
            <a:xfrm>
              <a:off x="3605869" y="428611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2" name="Oval 180"/>
            <p:cNvSpPr/>
            <p:nvPr/>
          </p:nvSpPr>
          <p:spPr bwMode="ltGray">
            <a:xfrm>
              <a:off x="3641869" y="464611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3" name="Oval 181"/>
            <p:cNvSpPr/>
            <p:nvPr/>
          </p:nvSpPr>
          <p:spPr bwMode="ltGray">
            <a:xfrm>
              <a:off x="3677869" y="50061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84" name="Oval 182"/>
            <p:cNvSpPr/>
            <p:nvPr/>
          </p:nvSpPr>
          <p:spPr bwMode="ltGray">
            <a:xfrm>
              <a:off x="2698507" y="38255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5" name="Oval 183"/>
            <p:cNvSpPr/>
            <p:nvPr/>
          </p:nvSpPr>
          <p:spPr bwMode="ltGray">
            <a:xfrm>
              <a:off x="2734507" y="41855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6" name="Oval 184"/>
            <p:cNvSpPr/>
            <p:nvPr/>
          </p:nvSpPr>
          <p:spPr bwMode="ltGray">
            <a:xfrm>
              <a:off x="2770507" y="45455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Oval 185"/>
            <p:cNvSpPr/>
            <p:nvPr/>
          </p:nvSpPr>
          <p:spPr bwMode="ltGray">
            <a:xfrm>
              <a:off x="2806507" y="49055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88" name="Oval 186"/>
            <p:cNvSpPr/>
            <p:nvPr/>
          </p:nvSpPr>
          <p:spPr bwMode="ltGray">
            <a:xfrm>
              <a:off x="2296700" y="1077910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9" name="Oval 187"/>
            <p:cNvSpPr/>
            <p:nvPr/>
          </p:nvSpPr>
          <p:spPr bwMode="ltGray">
            <a:xfrm>
              <a:off x="2332700" y="111391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0" name="Oval 188"/>
            <p:cNvSpPr/>
            <p:nvPr/>
          </p:nvSpPr>
          <p:spPr bwMode="ltGray">
            <a:xfrm>
              <a:off x="2368700" y="1149910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1" name="Oval 189"/>
            <p:cNvSpPr/>
            <p:nvPr/>
          </p:nvSpPr>
          <p:spPr bwMode="ltGray">
            <a:xfrm>
              <a:off x="2404700" y="1185910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92" name="Oval 190"/>
            <p:cNvSpPr/>
            <p:nvPr/>
          </p:nvSpPr>
          <p:spPr bwMode="ltGray">
            <a:xfrm>
              <a:off x="2678241" y="1826124"/>
              <a:ext cx="324000" cy="3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3" name="Oval 191"/>
            <p:cNvSpPr/>
            <p:nvPr/>
          </p:nvSpPr>
          <p:spPr bwMode="ltGray">
            <a:xfrm>
              <a:off x="2714241" y="1862124"/>
              <a:ext cx="252000" cy="252000"/>
            </a:xfrm>
            <a:prstGeom prst="ellipse">
              <a:avLst/>
            </a:prstGeom>
            <a:solidFill>
              <a:srgbClr val="A32020">
                <a:alpha val="14902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4" name="Oval 192"/>
            <p:cNvSpPr/>
            <p:nvPr/>
          </p:nvSpPr>
          <p:spPr bwMode="ltGray">
            <a:xfrm>
              <a:off x="2750241" y="1898124"/>
              <a:ext cx="180000" cy="180000"/>
            </a:xfrm>
            <a:prstGeom prst="ellipse">
              <a:avLst/>
            </a:prstGeom>
            <a:solidFill>
              <a:schemeClr val="accent2">
                <a:alpha val="29804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5" name="Oval 193"/>
            <p:cNvSpPr/>
            <p:nvPr/>
          </p:nvSpPr>
          <p:spPr bwMode="ltGray">
            <a:xfrm>
              <a:off x="2786241" y="193412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</p:grpSp>
      <p:cxnSp>
        <p:nvCxnSpPr>
          <p:cNvPr id="97" name="Straight Connector 195"/>
          <p:cNvCxnSpPr/>
          <p:nvPr/>
        </p:nvCxnSpPr>
        <p:spPr>
          <a:xfrm flipH="1">
            <a:off x="2392884" y="3416410"/>
            <a:ext cx="2274924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98" name="Text Box 16"/>
          <p:cNvSpPr txBox="1">
            <a:spLocks noChangeArrowheads="1"/>
          </p:cNvSpPr>
          <p:nvPr/>
        </p:nvSpPr>
        <p:spPr bwMode="blackWhite">
          <a:xfrm>
            <a:off x="614659" y="5923234"/>
            <a:ext cx="15975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rPr>
              <a:t>Внедрение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rPr>
              <a:t> раздельного накопления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99" name="Straight Connector 195"/>
          <p:cNvCxnSpPr/>
          <p:nvPr/>
        </p:nvCxnSpPr>
        <p:spPr>
          <a:xfrm flipH="1">
            <a:off x="2259588" y="5541208"/>
            <a:ext cx="2930916" cy="0"/>
          </a:xfrm>
          <a:prstGeom prst="line">
            <a:avLst/>
          </a:prstGeom>
          <a:noFill/>
          <a:ln w="19050">
            <a:solidFill>
              <a:schemeClr val="accent5"/>
            </a:solidFill>
            <a:prstDash val="sysDot"/>
            <a:round/>
            <a:headEnd/>
            <a:tailEnd/>
          </a:ln>
        </p:spPr>
      </p:cxnSp>
      <p:sp>
        <p:nvSpPr>
          <p:cNvPr id="100" name="object 5"/>
          <p:cNvSpPr txBox="1"/>
          <p:nvPr/>
        </p:nvSpPr>
        <p:spPr>
          <a:xfrm>
            <a:off x="2528937" y="2190188"/>
            <a:ext cx="3321025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Развитие экологического  машиностроения  </a:t>
            </a:r>
          </a:p>
          <a:p>
            <a:pPr marL="12696">
              <a:spcBef>
                <a:spcPts val="505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Диверсификация ОПК</a:t>
            </a:r>
          </a:p>
          <a:p>
            <a:pPr marL="12696">
              <a:spcBef>
                <a:spcPts val="505"/>
              </a:spcBef>
            </a:pP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101" name="object 5"/>
          <p:cNvSpPr txBox="1"/>
          <p:nvPr/>
        </p:nvSpPr>
        <p:spPr>
          <a:xfrm>
            <a:off x="2355647" y="3608844"/>
            <a:ext cx="3710340" cy="179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 Государственные инструменты поддержки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Развитие малого предпринимательства</a:t>
            </a: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Разработка инновационных технологий</a:t>
            </a:r>
            <a:endParaRPr lang="ru-RU" b="1" spc="10" dirty="0">
              <a:solidFill>
                <a:schemeClr val="tx2">
                  <a:lumMod val="75000"/>
                </a:schemeClr>
              </a:solidFill>
              <a:cs typeface="PF Isotext Pro"/>
            </a:endParaRPr>
          </a:p>
        </p:txBody>
      </p:sp>
      <p:sp>
        <p:nvSpPr>
          <p:cNvPr id="102" name="object 5"/>
          <p:cNvSpPr txBox="1"/>
          <p:nvPr/>
        </p:nvSpPr>
        <p:spPr>
          <a:xfrm>
            <a:off x="2528937" y="5893000"/>
            <a:ext cx="3463168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Селективные контейнеры</a:t>
            </a:r>
          </a:p>
          <a:p>
            <a:pPr marL="12696">
              <a:spcBef>
                <a:spcPts val="505"/>
              </a:spcBef>
            </a:pPr>
            <a:r>
              <a:rPr lang="ru-RU" b="1" spc="10" dirty="0" err="1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Фандоматы</a:t>
            </a:r>
            <a:endParaRPr lang="ru-RU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12696">
              <a:spcBef>
                <a:spcPts val="505"/>
              </a:spcBef>
            </a:pP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Интеллектуальные  пункты приема вторичного сырья</a:t>
            </a:r>
          </a:p>
        </p:txBody>
      </p:sp>
      <p:sp>
        <p:nvSpPr>
          <p:cNvPr id="105" name="Text Box 17"/>
          <p:cNvSpPr txBox="1">
            <a:spLocks noChangeArrowheads="1"/>
          </p:cNvSpPr>
          <p:nvPr/>
        </p:nvSpPr>
        <p:spPr bwMode="blackWhite">
          <a:xfrm>
            <a:off x="233338" y="4100968"/>
            <a:ext cx="176936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Создание </a:t>
            </a:r>
            <a:r>
              <a:rPr lang="ru-RU" b="1" dirty="0" err="1" smtClean="0">
                <a:latin typeface="+mj-lt"/>
              </a:rPr>
              <a:t>экотехнопарков</a:t>
            </a:r>
            <a:endParaRPr lang="ru-RU" b="1" dirty="0" smtClean="0">
              <a:latin typeface="+mj-lt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"/>
          <a:srcRect l="13742" r="10716"/>
          <a:stretch/>
        </p:blipFill>
        <p:spPr>
          <a:xfrm>
            <a:off x="7778153" y="2843733"/>
            <a:ext cx="1600201" cy="125183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5" y="6913281"/>
            <a:ext cx="2578086" cy="431282"/>
          </a:xfrm>
          <a:prstGeom prst="rect">
            <a:avLst/>
          </a:prstGeom>
        </p:spPr>
      </p:pic>
      <p:pic>
        <p:nvPicPr>
          <p:cNvPr id="40962" name="Picture 2" descr="http://eanews.ru/files/proton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6698" y="2915741"/>
            <a:ext cx="1100053" cy="1143506"/>
          </a:xfrm>
          <a:prstGeom prst="rect">
            <a:avLst/>
          </a:prstGeom>
          <a:noFill/>
        </p:spPr>
      </p:pic>
      <p:pic>
        <p:nvPicPr>
          <p:cNvPr id="40964" name="Picture 4" descr="http://specrezka.ru/content/images/clients/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7118" y="2699717"/>
            <a:ext cx="1389027" cy="1389027"/>
          </a:xfrm>
          <a:prstGeom prst="rect">
            <a:avLst/>
          </a:prstGeom>
          <a:noFill/>
        </p:spPr>
      </p:pic>
      <p:sp>
        <p:nvSpPr>
          <p:cNvPr id="109" name="object 5"/>
          <p:cNvSpPr txBox="1"/>
          <p:nvPr/>
        </p:nvSpPr>
        <p:spPr>
          <a:xfrm>
            <a:off x="6317118" y="4550442"/>
            <a:ext cx="421963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spc="10" dirty="0" smtClean="0">
                <a:solidFill>
                  <a:schemeClr val="tx1">
                    <a:lumMod val="75000"/>
                  </a:schemeClr>
                </a:solidFill>
                <a:cs typeface="PF Isotext Pro"/>
              </a:rPr>
              <a:t>   </a:t>
            </a:r>
            <a:r>
              <a:rPr lang="ru-RU" b="1" spc="10" dirty="0" smtClean="0">
                <a:solidFill>
                  <a:srgbClr val="002060"/>
                </a:solidFill>
                <a:cs typeface="PF Isotext Pro"/>
              </a:rPr>
              <a:t>Энергетическая  утилизация  ОСВ</a:t>
            </a:r>
          </a:p>
          <a:p>
            <a:pPr marL="12696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spc="10" dirty="0" smtClean="0">
                <a:solidFill>
                  <a:srgbClr val="002060"/>
                </a:solidFill>
                <a:cs typeface="PF Isotext Pro"/>
              </a:rPr>
              <a:t>   Производство </a:t>
            </a:r>
            <a:r>
              <a:rPr lang="ru-RU" b="1" spc="10" dirty="0" err="1" smtClean="0">
                <a:solidFill>
                  <a:srgbClr val="002060"/>
                </a:solidFill>
                <a:cs typeface="PF Isotext Pro"/>
              </a:rPr>
              <a:t>синтез-газа</a:t>
            </a:r>
            <a:r>
              <a:rPr lang="ru-RU" b="1" spc="10" dirty="0" smtClean="0">
                <a:solidFill>
                  <a:srgbClr val="002060"/>
                </a:solidFill>
                <a:cs typeface="PF Isotext Pro"/>
              </a:rPr>
              <a:t> из       древесных отходов</a:t>
            </a:r>
          </a:p>
          <a:p>
            <a:pPr marL="12696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spc="10" dirty="0" smtClean="0">
                <a:solidFill>
                  <a:srgbClr val="002060"/>
                </a:solidFill>
                <a:cs typeface="PF Isotext Pro"/>
              </a:rPr>
              <a:t>   Производство </a:t>
            </a:r>
            <a:r>
              <a:rPr lang="en-US" b="1" spc="10" dirty="0" smtClean="0">
                <a:solidFill>
                  <a:srgbClr val="002060"/>
                </a:solidFill>
                <a:cs typeface="PF Isotext Pro"/>
              </a:rPr>
              <a:t>RDF</a:t>
            </a:r>
            <a:endParaRPr lang="ru-RU" b="1" spc="10" dirty="0" smtClean="0">
              <a:solidFill>
                <a:srgbClr val="002060"/>
              </a:solidFill>
              <a:cs typeface="PF Isotext Pro"/>
            </a:endParaRPr>
          </a:p>
          <a:p>
            <a:pPr marL="12696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spc="10" dirty="0" smtClean="0">
                <a:solidFill>
                  <a:srgbClr val="002060"/>
                </a:solidFill>
                <a:cs typeface="PF Isotext Pro"/>
              </a:rPr>
              <a:t>  Генерация электроэнергии</a:t>
            </a:r>
            <a:endParaRPr lang="ru-RU" b="1" spc="10" dirty="0">
              <a:solidFill>
                <a:srgbClr val="002060"/>
              </a:solidFill>
              <a:cs typeface="PF Isotext Pro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62200" y="1907629"/>
            <a:ext cx="4374695" cy="3098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Пример консорциума по развитию технологий энергетической утилизации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Стрелка вправо 113"/>
          <p:cNvSpPr/>
          <p:nvPr/>
        </p:nvSpPr>
        <p:spPr>
          <a:xfrm rot="5400000">
            <a:off x="8422635" y="4144893"/>
            <a:ext cx="312662" cy="15861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 rot="7228733">
            <a:off x="9699305" y="4286549"/>
            <a:ext cx="335009" cy="1586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3513781">
            <a:off x="7197844" y="4161967"/>
            <a:ext cx="354754" cy="17600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 rot="5400000" flipH="1">
            <a:off x="8371598" y="6558659"/>
            <a:ext cx="256118" cy="15861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395"/>
          <p:cNvSpPr txBox="1"/>
          <p:nvPr/>
        </p:nvSpPr>
        <p:spPr>
          <a:xfrm>
            <a:off x="356601" y="680979"/>
            <a:ext cx="9222894" cy="3043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22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Комплексная технология утилизации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ТКО </a:t>
            </a:r>
          </a:p>
          <a:p>
            <a:pPr indent="-27422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осадков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сточных вод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742" r="10716"/>
          <a:stretch/>
        </p:blipFill>
        <p:spPr>
          <a:xfrm>
            <a:off x="9588833" y="93575"/>
            <a:ext cx="993152" cy="891801"/>
          </a:xfrm>
          <a:prstGeom prst="rect">
            <a:avLst/>
          </a:prstGeom>
        </p:spPr>
      </p:pic>
      <p:pic>
        <p:nvPicPr>
          <p:cNvPr id="4" name="Picture 10" descr="полигон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69169"/>
              </a:clrFrom>
              <a:clrTo>
                <a:srgbClr val="869169">
                  <a:alpha val="0"/>
                </a:srgbClr>
              </a:clrTo>
            </a:clrChange>
            <a:lum contrast="-6000"/>
          </a:blip>
          <a:srcRect l="21301" t="30750" r="7332" b="23169"/>
          <a:stretch>
            <a:fillRect/>
          </a:stretch>
        </p:blipFill>
        <p:spPr bwMode="auto">
          <a:xfrm>
            <a:off x="326217" y="5449240"/>
            <a:ext cx="3282094" cy="173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88017" y="7264902"/>
            <a:ext cx="184660" cy="369298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76153398"/>
              </p:ext>
            </p:extLst>
          </p:nvPr>
        </p:nvGraphicFramePr>
        <p:xfrm>
          <a:off x="199217" y="1626917"/>
          <a:ext cx="8939906" cy="496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Изображение 3" descr="1-160-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274" y="3576014"/>
            <a:ext cx="1922242" cy="155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306985" y="6934699"/>
            <a:ext cx="3435533" cy="560774"/>
          </a:xfrm>
          <a:noFill/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Полигон захоронения отходов</a:t>
            </a:r>
          </a:p>
        </p:txBody>
      </p:sp>
      <p:pic>
        <p:nvPicPr>
          <p:cNvPr id="10" name="Изображение 6" descr="DSCN104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819" y="5292005"/>
            <a:ext cx="2390615" cy="1665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трелка вниз 10"/>
          <p:cNvSpPr/>
          <p:nvPr/>
        </p:nvSpPr>
        <p:spPr>
          <a:xfrm rot="2020446">
            <a:off x="2405851" y="4793695"/>
            <a:ext cx="484632" cy="85618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616545">
            <a:off x="5444313" y="4441783"/>
            <a:ext cx="525551" cy="115871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3365770">
            <a:off x="5163838" y="2487245"/>
            <a:ext cx="484632" cy="12877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375374">
            <a:off x="1788535" y="2999701"/>
            <a:ext cx="1268510" cy="484632"/>
          </a:xfrm>
          <a:prstGeom prst="lef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2"/>
          <a:stretch>
            <a:fillRect/>
          </a:stretch>
        </p:blipFill>
        <p:spPr bwMode="auto">
          <a:xfrm>
            <a:off x="356601" y="1628960"/>
            <a:ext cx="1411710" cy="1638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175" b="53706"/>
          <a:stretch/>
        </p:blipFill>
        <p:spPr bwMode="auto">
          <a:xfrm>
            <a:off x="6300273" y="1674195"/>
            <a:ext cx="2378165" cy="163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73020" y="6948189"/>
            <a:ext cx="1104719" cy="369298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Пиролиз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7364" y="5185513"/>
            <a:ext cx="647864" cy="369298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Илы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9489" y="3417400"/>
            <a:ext cx="2103390" cy="369298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Компостирование</a:t>
            </a: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8952359" y="5646220"/>
            <a:ext cx="1062839" cy="1067904"/>
          </a:xfrm>
          <a:prstGeom prst="ben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flipH="1">
            <a:off x="8952357" y="2371475"/>
            <a:ext cx="1133052" cy="983668"/>
          </a:xfrm>
          <a:prstGeom prst="bentArrow">
            <a:avLst>
              <a:gd name="adj1" fmla="val 25000"/>
              <a:gd name="adj2" fmla="val 23470"/>
              <a:gd name="adj3" fmla="val 25000"/>
              <a:gd name="adj4" fmla="val 43750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6156" y="3995864"/>
            <a:ext cx="881662" cy="36933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RDF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650" y="2678643"/>
            <a:ext cx="837018" cy="369298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Отсев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395"/>
          <p:cNvSpPr txBox="1"/>
          <p:nvPr/>
        </p:nvSpPr>
        <p:spPr>
          <a:xfrm>
            <a:off x="351180" y="909589"/>
            <a:ext cx="9222894" cy="3043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Создание зон опережающего развития отрасли обращения с отходами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экотехнопарков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Картинки по запросу карта перм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" y="1577832"/>
            <a:ext cx="4212565" cy="59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033538" y="5147989"/>
            <a:ext cx="1008112" cy="576064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2609602" y="3707829"/>
            <a:ext cx="484593" cy="504056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1313458" y="6588149"/>
            <a:ext cx="484593" cy="504056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object 5"/>
          <p:cNvSpPr txBox="1"/>
          <p:nvPr/>
        </p:nvSpPr>
        <p:spPr>
          <a:xfrm>
            <a:off x="4841850" y="1979637"/>
            <a:ext cx="5256584" cy="512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20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В указанных  районах проживает 67% населения Пермского края</a:t>
            </a:r>
          </a:p>
          <a:p>
            <a:pPr marL="298446" indent="-285750">
              <a:spcBef>
                <a:spcPts val="505"/>
              </a:spcBef>
              <a:buFont typeface="Arial" panose="020B0604020202020204" pitchFamily="34" charset="0"/>
              <a:buChar char="•"/>
            </a:pPr>
            <a:endParaRPr lang="ru-RU" sz="2000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20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Собираемость платежей 60-95%</a:t>
            </a: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endParaRPr lang="ru-RU" sz="2000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20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Создана необходимая инфраструктура для развития  промышленной  переработки ТКО и ВС</a:t>
            </a: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endParaRPr lang="ru-RU" sz="2000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20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Имеются инициативы частного бизнеса</a:t>
            </a: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endParaRPr lang="ru-RU" sz="2000" b="1" spc="10" dirty="0" smtClean="0">
              <a:solidFill>
                <a:schemeClr val="tx2">
                  <a:lumMod val="75000"/>
                </a:schemeClr>
              </a:solidFill>
              <a:cs typeface="PF Isotext Pro"/>
            </a:endParaRPr>
          </a:p>
          <a:p>
            <a:pPr marL="355596" indent="-342900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ru-RU" sz="2000" b="1" spc="10" dirty="0" smtClean="0">
                <a:solidFill>
                  <a:schemeClr val="tx2">
                    <a:lumMod val="75000"/>
                  </a:schemeClr>
                </a:solidFill>
                <a:cs typeface="PF Isotext Pro"/>
              </a:rPr>
              <a:t>Возможно в кратчайшие сроки обеспечить создание полного технологического цикла обращения с отходами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9866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91" y="1064216"/>
            <a:ext cx="9736727" cy="6304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961" y="2430453"/>
            <a:ext cx="6062174" cy="3571897"/>
          </a:xfrm>
        </p:spPr>
        <p:txBody>
          <a:bodyPr>
            <a:normAutofit/>
          </a:bodyPr>
          <a:lstStyle/>
          <a:p>
            <a:pPr algn="ctr"/>
            <a:r>
              <a:rPr lang="ru-RU" sz="2900" dirty="0"/>
              <a:t/>
            </a:r>
            <a:br>
              <a:rPr lang="ru-RU" sz="2900" dirty="0"/>
            </a:br>
            <a:r>
              <a:rPr lang="ru-RU" sz="2900" cap="all" dirty="0" err="1">
                <a:solidFill>
                  <a:schemeClr val="accent2">
                    <a:lumMod val="50000"/>
                  </a:schemeClr>
                </a:solidFill>
              </a:rPr>
              <a:t>Пилотный</a:t>
            </a:r>
            <a:r>
              <a:rPr lang="ru-RU" sz="2900" cap="all" dirty="0">
                <a:solidFill>
                  <a:schemeClr val="accent2">
                    <a:lumMod val="50000"/>
                  </a:schemeClr>
                </a:solidFill>
              </a:rPr>
              <a:t> проект «Пермский кластер </a:t>
            </a:r>
            <a:r>
              <a:rPr lang="ru-RU" sz="2900" cap="all" dirty="0" err="1">
                <a:solidFill>
                  <a:schemeClr val="accent2">
                    <a:lumMod val="50000"/>
                  </a:schemeClr>
                </a:solidFill>
              </a:rPr>
              <a:t>рециклинга</a:t>
            </a:r>
            <a:r>
              <a:rPr lang="ru-RU" sz="2900" cap="all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900" cap="all" dirty="0" err="1">
                <a:solidFill>
                  <a:schemeClr val="accent2">
                    <a:lumMod val="50000"/>
                  </a:schemeClr>
                </a:solidFill>
              </a:rPr>
              <a:t>Экопарк</a:t>
            </a:r>
            <a:r>
              <a:rPr lang="ru-RU" sz="2900" cap="all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2900" cap="al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900" cap="al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900" cap="all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cap="all" dirty="0">
                <a:solidFill>
                  <a:schemeClr val="tx2">
                    <a:lumMod val="75000"/>
                  </a:schemeClr>
                </a:solidFill>
              </a:rPr>
              <a:t>тиражирование </a:t>
            </a:r>
            <a:r>
              <a:rPr lang="ru-RU" sz="1800" cap="all" dirty="0" err="1">
                <a:solidFill>
                  <a:schemeClr val="tx2">
                    <a:lumMod val="75000"/>
                  </a:schemeClr>
                </a:solidFill>
              </a:rPr>
              <a:t>ОПЫТа</a:t>
            </a:r>
            <a:r>
              <a:rPr lang="ru-RU" sz="1800" cap="all" dirty="0">
                <a:solidFill>
                  <a:schemeClr val="tx2">
                    <a:lumMod val="75000"/>
                  </a:schemeClr>
                </a:solidFill>
              </a:rPr>
              <a:t> РЕАЛИЗАЦИИ инновационных технологий  в области </a:t>
            </a:r>
            <a:r>
              <a:rPr lang="ru-RU" sz="1800" cap="all" dirty="0" err="1">
                <a:solidFill>
                  <a:schemeClr val="tx2">
                    <a:lumMod val="75000"/>
                  </a:schemeClr>
                </a:solidFill>
              </a:rPr>
              <a:t>рециклинга</a:t>
            </a:r>
            <a:r>
              <a:rPr lang="ru-RU" sz="1800" cap="all" dirty="0">
                <a:solidFill>
                  <a:schemeClr val="tx2">
                    <a:lumMod val="75000"/>
                  </a:schemeClr>
                </a:solidFill>
              </a:rPr>
              <a:t> отходов </a:t>
            </a:r>
            <a:br>
              <a:rPr lang="ru-RU" sz="1800" cap="all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cap="all" dirty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481" y="446072"/>
            <a:ext cx="1897934" cy="317501"/>
          </a:xfrm>
          <a:prstGeom prst="rect">
            <a:avLst/>
          </a:prstGeom>
        </p:spPr>
      </p:pic>
      <p:pic>
        <p:nvPicPr>
          <p:cNvPr id="35842" name="Picture 2" descr="http://pstu.ru/_images/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686" y="207945"/>
            <a:ext cx="848610" cy="800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33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395"/>
          <p:cNvSpPr txBox="1"/>
          <p:nvPr/>
        </p:nvSpPr>
        <p:spPr>
          <a:xfrm>
            <a:off x="351182" y="909591"/>
            <a:ext cx="9891267" cy="3043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22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Основные принципы создания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кластера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рециклинга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Экопарк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</a:p>
        </p:txBody>
      </p:sp>
      <p:sp>
        <p:nvSpPr>
          <p:cNvPr id="2" name="AutoShape 2" descr="Картинки по запросу карта перм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1170809881"/>
              </p:ext>
            </p:extLst>
          </p:nvPr>
        </p:nvGraphicFramePr>
        <p:xfrm>
          <a:off x="-1137251" y="1687305"/>
          <a:ext cx="12208544" cy="547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555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mTech">
      <a:dk1>
        <a:srgbClr val="CD1F47"/>
      </a:dk1>
      <a:lt1>
        <a:sysClr val="window" lastClr="FFFFFF"/>
      </a:lt1>
      <a:dk2>
        <a:srgbClr val="213664"/>
      </a:dk2>
      <a:lt2>
        <a:srgbClr val="E7E6E6"/>
      </a:lt2>
      <a:accent1>
        <a:srgbClr val="213664"/>
      </a:accent1>
      <a:accent2>
        <a:srgbClr val="CD1F47"/>
      </a:accent2>
      <a:accent3>
        <a:srgbClr val="079CA5"/>
      </a:accent3>
      <a:accent4>
        <a:srgbClr val="CAD407"/>
      </a:accent4>
      <a:accent5>
        <a:srgbClr val="727271"/>
      </a:accent5>
      <a:accent6>
        <a:srgbClr val="70AD47"/>
      </a:accent6>
      <a:hlink>
        <a:srgbClr val="FFFFFF"/>
      </a:hlink>
      <a:folHlink>
        <a:srgbClr val="BFBFBF"/>
      </a:folHlink>
    </a:clrScheme>
    <a:fontScheme name="Custom 1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5146</TotalTime>
  <Words>791</Words>
  <Application>Microsoft Office PowerPoint</Application>
  <PresentationFormat>Произвольный</PresentationFormat>
  <Paragraphs>188</Paragraphs>
  <Slides>13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think-cell Slide</vt:lpstr>
      <vt:lpstr>Слайд 1</vt:lpstr>
      <vt:lpstr>Слайд 2</vt:lpstr>
      <vt:lpstr>Слайд 3</vt:lpstr>
      <vt:lpstr>Слайд 4</vt:lpstr>
      <vt:lpstr>Разработка и внедрение наилучших доступных технологий (НДТ). Ликвидация технического отставания отрасли</vt:lpstr>
      <vt:lpstr>Полигон захоронения отходов</vt:lpstr>
      <vt:lpstr>Слайд 7</vt:lpstr>
      <vt:lpstr> Пилотный проект «Пермский кластер рециклинга «Экопарк»  тиражирование ОПЫТа РЕАЛИЗАЦИИ инновационных технологий  в области рециклинга отходов  </vt:lpstr>
      <vt:lpstr>Слайд 9</vt:lpstr>
      <vt:lpstr>Слайд 10</vt:lpstr>
      <vt:lpstr>Слайд 11</vt:lpstr>
      <vt:lpstr>Слайд 12</vt:lpstr>
      <vt:lpstr>Твердые коммунальные отходы - это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Rodina</dc:creator>
  <cp:lastModifiedBy>Пользователь Windows</cp:lastModifiedBy>
  <cp:revision>428</cp:revision>
  <cp:lastPrinted>2015-10-09T15:33:52Z</cp:lastPrinted>
  <dcterms:created xsi:type="dcterms:W3CDTF">2015-10-07T12:32:58Z</dcterms:created>
  <dcterms:modified xsi:type="dcterms:W3CDTF">2018-07-08T17:34:55Z</dcterms:modified>
</cp:coreProperties>
</file>