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8" r:id="rId2"/>
    <p:sldId id="338" r:id="rId3"/>
    <p:sldId id="316" r:id="rId4"/>
    <p:sldId id="263" r:id="rId5"/>
    <p:sldId id="318" r:id="rId6"/>
    <p:sldId id="346" r:id="rId7"/>
    <p:sldId id="339" r:id="rId8"/>
    <p:sldId id="340" r:id="rId9"/>
    <p:sldId id="320" r:id="rId10"/>
    <p:sldId id="321" r:id="rId11"/>
    <p:sldId id="341" r:id="rId12"/>
    <p:sldId id="322" r:id="rId13"/>
    <p:sldId id="327" r:id="rId14"/>
    <p:sldId id="323" r:id="rId15"/>
    <p:sldId id="342" r:id="rId16"/>
    <p:sldId id="354" r:id="rId17"/>
    <p:sldId id="355" r:id="rId18"/>
    <p:sldId id="314" r:id="rId19"/>
    <p:sldId id="259" r:id="rId20"/>
    <p:sldId id="347" r:id="rId21"/>
    <p:sldId id="356" r:id="rId22"/>
    <p:sldId id="348" r:id="rId23"/>
    <p:sldId id="349" r:id="rId24"/>
    <p:sldId id="350" r:id="rId25"/>
    <p:sldId id="351" r:id="rId26"/>
    <p:sldId id="353" r:id="rId27"/>
    <p:sldId id="352" r:id="rId28"/>
    <p:sldId id="309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онов Сергей Владимирович" initials="МСВ" lastIdx="1" clrIdx="0">
    <p:extLst>
      <p:ext uri="{19B8F6BF-5375-455C-9EA6-DF929625EA0E}">
        <p15:presenceInfo xmlns:p15="http://schemas.microsoft.com/office/powerpoint/2012/main" userId="S-1-5-21-876780227-3767146021-3415133499-1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 snapToGrid="0">
      <p:cViewPr varScale="1">
        <p:scale>
          <a:sx n="81" d="100"/>
          <a:sy n="81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80"/>
      <c:depthPercent val="11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118881418996083E-2"/>
          <c:y val="3.7367288616698816E-2"/>
          <c:w val="0.97988111858100391"/>
          <c:h val="0.7957424294461723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5"/>
            <c:spPr>
              <a:solidFill>
                <a:schemeClr val="bg1">
                  <a:lumMod val="6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6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7.1710778910342943E-2"/>
                  <c:y val="2.0382157427290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835898190683218E-2"/>
                  <c:y val="-2.1812920682914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447136882993297E-2"/>
                  <c:y val="-2.5453623369828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498311425306817E-2"/>
                  <c:y val="-8.4901582532758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Лист1!$B$1:$B$4</c:f>
              <c:strCache>
                <c:ptCount val="4"/>
                <c:pt idx="0">
                  <c:v>пустая порода и забалансовые руды, 32,5 млрд. т</c:v>
                </c:pt>
                <c:pt idx="1">
                  <c:v>хвосты обогащения, 1,5 млрд. т</c:v>
                </c:pt>
                <c:pt idx="2">
                  <c:v>шламы, 0,115 млрд. т</c:v>
                </c:pt>
                <c:pt idx="3">
                  <c:v>шлаки, 0,110 млрд. т</c:v>
                </c:pt>
              </c:strCache>
            </c:strRef>
          </c:cat>
          <c:val>
            <c:numRef>
              <c:f>Лист1!$A$1:$A$4</c:f>
              <c:numCache>
                <c:formatCode>General</c:formatCode>
                <c:ptCount val="4"/>
                <c:pt idx="0">
                  <c:v>32.5</c:v>
                </c:pt>
                <c:pt idx="1">
                  <c:v>1.5</c:v>
                </c:pt>
                <c:pt idx="2">
                  <c:v>0.115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7212728439912E-2"/>
          <c:y val="0.81104946284258017"/>
          <c:w val="0.97827455415196252"/>
          <c:h val="0.16856858749257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903597976359E-4"/>
          <c:y val="0.11363457488613071"/>
          <c:w val="0.82635449175818199"/>
          <c:h val="0.6627293548325438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089968144894243"/>
                  <c:y val="-0.106877117187069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Первичная (халькопирит), 60,4 %</c:v>
                </c:pt>
                <c:pt idx="1">
                  <c:v>Вторичная (халькозин, ковеллин), 2,1 %</c:v>
                </c:pt>
                <c:pt idx="2">
                  <c:v>Окисленная (малахит), 11,4 %</c:v>
                </c:pt>
                <c:pt idx="3">
                  <c:v>Сульфатная (халькантит), 26,1 %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60.4</c:v>
                </c:pt>
                <c:pt idx="1">
                  <c:v>2.1</c:v>
                </c:pt>
                <c:pt idx="2">
                  <c:v>11.4</c:v>
                </c:pt>
                <c:pt idx="3">
                  <c:v>26.1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67440945207636"/>
          <c:y val="9.9057001541493842E-2"/>
          <c:w val="0.31032559054792358"/>
          <c:h val="0.68641034989504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143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Лист1!$A$1:$A$6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</c:v>
                </c:pt>
                <c:pt idx="3">
                  <c:v>0.9</c:v>
                </c:pt>
                <c:pt idx="4">
                  <c:v>1.19</c:v>
                </c:pt>
                <c:pt idx="5">
                  <c:v>2.94</c:v>
                </c:pt>
              </c:numCache>
            </c:numRef>
          </c:xVal>
          <c:yVal>
            <c:numRef>
              <c:f>Лист1!$B$1:$B$6</c:f>
              <c:numCache>
                <c:formatCode>General</c:formatCode>
                <c:ptCount val="6"/>
                <c:pt idx="0">
                  <c:v>37</c:v>
                </c:pt>
                <c:pt idx="1">
                  <c:v>44.15</c:v>
                </c:pt>
                <c:pt idx="2">
                  <c:v>47</c:v>
                </c:pt>
                <c:pt idx="3">
                  <c:v>53</c:v>
                </c:pt>
                <c:pt idx="4">
                  <c:v>62</c:v>
                </c:pt>
                <c:pt idx="5">
                  <c:v>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312936"/>
        <c:axId val="181306576"/>
      </c:scatterChart>
      <c:valAx>
        <c:axId val="158312936"/>
        <c:scaling>
          <c:orientation val="minMax"/>
          <c:max val="3"/>
          <c:min val="0.5"/>
        </c:scaling>
        <c:delete val="0"/>
        <c:axPos val="b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Массовая доля меди в исходном шлаке,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306576"/>
        <c:crosses val="autoZero"/>
        <c:crossBetween val="midCat"/>
      </c:valAx>
      <c:valAx>
        <c:axId val="181306576"/>
        <c:scaling>
          <c:orientation val="minMax"/>
          <c:min val="30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Извлечение меди,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312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25F80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Лист1!$C$23:$C$26</c:f>
              <c:strCache>
                <c:ptCount val="4"/>
                <c:pt idx="0">
                  <c:v>сульфиды меди</c:v>
                </c:pt>
                <c:pt idx="1">
                  <c:v>металлическая медь</c:v>
                </c:pt>
                <c:pt idx="2">
                  <c:v>ферриты меди</c:v>
                </c:pt>
                <c:pt idx="3">
                  <c:v>окислы меди</c:v>
                </c:pt>
              </c:strCache>
            </c:strRef>
          </c:cat>
          <c:val>
            <c:numRef>
              <c:f>Лист1!$A$23:$A$26</c:f>
              <c:numCache>
                <c:formatCode>General</c:formatCode>
                <c:ptCount val="4"/>
                <c:pt idx="0">
                  <c:v>81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25F80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Лист1!$C$23:$C$26</c:f>
              <c:strCache>
                <c:ptCount val="4"/>
                <c:pt idx="0">
                  <c:v>сульфиды меди</c:v>
                </c:pt>
                <c:pt idx="1">
                  <c:v>металлическая медь</c:v>
                </c:pt>
                <c:pt idx="2">
                  <c:v>ферриты меди</c:v>
                </c:pt>
                <c:pt idx="3">
                  <c:v>окислы меди</c:v>
                </c:pt>
              </c:strCache>
            </c:strRef>
          </c:cat>
          <c:val>
            <c:numRef>
              <c:f>Лист1!$B$23:$B$26</c:f>
              <c:numCache>
                <c:formatCode>General</c:formatCode>
                <c:ptCount val="4"/>
                <c:pt idx="0">
                  <c:v>71</c:v>
                </c:pt>
                <c:pt idx="1">
                  <c:v>8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463919433346048"/>
          <c:w val="0.89567744135025795"/>
          <c:h val="0.71872270233273727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Первичная (халькопирит), 32,9 %</c:v>
                </c:pt>
                <c:pt idx="1">
                  <c:v>Вторичная (халькозин, ковеллин), 6,6 %</c:v>
                </c:pt>
                <c:pt idx="2">
                  <c:v>Окисленная (малахит), 2,6 %</c:v>
                </c:pt>
                <c:pt idx="3">
                  <c:v>Сульфатная (халькантит), 57,9 %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32.9</c:v>
                </c:pt>
                <c:pt idx="1">
                  <c:v>6.6</c:v>
                </c:pt>
                <c:pt idx="2">
                  <c:v>2.6</c:v>
                </c:pt>
                <c:pt idx="3">
                  <c:v>57.9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93000949756923"/>
          <c:y val="0.17535087739891336"/>
          <c:w val="0.29906999050243083"/>
          <c:h val="0.72426486709534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3677656115832E-4"/>
          <c:y val="8.540522173751014E-2"/>
          <c:w val="0.98788122264665912"/>
          <c:h val="0.71329588295793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Лист1!$B$39:$B$41</c:f>
              <c:strCache>
                <c:ptCount val="3"/>
                <c:pt idx="0">
                  <c:v>серпентин и карбонаты, 52, %</c:v>
                </c:pt>
                <c:pt idx="1">
                  <c:v>хромшпинель, 43 %</c:v>
                </c:pt>
                <c:pt idx="2">
                  <c:v>магнетит и ферриты, 5 %</c:v>
                </c:pt>
              </c:strCache>
            </c:strRef>
          </c:cat>
          <c:val>
            <c:numRef>
              <c:f>Лист1!$A$39:$A$41</c:f>
              <c:numCache>
                <c:formatCode>General</c:formatCode>
                <c:ptCount val="3"/>
                <c:pt idx="0">
                  <c:v>52</c:v>
                </c:pt>
                <c:pt idx="1">
                  <c:v>43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2018308085817"/>
          <c:y val="0.83160510336058924"/>
          <c:w val="0.77104700548241667"/>
          <c:h val="0.16839482511693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0FB6-B21D-4D8C-B1BE-11146EB71401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5A558-BBAB-4C8F-8801-FE3A495E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0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8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0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4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99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09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20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0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5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6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5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8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1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3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A558-BBAB-4C8F-8801-FE3A495E4C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8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ED7A-4CFE-48BE-B7A9-237DA050E122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6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243E-240E-49AC-B06D-CA3C101FF3AC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CA3C-FEC1-4938-BEC7-243428FC6814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1194-31B3-43E0-B5D3-E624081DFB8C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3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1B7B-1185-4AD6-A70A-7B61045BFDE6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7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4962-52D1-4A79-A6B1-22A1D1CFBC06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B35B-29F8-41E8-8A09-1FD9055C9A18}" type="datetime1">
              <a:rPr lang="ru-RU" smtClean="0"/>
              <a:t>10.07.2017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9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6265-9FDE-4089-8580-4369C6A6B3CD}" type="datetime1">
              <a:rPr lang="ru-RU" smtClean="0"/>
              <a:t>10.07.2017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4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642D-08FB-4075-9813-114116C1A5F0}" type="datetime1">
              <a:rPr lang="ru-RU" smtClean="0"/>
              <a:t>10.07.2017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1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974-D4E1-4123-A213-21F38ED5E0C8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8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9EFD-C4FE-4EE0-8458-C36273C65941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8C1D-2480-4F61-94B3-C9B3710B7AF1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8264-FD3A-4349-955D-8137AA9F1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35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знак-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9" y="26834"/>
            <a:ext cx="970914" cy="13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grpSp>
        <p:nvGrpSpPr>
          <p:cNvPr id="11" name="Группа 10"/>
          <p:cNvGrpSpPr/>
          <p:nvPr/>
        </p:nvGrpSpPr>
        <p:grpSpPr>
          <a:xfrm>
            <a:off x="1474418" y="57420"/>
            <a:ext cx="1605282" cy="1183041"/>
            <a:chOff x="0" y="48262"/>
            <a:chExt cx="1085850" cy="8628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62"/>
              <a:ext cx="1085850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8442" y="69455"/>
              <a:ext cx="248523" cy="269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799" dirty="0">
                  <a:sym typeface="Symbol" panose="05050102010706020507" pitchFamily="18" charset="2"/>
                </a:rPr>
                <a:t></a:t>
              </a:r>
              <a:endParaRPr lang="ru-RU" sz="1799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725" y="709118"/>
              <a:ext cx="1016995" cy="202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УРАЛМЕХАНОБР</a:t>
              </a: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134112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3766" y="2231640"/>
            <a:ext cx="11079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ехнологии </a:t>
            </a:r>
            <a:r>
              <a:rPr lang="ru-RU" sz="4000" b="1" cap="all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переработки техногенных образований 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горно-металлургических </a:t>
            </a:r>
            <a:r>
              <a:rPr lang="ru-RU" sz="4000" b="1" cap="all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предприятий </a:t>
            </a:r>
          </a:p>
          <a:p>
            <a:pPr algn="ctr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Булатов Константин Валерьевич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Генеральный директор ОАО «Уралмеханобр», канд.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наук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1818" y="90462"/>
            <a:ext cx="9080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200" cap="none" dirty="0" smtClean="0"/>
              <a:t>ООО «УГМК-Холдинг»</a:t>
            </a:r>
          </a:p>
          <a:p>
            <a:r>
              <a:rPr lang="ru-RU" sz="2200" cap="none" dirty="0" smtClean="0"/>
              <a:t>ОАО «Научно-исследовательский и проектный институт обогащения и механической обработки полезных ископаемых «Уралмеханобр»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8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21080" y="0"/>
            <a:ext cx="9551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Практика переработки шлаков медеплавильного производства</a:t>
            </a:r>
            <a:endParaRPr lang="ru-RU" sz="2400" cap="al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41568"/>
              </p:ext>
            </p:extLst>
          </p:nvPr>
        </p:nvGraphicFramePr>
        <p:xfrm>
          <a:off x="1291125" y="1074961"/>
          <a:ext cx="9598547" cy="531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21080" y="0"/>
            <a:ext cx="9551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Направления в повышении показателей обогащения шлаков медеплавильного производства</a:t>
            </a:r>
            <a:endParaRPr lang="ru-RU" sz="2400" cap="al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1369" y="9652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3" descr="Фото0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8" r="4671" b="20942"/>
          <a:stretch/>
        </p:blipFill>
        <p:spPr bwMode="auto">
          <a:xfrm>
            <a:off x="7083001" y="1940461"/>
            <a:ext cx="3889800" cy="47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7208" t="29088" r="37468" b="22332"/>
          <a:stretch/>
        </p:blipFill>
        <p:spPr>
          <a:xfrm>
            <a:off x="1134800" y="1940461"/>
            <a:ext cx="3889800" cy="47382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634" y="1022249"/>
            <a:ext cx="457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помол в бисерных мельницах</a:t>
            </a:r>
            <a:endParaRPr lang="ru-RU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3172" y="1037333"/>
            <a:ext cx="470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охлаждение в ковшах</a:t>
            </a:r>
            <a:endParaRPr lang="ru-RU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6151" y="177628"/>
            <a:ext cx="1183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Преимущества медленного охлаждения шлака</a:t>
            </a:r>
            <a:endParaRPr lang="ru-RU" sz="2400" cap="all" dirty="0"/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097621"/>
              </p:ext>
            </p:extLst>
          </p:nvPr>
        </p:nvGraphicFramePr>
        <p:xfrm>
          <a:off x="4813998" y="1392475"/>
          <a:ext cx="5244403" cy="292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09609"/>
              </p:ext>
            </p:extLst>
          </p:nvPr>
        </p:nvGraphicFramePr>
        <p:xfrm>
          <a:off x="4813355" y="3943609"/>
          <a:ext cx="5245046" cy="291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-170958" y="2391060"/>
            <a:ext cx="2481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медленно охлажденный шлак</a:t>
            </a:r>
            <a:endParaRPr lang="ru-RU" cap="all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-170958" y="5400805"/>
            <a:ext cx="248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текущий шлак</a:t>
            </a:r>
            <a:endParaRPr lang="ru-RU" cap="all" dirty="0"/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9" y="1635469"/>
            <a:ext cx="3056861" cy="2352446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929" y="4312976"/>
            <a:ext cx="3043962" cy="237117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94969" y="1056925"/>
            <a:ext cx="126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25596" y="1056925"/>
            <a:ext cx="18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Фазовый состав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68791" y="5044101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 т/ч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73789" y="2504598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4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-71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=125 т/ч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35338" y="1056925"/>
            <a:ext cx="22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07247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256" y="0"/>
            <a:ext cx="1183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Лабораторная технология обогащения медленно охлажденного шлака</a:t>
            </a:r>
            <a:endParaRPr lang="ru-RU" sz="2400" cap="all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0" y="1268865"/>
            <a:ext cx="10993269" cy="5107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9485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6256" y="0"/>
            <a:ext cx="1183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Лабораторные Результаты обогащения медленно охлажденного шлака</a:t>
            </a:r>
            <a:endParaRPr lang="ru-RU" sz="2400" cap="all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78136"/>
              </p:ext>
            </p:extLst>
          </p:nvPr>
        </p:nvGraphicFramePr>
        <p:xfrm>
          <a:off x="380011" y="2115158"/>
          <a:ext cx="11412187" cy="295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43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Медленно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охлажденный шлак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7162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6256" y="0"/>
            <a:ext cx="1183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Промышленная технология  обогащения медленно охлажденного шлака на ОАО «СУМЗ»</a:t>
            </a:r>
            <a:endParaRPr lang="ru-RU" sz="2400" cap="al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007" y="901712"/>
            <a:ext cx="12633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01390"/>
              </p:ext>
            </p:extLst>
          </p:nvPr>
        </p:nvGraphicFramePr>
        <p:xfrm>
          <a:off x="1304306" y="901712"/>
          <a:ext cx="9583387" cy="575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Visio" r:id="rId4" imgW="12441555" imgH="7479030" progId="Visio.Drawing.11">
                  <p:embed/>
                </p:oleObj>
              </mc:Choice>
              <mc:Fallback>
                <p:oleObj name="Visio" r:id="rId4" imgW="12441555" imgH="74790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306" y="901712"/>
                        <a:ext cx="9583387" cy="5753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9485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6256" y="0"/>
            <a:ext cx="1183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Промышленные Результаты обогащения медленно охлажденного шлака</a:t>
            </a:r>
            <a:endParaRPr lang="ru-RU" sz="2400" cap="all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44481"/>
              </p:ext>
            </p:extLst>
          </p:nvPr>
        </p:nvGraphicFramePr>
        <p:xfrm>
          <a:off x="389906" y="1561927"/>
          <a:ext cx="11412187" cy="21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2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Медленно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охлажденный шлак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04377"/>
              </p:ext>
            </p:extLst>
          </p:nvPr>
        </p:nvGraphicFramePr>
        <p:xfrm>
          <a:off x="389906" y="4276099"/>
          <a:ext cx="11412187" cy="21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2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охлажденный шлак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0011" y="3820736"/>
            <a:ext cx="114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обогащения шлака </a:t>
            </a:r>
            <a:r>
              <a:rPr lang="ru-RU" b="1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подвергшегося специальному медленному охлаждению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064" y="1125191"/>
            <a:ext cx="114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обогащения шлака подвергшегося специальному медленному охлаждению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9485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6256" y="0"/>
            <a:ext cx="1183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обогащения шлака с применением технологии тонкого помола</a:t>
            </a:r>
            <a:endParaRPr lang="ru-RU" sz="2400" cap="all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92976"/>
              </p:ext>
            </p:extLst>
          </p:nvPr>
        </p:nvGraphicFramePr>
        <p:xfrm>
          <a:off x="389906" y="1561927"/>
          <a:ext cx="11412187" cy="21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2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Медленно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охлажденный шлак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57647"/>
              </p:ext>
            </p:extLst>
          </p:nvPr>
        </p:nvGraphicFramePr>
        <p:xfrm>
          <a:off x="389906" y="4276099"/>
          <a:ext cx="11412187" cy="212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28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</a:t>
                      </a:r>
                      <a:r>
                        <a:rPr lang="ru-RU" sz="2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охлажденный шлак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6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064" y="1125191"/>
            <a:ext cx="114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обогащения шлака подвергшегося тонкому измельчению до крупности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класса – 20 мкм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958" y="3906767"/>
            <a:ext cx="1142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обогащения шлака подвергшегося измельчению до крупности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класса – 71 мкм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20139" y="132336"/>
            <a:ext cx="955172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Окисленные руды</a:t>
            </a:r>
            <a:endParaRPr lang="ru-RU" sz="2400" cap="al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60" y="948085"/>
            <a:ext cx="8632480" cy="5749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87131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0571" y="0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соединений меди в окисленной руде </a:t>
            </a:r>
            <a:r>
              <a:rPr lang="ru-RU" sz="2400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блявинского</a:t>
            </a:r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16950"/>
              </p:ext>
            </p:extLst>
          </p:nvPr>
        </p:nvGraphicFramePr>
        <p:xfrm>
          <a:off x="190005" y="1186019"/>
          <a:ext cx="11804073" cy="496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64174" y="6186337"/>
            <a:ext cx="448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меди – 0,8 %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знак-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9" y="26834"/>
            <a:ext cx="970914" cy="13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grpSp>
        <p:nvGrpSpPr>
          <p:cNvPr id="11" name="Группа 10"/>
          <p:cNvGrpSpPr/>
          <p:nvPr/>
        </p:nvGrpSpPr>
        <p:grpSpPr>
          <a:xfrm>
            <a:off x="1474418" y="57420"/>
            <a:ext cx="1605282" cy="1183041"/>
            <a:chOff x="0" y="48262"/>
            <a:chExt cx="1085850" cy="8628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62"/>
              <a:ext cx="1085850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718442" y="69455"/>
              <a:ext cx="248523" cy="269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799" dirty="0">
                  <a:sym typeface="Symbol" panose="05050102010706020507" pitchFamily="18" charset="2"/>
                </a:rPr>
                <a:t></a:t>
              </a:r>
              <a:endParaRPr lang="ru-RU" sz="1799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725" y="709118"/>
              <a:ext cx="1016995" cy="202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УРАЛМЕХАНОБР</a:t>
              </a: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0" y="134112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1818" y="90462"/>
            <a:ext cx="9080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200" cap="none" dirty="0" smtClean="0"/>
              <a:t>ООО «УГМК-Холдинг»</a:t>
            </a:r>
          </a:p>
          <a:p>
            <a:r>
              <a:rPr lang="ru-RU" sz="2200" cap="none" dirty="0" smtClean="0"/>
              <a:t>ОАО «Научно-исследовательский и проектный институт обогащения и механической обработки полезных ископаемых «Уралмеханобр»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663970"/>
              </p:ext>
            </p:extLst>
          </p:nvPr>
        </p:nvGraphicFramePr>
        <p:xfrm>
          <a:off x="1" y="1483784"/>
          <a:ext cx="6523326" cy="537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3316" r="6156" b="3491"/>
          <a:stretch/>
        </p:blipFill>
        <p:spPr>
          <a:xfrm>
            <a:off x="6607627" y="1613207"/>
            <a:ext cx="4987636" cy="48825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72051" y="2086833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Cu=350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53498" y="2692235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Zn=210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85498" y="31222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Cd=519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0680" y="3569016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In=153,4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1974" y="4057513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Ag=150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0769" y="4548827"/>
            <a:ext cx="182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=135,7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1974" y="5040181"/>
            <a:ext cx="188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Ge=115,3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3490" y="552582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Se=99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29218" y="588123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Au=7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98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107065" y="88655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153" y="8849"/>
            <a:ext cx="11649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технологическая схема переработки </a:t>
            </a:r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окисленной руды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028206" y="2257895"/>
            <a:ext cx="135396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8" y="1396413"/>
            <a:ext cx="10905034" cy="4945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9485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6151" y="201240"/>
            <a:ext cx="1183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переработки 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окисленной руды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12662"/>
              </p:ext>
            </p:extLst>
          </p:nvPr>
        </p:nvGraphicFramePr>
        <p:xfrm>
          <a:off x="389906" y="2115158"/>
          <a:ext cx="11412187" cy="295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258"/>
                <a:gridCol w="3367974"/>
                <a:gridCol w="3115955"/>
              </a:tblGrid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меди, %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меди, </a:t>
                      </a: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43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Исходная окисленная руда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Прокатная окалина металлургического производства</a:t>
            </a:r>
            <a:endParaRPr lang="ru-RU" sz="2400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5" y="1183690"/>
            <a:ext cx="10116207" cy="5278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78202" y="34516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8094" y="32669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Прокатная окалина металлургического производства</a:t>
            </a:r>
            <a:endParaRPr lang="ru-RU" sz="2400" cap="all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8" y="1867780"/>
            <a:ext cx="5455413" cy="3263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62150" y="3244146"/>
            <a:ext cx="1902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«ЧМК»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430981" y="2558706"/>
            <a:ext cx="1330036" cy="60564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99574" y="2636664"/>
            <a:ext cx="478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тыс. т/год замасленной окалины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897098" y="3164348"/>
            <a:ext cx="332509" cy="72867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63234" y="4076417"/>
            <a:ext cx="2188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70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железа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0381382" y="3135393"/>
            <a:ext cx="332509" cy="72867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718178" y="4076416"/>
            <a:ext cx="204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20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масла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Прокатная окалина металлургического производства</a:t>
            </a:r>
            <a:endParaRPr lang="ru-RU" sz="2400" cap="all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 rot="5400000">
            <a:off x="3319462" y="-152230"/>
            <a:ext cx="5553075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Шламовые хвосты донского </a:t>
            </a:r>
            <a:r>
              <a:rPr lang="ru-RU" sz="2400" cap="all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гок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7" y="1080764"/>
            <a:ext cx="8292688" cy="5483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Шламовые хвосты донского </a:t>
            </a:r>
            <a:r>
              <a:rPr lang="ru-RU" sz="2400" cap="all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гок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endParaRPr lang="ru-RU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27891" y="10614314"/>
            <a:ext cx="103871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062464"/>
              </p:ext>
            </p:extLst>
          </p:nvPr>
        </p:nvGraphicFramePr>
        <p:xfrm>
          <a:off x="0" y="1653519"/>
          <a:ext cx="6554044" cy="456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08757"/>
              </p:ext>
            </p:extLst>
          </p:nvPr>
        </p:nvGraphicFramePr>
        <p:xfrm>
          <a:off x="6447166" y="1387838"/>
          <a:ext cx="5578687" cy="500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228"/>
                <a:gridCol w="2790459"/>
              </a:tblGrid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и оксиды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 доля, 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MgO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ПМПП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1987" y="948246"/>
            <a:ext cx="21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2812" y="945347"/>
            <a:ext cx="228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Минеральный состав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8115"/>
            <a:ext cx="1219199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Шламовые хвосты донского </a:t>
            </a:r>
            <a:r>
              <a:rPr lang="ru-RU" sz="2400" cap="all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гок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endParaRPr lang="ru-RU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5259467" y="193675"/>
            <a:ext cx="91766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55214"/>
              </p:ext>
            </p:extLst>
          </p:nvPr>
        </p:nvGraphicFramePr>
        <p:xfrm>
          <a:off x="682871" y="1061666"/>
          <a:ext cx="4608926" cy="563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Visio" r:id="rId4" imgW="7253701" imgH="8871183" progId="Visio.Drawing.11">
                  <p:embed/>
                </p:oleObj>
              </mc:Choice>
              <mc:Fallback>
                <p:oleObj name="Visio" r:id="rId4" imgW="7253701" imgH="88711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71" y="1061666"/>
                        <a:ext cx="4608926" cy="5637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72183"/>
              </p:ext>
            </p:extLst>
          </p:nvPr>
        </p:nvGraphicFramePr>
        <p:xfrm>
          <a:off x="5865623" y="2563265"/>
          <a:ext cx="5970905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343"/>
                <a:gridCol w="1223159"/>
                <a:gridCol w="1270659"/>
                <a:gridCol w="14337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продукта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 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Содержа-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000" b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 Cr</a:t>
                      </a:r>
                      <a:r>
                        <a:rPr lang="ru-RU" sz="20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20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шламы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Хвосты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0" y="134112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46207" y="3004103"/>
            <a:ext cx="10903460" cy="146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 descr="знак-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9" y="26834"/>
            <a:ext cx="970914" cy="12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74418" y="57420"/>
            <a:ext cx="1605282" cy="1183041"/>
            <a:chOff x="0" y="48262"/>
            <a:chExt cx="1085850" cy="8628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262"/>
              <a:ext cx="1085850" cy="7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718442" y="69455"/>
              <a:ext cx="248523" cy="269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799" dirty="0">
                  <a:sym typeface="Symbol" panose="05050102010706020507" pitchFamily="18" charset="2"/>
                </a:rPr>
                <a:t></a:t>
              </a:r>
              <a:endParaRPr lang="ru-RU" sz="1799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725" y="709118"/>
              <a:ext cx="1016995" cy="202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УРАЛМЕХАНОБР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11818" y="90462"/>
            <a:ext cx="9080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200" cap="none" dirty="0" smtClean="0"/>
              <a:t>ООО «УГМК-Холдинг»</a:t>
            </a:r>
          </a:p>
          <a:p>
            <a:r>
              <a:rPr lang="ru-RU" sz="2200" cap="none" dirty="0" smtClean="0"/>
              <a:t>ОАО «Научно-исследовательский и проектный институт обогащения и механической обработки полезных ископаемых «Уралмеханобр»</a:t>
            </a:r>
          </a:p>
        </p:txBody>
      </p:sp>
    </p:spTree>
    <p:extLst>
      <p:ext uri="{BB962C8B-B14F-4D97-AF65-F5344CB8AC3E}">
        <p14:creationId xmlns:p14="http://schemas.microsoft.com/office/powerpoint/2010/main" val="42701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9102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Отвальные хвосты обогатительных фабрик</a:t>
            </a:r>
            <a:endParaRPr lang="ru-RU" sz="2400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>
          <a:xfrm>
            <a:off x="1611085" y="968353"/>
            <a:ext cx="9183586" cy="5708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95003" y="842082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8654" y="0"/>
            <a:ext cx="1155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соединений меди в отвальных лежалых хвостах Бурибаевского хвостохранилища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320064"/>
              </p:ext>
            </p:extLst>
          </p:nvPr>
        </p:nvGraphicFramePr>
        <p:xfrm>
          <a:off x="578199" y="1151442"/>
          <a:ext cx="11439630" cy="555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64174" y="6186337"/>
            <a:ext cx="448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меди – 0,6 %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107065" y="88655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153" y="8849"/>
            <a:ext cx="1164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технология обогащения 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отвальных лежалых </a:t>
            </a:r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028206" y="2257895"/>
            <a:ext cx="135396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1" y="976038"/>
            <a:ext cx="11544323" cy="57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107065" y="88655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153" y="8849"/>
            <a:ext cx="1164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обогащения </a:t>
            </a:r>
            <a:r>
              <a:rPr lang="ru-RU" sz="24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отвальных лежалых хвостов </a:t>
            </a:r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Бурибаевского хвостохранилища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028206" y="2257895"/>
            <a:ext cx="135396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07789"/>
              </p:ext>
            </p:extLst>
          </p:nvPr>
        </p:nvGraphicFramePr>
        <p:xfrm>
          <a:off x="405063" y="1876985"/>
          <a:ext cx="11515785" cy="357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492"/>
                <a:gridCol w="2030001"/>
                <a:gridCol w="1197851"/>
                <a:gridCol w="1205314"/>
                <a:gridCol w="1347115"/>
                <a:gridCol w="1365774"/>
                <a:gridCol w="1194119"/>
                <a:gridCol w="1194119"/>
              </a:tblGrid>
              <a:tr h="78081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обогащения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т/год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Извлечение, %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г/т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4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Исходное сырье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08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Отвальные хвосты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95280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32" y="4405317"/>
            <a:ext cx="3199399" cy="24368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9" y="4421124"/>
            <a:ext cx="3199399" cy="24368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5" y="956112"/>
            <a:ext cx="3450383" cy="223665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85093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152" y="19934"/>
            <a:ext cx="11649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технологиях обогащения отвальных лежалых хвостов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73" y="1453366"/>
            <a:ext cx="4295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Лежалых  хвосты</a:t>
            </a:r>
            <a:endParaRPr lang="ru-RU" sz="28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3265842"/>
            <a:ext cx="3013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Автоклавная обработка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7136" y="3265842"/>
            <a:ext cx="3767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Бактериальное выщелачивание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19480" y="5575702"/>
            <a:ext cx="3349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Цианирование </a:t>
            </a:r>
          </a:p>
        </p:txBody>
      </p:sp>
      <p:sp>
        <p:nvSpPr>
          <p:cNvPr id="7" name="Стрелка вниз 6"/>
          <p:cNvSpPr/>
          <p:nvPr/>
        </p:nvSpPr>
        <p:spPr>
          <a:xfrm rot="18960000" flipH="1">
            <a:off x="6852477" y="1802734"/>
            <a:ext cx="208180" cy="226210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960000" flipH="1">
            <a:off x="5141786" y="3485224"/>
            <a:ext cx="208180" cy="226210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300000" flipH="1">
            <a:off x="5164594" y="1815275"/>
            <a:ext cx="208180" cy="226210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4300000" flipH="1">
            <a:off x="6883140" y="3485223"/>
            <a:ext cx="208180" cy="226210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84433" y="2688037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310" y="3047413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119" y="3125294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8297" y="3321563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5401" y="3496606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7914" y="3560321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4534" y="3860206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9909" y="4130132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8906" y="4124102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4433" y="4484398"/>
            <a:ext cx="73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98" y="1127958"/>
            <a:ext cx="3615496" cy="18077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>
          <a:xfrm>
            <a:off x="2370222" y="1019463"/>
            <a:ext cx="2574757" cy="125459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85093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152" y="19934"/>
            <a:ext cx="11649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технологиях обогащения отвальных лежалых хвостов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74" y="1385150"/>
            <a:ext cx="199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хвосты</a:t>
            </a:r>
            <a:endParaRPr lang="ru-RU" sz="2800" b="1" cap="all" dirty="0"/>
          </a:p>
        </p:txBody>
      </p:sp>
      <p:sp>
        <p:nvSpPr>
          <p:cNvPr id="6" name="Стрелка вниз 5"/>
          <p:cNvSpPr/>
          <p:nvPr/>
        </p:nvSpPr>
        <p:spPr>
          <a:xfrm rot="16200000" flipH="1">
            <a:off x="5686081" y="1051158"/>
            <a:ext cx="246949" cy="11562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25" y="2651081"/>
            <a:ext cx="2539440" cy="1254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5689" y="1367697"/>
            <a:ext cx="229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</a:rPr>
              <a:t>флотация</a:t>
            </a:r>
            <a:endParaRPr lang="ru-RU" sz="2800" b="1" cap="all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16" y="1019462"/>
            <a:ext cx="2509448" cy="12545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14627" y="2975446"/>
            <a:ext cx="229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</a:rPr>
              <a:t>обжиг</a:t>
            </a:r>
            <a:endParaRPr lang="ru-RU" sz="2800" b="1" cap="all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4422458"/>
            <a:ext cx="2494685" cy="12505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0398" y="4796688"/>
            <a:ext cx="366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</a:rPr>
              <a:t>цианирование</a:t>
            </a:r>
            <a:endParaRPr lang="ru-RU" sz="2800" b="1" cap="all" dirty="0"/>
          </a:p>
        </p:txBody>
      </p:sp>
      <p:sp>
        <p:nvSpPr>
          <p:cNvPr id="21" name="Стрелка вниз 20"/>
          <p:cNvSpPr/>
          <p:nvPr/>
        </p:nvSpPr>
        <p:spPr>
          <a:xfrm rot="10740000" flipH="1" flipV="1">
            <a:off x="11425756" y="2417009"/>
            <a:ext cx="221971" cy="6770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6502412" y="2683796"/>
            <a:ext cx="246949" cy="11562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78" y="4422458"/>
            <a:ext cx="2380020" cy="12505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5556"/>
          <a:stretch/>
        </p:blipFill>
        <p:spPr>
          <a:xfrm>
            <a:off x="661737" y="2651081"/>
            <a:ext cx="2629584" cy="126644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336660" y="3000335"/>
            <a:ext cx="366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</a:rPr>
              <a:t>экстракция</a:t>
            </a:r>
            <a:endParaRPr lang="ru-RU" sz="2800" b="1" cap="all" dirty="0"/>
          </a:p>
        </p:txBody>
      </p:sp>
      <p:sp>
        <p:nvSpPr>
          <p:cNvPr id="27" name="Стрелка вниз 26"/>
          <p:cNvSpPr/>
          <p:nvPr/>
        </p:nvSpPr>
        <p:spPr>
          <a:xfrm rot="10740000" flipH="1" flipV="1">
            <a:off x="538882" y="3989449"/>
            <a:ext cx="221971" cy="67709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 flipH="1">
            <a:off x="6428150" y="4469559"/>
            <a:ext cx="246949" cy="11562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129774" y="4811967"/>
            <a:ext cx="366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cap="all" dirty="0" smtClean="0">
                <a:latin typeface="Times New Roman" panose="02020603050405020304" pitchFamily="18" charset="0"/>
              </a:rPr>
              <a:t>сепарация</a:t>
            </a:r>
            <a:endParaRPr lang="ru-RU" sz="2800" b="1" cap="all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50398" y="6017040"/>
            <a:ext cx="11770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6198" y="606693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121" y="606693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8396" y="606693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4727" y="60669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5873" y="606693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3925" y="606366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2848" y="606366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56123" y="60636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2454" y="606366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43600" y="606366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1493" y="6070872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10416" y="607087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33691" y="60708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80022" y="607087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5077" y="3594100"/>
            <a:ext cx="342900" cy="2286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sz="1799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4969" y="3409497"/>
            <a:ext cx="184731" cy="36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799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779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04208" y="83125"/>
            <a:ext cx="955172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cap="all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Отвальные шлаки медеплавильного производства</a:t>
            </a:r>
            <a:endParaRPr lang="ru-RU" sz="2400" cap="all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1525922" y="983038"/>
            <a:ext cx="9140156" cy="5679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8442" y="6453043"/>
            <a:ext cx="5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3919</TotalTime>
  <Words>708</Words>
  <Application>Microsoft Office PowerPoint</Application>
  <PresentationFormat>Широкоэкранный</PresentationFormat>
  <Paragraphs>310</Paragraphs>
  <Slides>28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"Уралмеханобр"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Мамонов Сергей Владимирович</dc:creator>
  <cp:lastModifiedBy>Мамонов Сергей Владимирович</cp:lastModifiedBy>
  <cp:revision>181</cp:revision>
  <cp:lastPrinted>2017-07-10T05:21:42Z</cp:lastPrinted>
  <dcterms:created xsi:type="dcterms:W3CDTF">2015-10-21T03:19:08Z</dcterms:created>
  <dcterms:modified xsi:type="dcterms:W3CDTF">2017-07-10T05:21:50Z</dcterms:modified>
</cp:coreProperties>
</file>