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24" r:id="rId2"/>
    <p:sldId id="325" r:id="rId3"/>
    <p:sldId id="326" r:id="rId4"/>
    <p:sldId id="327" r:id="rId5"/>
    <p:sldId id="306" r:id="rId6"/>
    <p:sldId id="305" r:id="rId7"/>
    <p:sldId id="309" r:id="rId8"/>
    <p:sldId id="312" r:id="rId9"/>
    <p:sldId id="313" r:id="rId10"/>
    <p:sldId id="315" r:id="rId11"/>
    <p:sldId id="314" r:id="rId12"/>
    <p:sldId id="330" r:id="rId13"/>
    <p:sldId id="316" r:id="rId14"/>
    <p:sldId id="319" r:id="rId15"/>
    <p:sldId id="317" r:id="rId16"/>
    <p:sldId id="318" r:id="rId17"/>
    <p:sldId id="320" r:id="rId18"/>
    <p:sldId id="322" r:id="rId19"/>
    <p:sldId id="329" r:id="rId20"/>
  </p:sldIdLst>
  <p:sldSz cx="9144000" cy="5143500" type="screen16x9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6600"/>
    <a:srgbClr val="2D7E08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974" y="53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873070-11ED-4D98-A902-E34CBC559DB1}" type="datetimeFigureOut">
              <a:rPr lang="ru-RU" smtClean="0"/>
              <a:pPr/>
              <a:t>09.07.2017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B7E036-2024-4AF1-B46F-1E130E4F592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9247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5EC7F-112C-4FDE-BEB9-483915BE399D}" type="datetimeFigureOut">
              <a:rPr lang="fr-CA"/>
              <a:pPr>
                <a:defRPr/>
              </a:pPr>
              <a:t>2017-07-09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C118A-40D8-470A-8A70-6B6B46D16764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EC035B-B616-4518-939D-F5C341FF62D9}" type="datetimeFigureOut">
              <a:rPr lang="fr-CA"/>
              <a:pPr>
                <a:defRPr/>
              </a:pPr>
              <a:t>2017-07-09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04FCA-F77B-41A6-9DEF-D2A51C6DBAFA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2A3BFB-D155-43A0-ACFC-A4A11FB07811}" type="datetimeFigureOut">
              <a:rPr lang="fr-CA"/>
              <a:pPr>
                <a:defRPr/>
              </a:pPr>
              <a:t>2017-07-09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1A75F6-4040-4F59-9B04-A351A3234BFF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75733-C6A1-434F-B9B2-A00E0F917AFD}" type="datetimeFigureOut">
              <a:rPr lang="fr-CA"/>
              <a:pPr>
                <a:defRPr/>
              </a:pPr>
              <a:t>2017-07-09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AE609-9D0B-4599-B374-2FF8732FCF9D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E9E29-7C60-4023-9E12-DEE1D9F42B9D}" type="datetimeFigureOut">
              <a:rPr lang="fr-CA"/>
              <a:pPr>
                <a:defRPr/>
              </a:pPr>
              <a:t>2017-07-09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66713-8882-49C6-B17D-967A3DE1ECFB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6E440-CC24-4CF6-9261-7F6A35FAFC66}" type="datetimeFigureOut">
              <a:rPr lang="fr-CA"/>
              <a:pPr>
                <a:defRPr/>
              </a:pPr>
              <a:t>2017-07-09</a:t>
            </a:fld>
            <a:endParaRPr lang="fr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ECF96-1DC5-4C8D-8624-255AE8D14408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F0B4F-0604-4136-A08D-06787A804E34}" type="datetimeFigureOut">
              <a:rPr lang="fr-CA"/>
              <a:pPr>
                <a:defRPr/>
              </a:pPr>
              <a:t>2017-07-09</a:t>
            </a:fld>
            <a:endParaRPr lang="fr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C9ED6-A337-4BA0-B405-C81F379543B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542BDD-13E8-43D2-9F1D-F0DFAE657F16}" type="datetimeFigureOut">
              <a:rPr lang="fr-CA"/>
              <a:pPr>
                <a:defRPr/>
              </a:pPr>
              <a:t>2017-07-09</a:t>
            </a:fld>
            <a:endParaRPr lang="fr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FB3BA-BE19-41BD-9B75-7DEE26D3B193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48101-5EE7-496A-A2BD-C1E5E0791567}" type="datetimeFigureOut">
              <a:rPr lang="fr-CA"/>
              <a:pPr>
                <a:defRPr/>
              </a:pPr>
              <a:t>2017-07-09</a:t>
            </a:fld>
            <a:endParaRPr lang="fr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DCE55-3A76-4F91-8C6B-9279108301F6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2A0A9-B9B8-41DF-8CC0-DEE5C469D40B}" type="datetimeFigureOut">
              <a:rPr lang="fr-CA"/>
              <a:pPr>
                <a:defRPr/>
              </a:pPr>
              <a:t>2017-07-09</a:t>
            </a:fld>
            <a:endParaRPr lang="fr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1130D-C796-4C86-9118-6FBB6DF4644C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fr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48B40-733E-4625-B054-59E86A273129}" type="datetimeFigureOut">
              <a:rPr lang="fr-CA"/>
              <a:pPr>
                <a:defRPr/>
              </a:pPr>
              <a:t>2017-07-09</a:t>
            </a:fld>
            <a:endParaRPr lang="fr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4737F5-A6FE-498F-945D-4D4F93242792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fr-CA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1A9C45B-699D-411D-BC5B-9B06D5488254}" type="datetimeFigureOut">
              <a:rPr lang="fr-CA"/>
              <a:pPr>
                <a:defRPr/>
              </a:pPr>
              <a:t>2017-07-09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3B10837-6540-427A-AE9A-E62A64238389}" type="slidenum">
              <a:rPr lang="fr-CA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915565"/>
            <a:ext cx="6332240" cy="864097"/>
          </a:xfrm>
        </p:spPr>
        <p:txBody>
          <a:bodyPr/>
          <a:lstStyle/>
          <a:p>
            <a:r>
              <a:rPr lang="ru-RU" sz="3600" dirty="0" smtClean="0"/>
              <a:t>ЭКОТЕХНОПАРКИ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23728" y="2139702"/>
            <a:ext cx="6768752" cy="1512168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Возможные механизмы и инструменты </a:t>
            </a:r>
            <a:r>
              <a:rPr lang="ru-RU" dirty="0" smtClean="0">
                <a:solidFill>
                  <a:schemeClr val="tx1"/>
                </a:solidFill>
              </a:rPr>
              <a:t>финансирования</a:t>
            </a:r>
          </a:p>
          <a:p>
            <a:endParaRPr lang="ru-RU" sz="2400" b="1" dirty="0" smtClean="0">
              <a:solidFill>
                <a:schemeClr val="tx1"/>
              </a:solidFill>
            </a:endParaRPr>
          </a:p>
          <a:p>
            <a:r>
              <a:rPr lang="ru-RU" sz="2400" b="1" dirty="0" smtClean="0">
                <a:solidFill>
                  <a:schemeClr val="tx1"/>
                </a:solidFill>
              </a:rPr>
              <a:t>Воротников </a:t>
            </a:r>
            <a:r>
              <a:rPr lang="ru-RU" sz="2400" b="1" dirty="0">
                <a:solidFill>
                  <a:schemeClr val="tx1"/>
                </a:solidFill>
              </a:rPr>
              <a:t>Александр Михайлович, доцент </a:t>
            </a:r>
            <a:r>
              <a:rPr lang="ru-RU" sz="2400" b="1" dirty="0" err="1">
                <a:solidFill>
                  <a:schemeClr val="tx1"/>
                </a:solidFill>
              </a:rPr>
              <a:t>РАНХиГС</a:t>
            </a:r>
            <a:r>
              <a:rPr lang="ru-RU" sz="2400" b="1" dirty="0">
                <a:solidFill>
                  <a:schemeClr val="tx1"/>
                </a:solidFill>
              </a:rPr>
              <a:t>, ООО «Системный консалтинг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2002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06375"/>
            <a:ext cx="6707088" cy="857250"/>
          </a:xfrm>
        </p:spPr>
        <p:txBody>
          <a:bodyPr/>
          <a:lstStyle/>
          <a:p>
            <a:r>
              <a:rPr lang="ru-RU" sz="2400" b="1" dirty="0" smtClean="0"/>
              <a:t>Концессионные облигации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7704" y="1200150"/>
            <a:ext cx="6779096" cy="3394075"/>
          </a:xfrm>
        </p:spPr>
        <p:txBody>
          <a:bodyPr/>
          <a:lstStyle/>
          <a:p>
            <a:r>
              <a:rPr lang="ru-RU" sz="2000" b="1" dirty="0" smtClean="0"/>
              <a:t>Важней особенностью концессионных соглашений является возможность использовать  так называемые инфраструктурные облигации </a:t>
            </a:r>
            <a:r>
              <a:rPr lang="ru-RU" sz="2000" b="1" dirty="0"/>
              <a:t>в </a:t>
            </a:r>
            <a:r>
              <a:rPr lang="ru-RU" sz="2000" b="1" dirty="0" smtClean="0"/>
              <a:t>проектах по  </a:t>
            </a:r>
            <a:r>
              <a:rPr lang="ru-RU" sz="2000" b="1" dirty="0"/>
              <a:t>утилизации </a:t>
            </a:r>
            <a:r>
              <a:rPr lang="ru-RU" sz="2000" b="1" dirty="0" err="1" smtClean="0"/>
              <a:t>мусоа</a:t>
            </a:r>
            <a:r>
              <a:rPr lang="ru-RU" sz="2000" b="1" dirty="0" smtClean="0"/>
              <a:t>, </a:t>
            </a:r>
            <a:r>
              <a:rPr lang="ru-RU" sz="2000" b="1" dirty="0"/>
              <a:t>которые обеспечиваются доходом эмитента-концессионера от эксплуатации инфраструктурного объекта, т. е. будущим денежным потоком, что позволяет рассматривать инфраструктурные облигации как разновидность </a:t>
            </a:r>
            <a:r>
              <a:rPr lang="ru-RU" sz="2000" b="1" dirty="0" err="1" smtClean="0"/>
              <a:t>секьюритизации</a:t>
            </a:r>
            <a:r>
              <a:rPr lang="ru-RU" sz="2000" b="1" dirty="0" smtClean="0"/>
              <a:t> проекта.  </a:t>
            </a:r>
            <a:r>
              <a:rPr lang="ru-RU" sz="2000" b="1" dirty="0"/>
              <a:t>Это позволит привлечь средства негосударственных пенсионных фондов в финансирование проектов по переработке ТБО. </a:t>
            </a:r>
          </a:p>
        </p:txBody>
      </p:sp>
    </p:spTree>
    <p:extLst>
      <p:ext uri="{BB962C8B-B14F-4D97-AF65-F5344CB8AC3E}">
        <p14:creationId xmlns:p14="http://schemas.microsoft.com/office/powerpoint/2010/main" val="49718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06375"/>
            <a:ext cx="6635080" cy="857250"/>
          </a:xfrm>
        </p:spPr>
        <p:txBody>
          <a:bodyPr/>
          <a:lstStyle/>
          <a:p>
            <a:r>
              <a:rPr lang="ru-RU" sz="2400" b="1" dirty="0"/>
              <a:t>Концессионные </a:t>
            </a:r>
            <a:r>
              <a:rPr lang="ru-RU" sz="2400" b="1" dirty="0" smtClean="0"/>
              <a:t>облигации-2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9712" y="1200150"/>
            <a:ext cx="6707088" cy="3819872"/>
          </a:xfrm>
        </p:spPr>
        <p:txBody>
          <a:bodyPr/>
          <a:lstStyle/>
          <a:p>
            <a:endParaRPr lang="ru-RU" sz="2000" b="1" dirty="0" smtClean="0"/>
          </a:p>
          <a:p>
            <a:r>
              <a:rPr lang="ru-RU" sz="2000" b="1" dirty="0" smtClean="0"/>
              <a:t>Концессионные </a:t>
            </a:r>
            <a:r>
              <a:rPr lang="ru-RU" sz="2000" b="1" dirty="0"/>
              <a:t>соглашения в отношении систем коммунальной инфраструктуры – систем переработки и утилизации (захоронения) твердых бытовых отходов на территории Саратовской области / Чувашской республики / Мурманской области </a:t>
            </a:r>
            <a:endParaRPr lang="ru-RU" sz="2000" b="1" dirty="0" smtClean="0"/>
          </a:p>
          <a:p>
            <a:r>
              <a:rPr lang="ru-RU" sz="2000" b="1" dirty="0" smtClean="0"/>
              <a:t>6,3 </a:t>
            </a:r>
            <a:r>
              <a:rPr lang="ru-RU" sz="2000" b="1" dirty="0"/>
              <a:t>млрд. руб</a:t>
            </a:r>
            <a:r>
              <a:rPr lang="ru-RU" sz="2000" b="1" dirty="0" smtClean="0"/>
              <a:t>.   ЗАО «Управление отходами»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49063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206375"/>
            <a:ext cx="6840760" cy="857250"/>
          </a:xfrm>
        </p:spPr>
        <p:txBody>
          <a:bodyPr/>
          <a:lstStyle/>
          <a:p>
            <a:r>
              <a:rPr lang="ru-RU" sz="2400" b="1" dirty="0" smtClean="0"/>
              <a:t>Перспективы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95736" y="1200150"/>
            <a:ext cx="6948264" cy="3394075"/>
          </a:xfrm>
        </p:spPr>
        <p:txBody>
          <a:bodyPr/>
          <a:lstStyle/>
          <a:p>
            <a:pPr>
              <a:buFontTx/>
              <a:buChar char="-"/>
            </a:pPr>
            <a:endParaRPr lang="ru-RU" sz="2000" b="1" dirty="0" smtClean="0"/>
          </a:p>
          <a:p>
            <a:pPr>
              <a:buFontTx/>
              <a:buChar char="-"/>
            </a:pPr>
            <a:endParaRPr lang="ru-RU" sz="2000" b="1" dirty="0"/>
          </a:p>
          <a:p>
            <a:pPr>
              <a:buFontTx/>
              <a:buChar char="-"/>
            </a:pPr>
            <a:r>
              <a:rPr lang="ru-RU" sz="2000" b="1" dirty="0" smtClean="0"/>
              <a:t>Проектные облигации</a:t>
            </a:r>
          </a:p>
          <a:p>
            <a:pPr>
              <a:buFontTx/>
              <a:buChar char="-"/>
            </a:pPr>
            <a:r>
              <a:rPr lang="ru-RU" sz="2000" b="1" dirty="0" smtClean="0"/>
              <a:t>Зеленые облигации</a:t>
            </a:r>
          </a:p>
          <a:p>
            <a:pPr>
              <a:buFontTx/>
              <a:buChar char="-"/>
            </a:pPr>
            <a:r>
              <a:rPr lang="ru-RU" sz="2000" b="1" dirty="0" smtClean="0"/>
              <a:t>Социальные облигации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1132346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06375"/>
            <a:ext cx="6635080" cy="857250"/>
          </a:xfrm>
        </p:spPr>
        <p:txBody>
          <a:bodyPr/>
          <a:lstStyle/>
          <a:p>
            <a:r>
              <a:rPr lang="ru-RU" sz="2000" b="1" dirty="0" smtClean="0"/>
              <a:t>Перспективы развития облигаций</a:t>
            </a: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1720" y="915566"/>
            <a:ext cx="6635080" cy="4032448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«Зеленая </a:t>
            </a:r>
            <a:r>
              <a:rPr lang="ru-RU" sz="2400" dirty="0"/>
              <a:t>облигация» — это долговой инструмент, деньги от продажи которого, поступают на финансирование «эко проектов». На данный момент к главным эмитентам «зеленых облигаций» можно зачислить международные финансовые организации. В 2014 году к ним причислили </a:t>
            </a:r>
            <a:r>
              <a:rPr lang="ru-RU" sz="2400" dirty="0" smtClean="0"/>
              <a:t>частные </a:t>
            </a:r>
            <a:r>
              <a:rPr lang="ru-RU" sz="2400" dirty="0"/>
              <a:t>финансовые институты и крупные корпорации. Главными покупателями таких облигаций считаются европейские институциональные инвесторы. </a:t>
            </a:r>
          </a:p>
        </p:txBody>
      </p:sp>
    </p:spTree>
    <p:extLst>
      <p:ext uri="{BB962C8B-B14F-4D97-AF65-F5344CB8AC3E}">
        <p14:creationId xmlns:p14="http://schemas.microsoft.com/office/powerpoint/2010/main" val="34638745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06375"/>
            <a:ext cx="6707088" cy="493167"/>
          </a:xfrm>
        </p:spPr>
        <p:txBody>
          <a:bodyPr/>
          <a:lstStyle/>
          <a:p>
            <a:r>
              <a:rPr lang="ru-RU" sz="2400" b="1" dirty="0" smtClean="0"/>
              <a:t>Перспективы-2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15716" y="555526"/>
            <a:ext cx="6635080" cy="4176463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 smtClean="0"/>
              <a:t>Президент РФ </a:t>
            </a:r>
            <a:r>
              <a:rPr lang="ru-RU" sz="2000" b="1" dirty="0"/>
              <a:t>24 января 2017 </a:t>
            </a:r>
            <a:r>
              <a:rPr lang="ru-RU" sz="2000" b="1" dirty="0" smtClean="0"/>
              <a:t>года утвердил </a:t>
            </a:r>
            <a:r>
              <a:rPr lang="ru-RU" sz="2000" b="1" dirty="0"/>
              <a:t>перечень поручений по итогам заседания Государственного совета по вопросу «Об экологическом развитии Российской Федерации в интересах будущих поколений», состоявшегося 27 декабря 2016 года.</a:t>
            </a:r>
            <a:endParaRPr lang="ru-RU" sz="2000" b="1" dirty="0" smtClean="0"/>
          </a:p>
          <a:p>
            <a:pPr marL="0" indent="0">
              <a:buNone/>
            </a:pPr>
            <a:r>
              <a:rPr lang="ru-RU" sz="2000" b="1" dirty="0" smtClean="0"/>
              <a:t>Поручение президента</a:t>
            </a:r>
            <a:endParaRPr lang="ru-RU" sz="2000" b="1" dirty="0"/>
          </a:p>
          <a:p>
            <a:pPr marL="0" indent="0">
              <a:buNone/>
            </a:pPr>
            <a:r>
              <a:rPr lang="ru-RU" sz="2000" b="1" dirty="0" smtClean="0"/>
              <a:t>Пр-140ГС</a:t>
            </a:r>
            <a:r>
              <a:rPr lang="ru-RU" sz="2000" b="1" dirty="0"/>
              <a:t>, п.1 </a:t>
            </a:r>
            <a:endParaRPr lang="ru-RU" sz="2000" b="1" dirty="0" smtClean="0"/>
          </a:p>
          <a:p>
            <a:pPr marL="0" indent="0">
              <a:buNone/>
            </a:pPr>
            <a:r>
              <a:rPr lang="ru-RU" sz="2000" b="1" dirty="0" smtClean="0"/>
              <a:t>з</a:t>
            </a:r>
            <a:r>
              <a:rPr lang="ru-RU" sz="2000" b="1" dirty="0"/>
              <a:t>) разработать при участии ведущих предпринимательских объединений и представить предложения:</a:t>
            </a:r>
          </a:p>
          <a:p>
            <a:pPr marL="0" indent="0">
              <a:buNone/>
            </a:pPr>
            <a:r>
              <a:rPr lang="ru-RU" sz="2000" b="1" dirty="0" smtClean="0"/>
              <a:t>о </a:t>
            </a:r>
            <a:r>
              <a:rPr lang="ru-RU" sz="2000" b="1" dirty="0"/>
              <a:t>применении «зелёных» финансовых инструментов российскими институтами развития и публичными компаниями</a:t>
            </a:r>
            <a:r>
              <a:rPr lang="ru-RU" sz="2000" b="1" dirty="0" smtClean="0"/>
              <a:t>; Срок – 1мая 2017 г.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1079354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06375"/>
            <a:ext cx="6779096" cy="565175"/>
          </a:xfrm>
        </p:spPr>
        <p:txBody>
          <a:bodyPr/>
          <a:lstStyle/>
          <a:p>
            <a:r>
              <a:rPr lang="ru-RU" sz="2800" dirty="0" smtClean="0"/>
              <a:t>Типы зеленых облигаций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9712" y="915566"/>
            <a:ext cx="6707088" cy="3678659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/>
              <a:t>Существует 4 типа «зеленых облигаций», подходящих под общепринятые критерии (принципы).</a:t>
            </a:r>
          </a:p>
          <a:p>
            <a:pPr marL="0" indent="0">
              <a:buNone/>
            </a:pPr>
            <a:r>
              <a:rPr lang="ru-RU" sz="2400" dirty="0" smtClean="0"/>
              <a:t>-</a:t>
            </a:r>
            <a:r>
              <a:rPr lang="ru-RU" sz="2000" dirty="0" smtClean="0"/>
              <a:t>Стандартные </a:t>
            </a:r>
            <a:r>
              <a:rPr lang="ru-RU" sz="2000" dirty="0"/>
              <a:t>облигации. Представляют собой традиционные долговые обязательства с правом регресса к эмитенту. </a:t>
            </a:r>
            <a:endParaRPr lang="ru-RU" sz="2000" dirty="0" smtClean="0"/>
          </a:p>
          <a:p>
            <a:pPr marL="0" indent="0">
              <a:buNone/>
            </a:pPr>
            <a:r>
              <a:rPr lang="ru-RU" sz="2400" dirty="0" smtClean="0"/>
              <a:t>- </a:t>
            </a:r>
            <a:r>
              <a:rPr lang="ru-RU" sz="2000" dirty="0" smtClean="0"/>
              <a:t>Облигации</a:t>
            </a:r>
            <a:r>
              <a:rPr lang="ru-RU" sz="2000" dirty="0"/>
              <a:t>, подтвержденные доходами. Является долговым обязательством без права регресса к эмитенту. Кредитное положение владельца бумаг обеспечивается финансовым потоком от инвестируемого проекта</a:t>
            </a:r>
            <a:r>
              <a:rPr lang="ru-RU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5042297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06375"/>
            <a:ext cx="6779096" cy="565175"/>
          </a:xfrm>
        </p:spPr>
        <p:txBody>
          <a:bodyPr/>
          <a:lstStyle/>
          <a:p>
            <a:r>
              <a:rPr lang="ru-RU" sz="2800" dirty="0"/>
              <a:t>Типы зеленых </a:t>
            </a:r>
            <a:r>
              <a:rPr lang="ru-RU" sz="2800" dirty="0" smtClean="0"/>
              <a:t>облигаций-2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9712" y="915566"/>
            <a:ext cx="6707088" cy="3678659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/>
              <a:t>- Проектные </a:t>
            </a:r>
            <a:r>
              <a:rPr lang="ru-RU" sz="2400" dirty="0"/>
              <a:t>облигации.    Долговое обязательство, по правилам которого инвестор несет прямой кредитный риск, связанный с инвестированием проекта.</a:t>
            </a:r>
          </a:p>
          <a:p>
            <a:pPr marL="0" indent="0">
              <a:buNone/>
            </a:pPr>
            <a:r>
              <a:rPr lang="ru-RU" sz="2400" dirty="0" smtClean="0"/>
              <a:t>- </a:t>
            </a:r>
            <a:r>
              <a:rPr lang="ru-RU" sz="2400" dirty="0" err="1" smtClean="0"/>
              <a:t>Секьюритизированные</a:t>
            </a:r>
            <a:r>
              <a:rPr lang="ru-RU" sz="2400" dirty="0" smtClean="0"/>
              <a:t> </a:t>
            </a:r>
            <a:r>
              <a:rPr lang="ru-RU" sz="2400" dirty="0"/>
              <a:t>облигации. Это долговое обязательство, обеспеченное одним или несколькими конкретным проектами, куда входят ипотечные и другие ценные бумаги.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5042297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35696" y="267494"/>
            <a:ext cx="6840760" cy="720080"/>
          </a:xfrm>
        </p:spPr>
        <p:txBody>
          <a:bodyPr/>
          <a:lstStyle/>
          <a:p>
            <a:r>
              <a:rPr lang="en-US" sz="2800" dirty="0"/>
              <a:t>C</a:t>
            </a:r>
            <a:r>
              <a:rPr lang="ru-RU" sz="2800" dirty="0" err="1" smtClean="0"/>
              <a:t>оциальные</a:t>
            </a:r>
            <a:r>
              <a:rPr lang="ru-RU" sz="2800" dirty="0" smtClean="0"/>
              <a:t> облигации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1720" y="771550"/>
            <a:ext cx="6635080" cy="4320480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err="1"/>
              <a:t>Cоциальная</a:t>
            </a:r>
            <a:r>
              <a:rPr lang="ru-RU" sz="2000" dirty="0"/>
              <a:t> облигация (англ. </a:t>
            </a:r>
            <a:r>
              <a:rPr lang="ru-RU" sz="2000" dirty="0" err="1"/>
              <a:t>Social</a:t>
            </a:r>
            <a:r>
              <a:rPr lang="ru-RU" sz="2000" dirty="0"/>
              <a:t> </a:t>
            </a:r>
            <a:r>
              <a:rPr lang="ru-RU" sz="2000" dirty="0" err="1"/>
              <a:t>Bond</a:t>
            </a:r>
            <a:r>
              <a:rPr lang="ru-RU" sz="2000" dirty="0"/>
              <a:t> — финансовый инструмент, многосторонний контракт, в котором выплаты, обычно со стороны правительства, первоначальным инвесторам увязаны с достижением финансируемыми ими организациями определённых счётных целей по решению социальной проблемы. Организацией выпуска социальных облигаций (подготовкой и подписанием контракта, созданием и обслуживанием финансового инструмента) обычно занимается независимая организация — (социальный) провайдер.</a:t>
            </a:r>
          </a:p>
          <a:p>
            <a:pPr marL="0" indent="0">
              <a:buNone/>
            </a:pPr>
            <a:r>
              <a:rPr lang="ru-RU" sz="2000" dirty="0"/>
              <a:t>Социальные облигации позволяют инвесторам участвовать в решении социальных </a:t>
            </a:r>
            <a:r>
              <a:rPr lang="ru-RU" sz="2000" dirty="0" err="1"/>
              <a:t>поблем</a:t>
            </a:r>
            <a:r>
              <a:rPr lang="ru-RU" sz="2000" dirty="0"/>
              <a:t> и, в случае успешности, получить финансовый доход.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391363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1597819"/>
            <a:ext cx="6262464" cy="1102519"/>
          </a:xfrm>
        </p:spPr>
        <p:txBody>
          <a:bodyPr/>
          <a:lstStyle/>
          <a:p>
            <a:r>
              <a:rPr lang="ru-RU" dirty="0" smtClean="0"/>
              <a:t>Воротников Александр</a:t>
            </a:r>
            <a:br>
              <a:rPr lang="ru-RU" dirty="0" smtClean="0"/>
            </a:br>
            <a:r>
              <a:rPr lang="ru-RU" sz="2400" b="1" dirty="0" smtClean="0"/>
              <a:t>Системный консалтинг</a:t>
            </a: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2914650"/>
            <a:ext cx="5504656" cy="1529308"/>
          </a:xfrm>
        </p:spPr>
        <p:txBody>
          <a:bodyPr/>
          <a:lstStyle/>
          <a:p>
            <a:r>
              <a:rPr lang="ru-RU" sz="2400" dirty="0" smtClean="0"/>
              <a:t>Зам. генерального директора по связям с государственными органами и стратегическому развитию</a:t>
            </a:r>
          </a:p>
          <a:p>
            <a:r>
              <a:rPr lang="en-US" sz="2400" b="1" dirty="0" smtClean="0"/>
              <a:t>vdep14@yandex.ru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0925943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779662"/>
            <a:ext cx="7772400" cy="2547070"/>
          </a:xfrm>
        </p:spPr>
        <p:txBody>
          <a:bodyPr/>
          <a:lstStyle/>
          <a:p>
            <a:r>
              <a:rPr lang="ru-RU" dirty="0" smtClean="0"/>
              <a:t>       Благодарю за внимание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1131591"/>
            <a:ext cx="7772400" cy="864096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03426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79712" y="206375"/>
            <a:ext cx="6707088" cy="857250"/>
          </a:xfrm>
        </p:spPr>
        <p:txBody>
          <a:bodyPr/>
          <a:lstStyle/>
          <a:p>
            <a:r>
              <a:rPr lang="ru-RU" sz="2400" b="1" dirty="0" smtClean="0"/>
              <a:t>Экотехнопарки-1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1203598"/>
            <a:ext cx="7608709" cy="3394075"/>
          </a:xfrm>
        </p:spPr>
        <p:txBody>
          <a:bodyPr/>
          <a:lstStyle/>
          <a:p>
            <a:r>
              <a:rPr lang="ru-RU" dirty="0"/>
              <a:t> </a:t>
            </a:r>
            <a:r>
              <a:rPr lang="ru-RU" sz="2000" b="1" dirty="0"/>
              <a:t>Для реализации проблемы утилизации бытовых </a:t>
            </a:r>
            <a:r>
              <a:rPr lang="ru-RU" sz="2000" b="1" dirty="0" smtClean="0"/>
              <a:t>и промышленных отходов </a:t>
            </a:r>
            <a:r>
              <a:rPr lang="ru-RU" sz="2000" b="1" dirty="0"/>
              <a:t>необходимо создать сеть технопарков (</a:t>
            </a:r>
            <a:r>
              <a:rPr lang="ru-RU" sz="2000" b="1" dirty="0" err="1"/>
              <a:t>промпарков</a:t>
            </a:r>
            <a:r>
              <a:rPr lang="ru-RU" sz="2000" b="1" dirty="0"/>
              <a:t>) по переработке бытовых отходов </a:t>
            </a:r>
            <a:r>
              <a:rPr lang="ru-RU" sz="2000" b="1" dirty="0" smtClean="0"/>
              <a:t>. </a:t>
            </a:r>
            <a:r>
              <a:rPr lang="ru-RU" sz="2000" b="1" dirty="0"/>
              <a:t>В настоящее время ТП(ПП) выступают эффективной формой организации производства, как в России, так и за рубежом. </a:t>
            </a:r>
            <a:endParaRPr lang="ru-RU" sz="2000" b="1" dirty="0" smtClean="0"/>
          </a:p>
          <a:p>
            <a:pPr marL="0" indent="0">
              <a:buNone/>
            </a:pPr>
            <a:r>
              <a:rPr lang="ru-RU" sz="2800" b="1" dirty="0">
                <a:solidFill>
                  <a:srgbClr val="FF0000"/>
                </a:solidFill>
              </a:rPr>
              <a:t>ЭКОТЕХНОПАРКИ - П</a:t>
            </a:r>
            <a:r>
              <a:rPr lang="ru-RU" sz="2800" b="1" dirty="0" smtClean="0">
                <a:solidFill>
                  <a:srgbClr val="FF0000"/>
                </a:solidFill>
              </a:rPr>
              <a:t>РОИЗВОДСТВЕННО-ТЕХНИЧЕСКИЕ </a:t>
            </a:r>
            <a:r>
              <a:rPr lang="ru-RU" sz="2800" b="1" dirty="0">
                <a:solidFill>
                  <a:srgbClr val="FF0000"/>
                </a:solidFill>
              </a:rPr>
              <a:t>КОМПЛЕКСЫ ПО ГЛУБОКОЙ И КОМПЛЕКСНОЙ ПЕРЕРАБОТКЕ  ОТХОДОВ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143286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08570"/>
            <a:ext cx="8229600" cy="1372195"/>
          </a:xfrm>
        </p:spPr>
        <p:txBody>
          <a:bodyPr/>
          <a:lstStyle/>
          <a:p>
            <a:r>
              <a:rPr lang="ru-RU" sz="2400" b="1" dirty="0" smtClean="0"/>
              <a:t>Экотехнопарки-2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1720" y="627534"/>
            <a:ext cx="6984776" cy="4320480"/>
          </a:xfrm>
        </p:spPr>
        <p:txBody>
          <a:bodyPr/>
          <a:lstStyle/>
          <a:p>
            <a:pPr marL="0" indent="0">
              <a:buNone/>
            </a:pPr>
            <a:endParaRPr lang="ru-RU" sz="2000" b="1" dirty="0" smtClean="0"/>
          </a:p>
          <a:p>
            <a:pPr marL="0" indent="0">
              <a:buNone/>
            </a:pPr>
            <a:r>
              <a:rPr lang="ru-RU" sz="2000" b="1" dirty="0" err="1" smtClean="0"/>
              <a:t>Экоиндустриальный</a:t>
            </a:r>
            <a:r>
              <a:rPr lang="ru-RU" sz="2000" b="1" dirty="0" smtClean="0"/>
              <a:t> </a:t>
            </a:r>
            <a:r>
              <a:rPr lang="ru-RU" sz="2000" b="1" dirty="0"/>
              <a:t>парк представляет собой территорию, где осуществляется взаимодействие производственных и сервисных компаний, стремящихся к повышению экологической и экономической эффективности за счет сотрудничества в области управления окружающей средой и ресурсами, в том числе энергией, водой и материалами. Работая вместе, бизнес -сообщество ищет коллективную выгоду, которая больше, чем сумма отдельных выгод каждой из компаний , если они будут оптимизировать только свою индивидуальную производительность</a:t>
            </a:r>
          </a:p>
          <a:p>
            <a:pPr marL="0" indent="0">
              <a:buNone/>
            </a:pPr>
            <a:r>
              <a:rPr lang="ru-RU" sz="2000" b="1" dirty="0"/>
              <a:t>.Полный цикл обращения с отходами от сортировки до переработки и захоронения.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4164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206375"/>
            <a:ext cx="7272808" cy="857250"/>
          </a:xfrm>
        </p:spPr>
        <p:txBody>
          <a:bodyPr/>
          <a:lstStyle/>
          <a:p>
            <a:r>
              <a:rPr lang="ru-RU" sz="2400" b="1" dirty="0"/>
              <a:t>Экотехнопарк - основа </a:t>
            </a:r>
            <a:r>
              <a:rPr lang="ru-RU" sz="2400" b="1" dirty="0" smtClean="0"/>
              <a:t>региональной </a:t>
            </a:r>
            <a:r>
              <a:rPr lang="ru-RU" sz="2400" b="1" dirty="0"/>
              <a:t>системы управления отходами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75926" y="1063625"/>
            <a:ext cx="6851104" cy="3394075"/>
          </a:xfrm>
        </p:spPr>
        <p:txBody>
          <a:bodyPr/>
          <a:lstStyle/>
          <a:p>
            <a:pPr marL="0" indent="0">
              <a:buNone/>
            </a:pPr>
            <a:endParaRPr lang="ru-RU" sz="2000" b="1" dirty="0" smtClean="0"/>
          </a:p>
          <a:p>
            <a:pPr marL="0" indent="0">
              <a:buNone/>
            </a:pPr>
            <a:r>
              <a:rPr lang="ru-RU" sz="2000" b="1" dirty="0" smtClean="0"/>
              <a:t>Комплексный </a:t>
            </a:r>
            <a:r>
              <a:rPr lang="ru-RU" sz="2000" b="1" dirty="0"/>
              <a:t>подход: позволяет вовлечь в обращение широкий состав отходов – ТБО, органические, промышленные, строительные отходы, а также опасные и отходы очистных сооружений</a:t>
            </a:r>
            <a:r>
              <a:rPr lang="ru-RU" sz="2000" b="1" dirty="0" smtClean="0"/>
              <a:t>.</a:t>
            </a:r>
          </a:p>
          <a:p>
            <a:pPr marL="0" indent="0">
              <a:buNone/>
            </a:pPr>
            <a:r>
              <a:rPr lang="ru-RU" sz="2000" b="1" dirty="0" smtClean="0"/>
              <a:t>В зависимости от региона (размеры, население, города и т.) необходимо разное количество разной мощности ЭТП.</a:t>
            </a:r>
          </a:p>
          <a:p>
            <a:pPr marL="0" indent="0">
              <a:buNone/>
            </a:pPr>
            <a:r>
              <a:rPr lang="ru-RU" sz="2000" b="1" dirty="0" smtClean="0"/>
              <a:t>Размещение их должно соответствовать территориальной схеме </a:t>
            </a:r>
            <a:r>
              <a:rPr lang="ru-RU" sz="2000" b="1" dirty="0"/>
              <a:t>обращения с отходами, в том числе твердыми коммунальными отходами</a:t>
            </a:r>
          </a:p>
          <a:p>
            <a:endParaRPr lang="ru-RU" sz="20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7024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123478"/>
            <a:ext cx="6419056" cy="504056"/>
          </a:xfrm>
        </p:spPr>
        <p:txBody>
          <a:bodyPr/>
          <a:lstStyle/>
          <a:p>
            <a:r>
              <a:rPr lang="ru-RU" sz="2400" b="1" dirty="0"/>
              <a:t>Ф</a:t>
            </a:r>
            <a:r>
              <a:rPr lang="ru-RU" sz="2400" b="1" dirty="0" smtClean="0"/>
              <a:t>инансовые механизмы </a:t>
            </a:r>
            <a:r>
              <a:rPr lang="ru-RU" sz="2400" b="1" dirty="0"/>
              <a:t>поддержки </a:t>
            </a:r>
            <a:r>
              <a:rPr lang="ru-RU" sz="2400" b="1" dirty="0" smtClean="0"/>
              <a:t> </a:t>
            </a:r>
            <a:r>
              <a:rPr lang="ru-RU" sz="2400" b="1" dirty="0"/>
              <a:t>создания и </a:t>
            </a:r>
            <a:r>
              <a:rPr lang="ru-RU" sz="2400" b="1" dirty="0" smtClean="0"/>
              <a:t>развития </a:t>
            </a:r>
            <a:r>
              <a:rPr lang="ru-RU" sz="2400" b="1" dirty="0" err="1" smtClean="0"/>
              <a:t>экотехнопарков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23728" y="627534"/>
            <a:ext cx="6563072" cy="4515966"/>
          </a:xfrm>
        </p:spPr>
        <p:txBody>
          <a:bodyPr/>
          <a:lstStyle/>
          <a:p>
            <a:pPr>
              <a:buFontTx/>
              <a:buChar char="-"/>
              <a:tabLst>
                <a:tab pos="3233738" algn="l"/>
              </a:tabLst>
            </a:pPr>
            <a:r>
              <a:rPr lang="ru-RU" sz="2000" b="1" dirty="0" smtClean="0"/>
              <a:t>Проектное </a:t>
            </a:r>
            <a:r>
              <a:rPr lang="ru-RU" sz="2000" b="1" dirty="0"/>
              <a:t>финансирование в соответствии с Постановлением Правительства Российской Федерации от 11 октября 2014 г. N 1044 г.  "Об утверждении Программы поддержки инвестиционных проектов, реализуемых на территории Российской Федерации на основе проектного финансирования" </a:t>
            </a:r>
            <a:endParaRPr lang="ru-RU" sz="2000" b="1" dirty="0" smtClean="0"/>
          </a:p>
          <a:p>
            <a:pPr>
              <a:buFontTx/>
              <a:buChar char="-"/>
            </a:pPr>
            <a:r>
              <a:rPr lang="ru-RU" sz="2000" b="1" dirty="0" smtClean="0"/>
              <a:t>- Поддержка </a:t>
            </a:r>
            <a:r>
              <a:rPr lang="ru-RU" sz="2000" b="1" dirty="0"/>
              <a:t>технопарков , промышленных парков и промышленных кластеров реализуемой  </a:t>
            </a:r>
            <a:r>
              <a:rPr lang="ru-RU" sz="2000" b="1" dirty="0" err="1"/>
              <a:t>Минпромторгом</a:t>
            </a:r>
            <a:r>
              <a:rPr lang="ru-RU" sz="2000" b="1" dirty="0"/>
              <a:t> РФ в рамках реализации подпрограммы «Индустриальные (промышленные) парки» Государственной программы РФ "Развитие промышленности и повышение ее конкурентоспособности"</a:t>
            </a:r>
          </a:p>
          <a:p>
            <a:pPr>
              <a:buFontTx/>
              <a:buChar char="-"/>
            </a:pPr>
            <a:endParaRPr lang="ru-RU" sz="2000" b="1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1744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206375"/>
            <a:ext cx="6419056" cy="421159"/>
          </a:xfrm>
        </p:spPr>
        <p:txBody>
          <a:bodyPr/>
          <a:lstStyle/>
          <a:p>
            <a:r>
              <a:rPr lang="ru-RU" sz="2400" b="1" dirty="0"/>
              <a:t>Финансовые механизмы </a:t>
            </a:r>
            <a:r>
              <a:rPr lang="ru-RU" sz="2400" b="1" dirty="0" smtClean="0"/>
              <a:t>-2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95736" y="843558"/>
            <a:ext cx="6429400" cy="3898131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 smtClean="0"/>
              <a:t>- Программы </a:t>
            </a:r>
            <a:r>
              <a:rPr lang="ru-RU" sz="2000" b="1" dirty="0"/>
              <a:t>финансирования создания и развития </a:t>
            </a:r>
            <a:r>
              <a:rPr lang="ru-RU" sz="2000" b="1" dirty="0" smtClean="0"/>
              <a:t>технопарков и промышленных парков  </a:t>
            </a:r>
            <a:r>
              <a:rPr lang="ru-RU" sz="2000" b="1" dirty="0"/>
              <a:t>реализуемые Сбербанком, Корпорацией МСП, </a:t>
            </a:r>
            <a:r>
              <a:rPr lang="ru-RU" sz="2000" b="1" dirty="0" smtClean="0"/>
              <a:t>ФРП</a:t>
            </a:r>
            <a:endParaRPr lang="ru-RU" sz="2000" b="1" dirty="0"/>
          </a:p>
          <a:p>
            <a:pPr marL="0" indent="0">
              <a:buNone/>
            </a:pPr>
            <a:r>
              <a:rPr lang="ru-RU" sz="2000" b="1" dirty="0" smtClean="0"/>
              <a:t>- Постановление </a:t>
            </a:r>
            <a:r>
              <a:rPr lang="ru-RU" sz="2000" b="1" dirty="0"/>
              <a:t>Правительства РФ от 30 октября 2014 г. N 1119 "Об отборе субъектов Российской Федерации, имеющих право на получение государственной поддержки в форме субсидий на возмещение затрат на создание инфраструктуры индустриальных парков и технопарков" (с изменениями и дополнениями) </a:t>
            </a:r>
            <a:r>
              <a:rPr lang="ru-RU" sz="2000" b="1" dirty="0" smtClean="0"/>
              <a:t>от</a:t>
            </a:r>
            <a:r>
              <a:rPr lang="ru-RU" sz="2000" dirty="0" smtClean="0"/>
              <a:t>18 </a:t>
            </a:r>
            <a:r>
              <a:rPr lang="ru-RU" sz="2000" b="1" dirty="0"/>
              <a:t>июля 2015 г</a:t>
            </a:r>
            <a:r>
              <a:rPr lang="ru-RU" sz="2000" b="1" dirty="0" smtClean="0"/>
              <a:t>. и 15 </a:t>
            </a:r>
            <a:r>
              <a:rPr lang="ru-RU" sz="2000" b="1" dirty="0"/>
              <a:t>декабря 2016 г.</a:t>
            </a:r>
            <a:endParaRPr lang="ru-RU" sz="2000" b="1" dirty="0" smtClean="0"/>
          </a:p>
          <a:p>
            <a:pPr marL="0" indent="0">
              <a:buNone/>
            </a:pPr>
            <a:r>
              <a:rPr lang="ru-RU" sz="2000" b="1" dirty="0" smtClean="0"/>
              <a:t>Проектное </a:t>
            </a:r>
            <a:r>
              <a:rPr lang="ru-RU" sz="2000" b="1" dirty="0"/>
              <a:t>финансирование с использование государственно-частного партнерства</a:t>
            </a:r>
            <a:r>
              <a:rPr lang="ru-RU" sz="2000" b="1" dirty="0" smtClean="0"/>
              <a:t>,  </a:t>
            </a:r>
            <a:r>
              <a:rPr lang="ru-RU" sz="2000" b="1" dirty="0"/>
              <a:t>т.к. все эти объекты являются сферой регулирования законодательства по </a:t>
            </a:r>
            <a:r>
              <a:rPr lang="ru-RU" sz="2000" b="1" dirty="0" smtClean="0"/>
              <a:t>ГЧП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801885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123479"/>
            <a:ext cx="6635080" cy="792088"/>
          </a:xfrm>
        </p:spPr>
        <p:txBody>
          <a:bodyPr/>
          <a:lstStyle/>
          <a:p>
            <a:r>
              <a:rPr lang="ru-RU" sz="2400" b="1" dirty="0" smtClean="0"/>
              <a:t>Государственно-частное партнерство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95736" y="915567"/>
            <a:ext cx="6491064" cy="4104455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/>
              <a:t>Федеральный закон от 13.07.2015 N 224-ФЗ (ред. от 03.07.2016) "О государственно-частном партнерстве, </a:t>
            </a:r>
            <a:r>
              <a:rPr lang="ru-RU" sz="2000" b="1" dirty="0" err="1"/>
              <a:t>муниципально</a:t>
            </a:r>
            <a:r>
              <a:rPr lang="ru-RU" sz="2000" b="1" dirty="0"/>
              <a:t>-частном партнерстве в Российской Федерации и внесении изменений в отдельные законодательные акты Российской Федерации" (с изм. и доп.,...</a:t>
            </a:r>
          </a:p>
          <a:p>
            <a:pPr marL="0" indent="0">
              <a:buNone/>
            </a:pPr>
            <a:r>
              <a:rPr lang="ru-RU" sz="2000" b="1" dirty="0"/>
              <a:t>Статья 7. Объекты соглашения о государственно-частном партнерстве, объекты соглашения о </a:t>
            </a:r>
            <a:r>
              <a:rPr lang="ru-RU" sz="2000" b="1" dirty="0" err="1"/>
              <a:t>муниципально</a:t>
            </a:r>
            <a:r>
              <a:rPr lang="ru-RU" sz="2000" b="1" dirty="0"/>
              <a:t>-частном </a:t>
            </a:r>
            <a:r>
              <a:rPr lang="ru-RU" sz="2000" b="1" dirty="0" smtClean="0"/>
              <a:t>партнерстве :</a:t>
            </a:r>
          </a:p>
          <a:p>
            <a:pPr marL="0" indent="0">
              <a:buNone/>
            </a:pPr>
            <a:r>
              <a:rPr lang="ru-RU" sz="2000" b="1" dirty="0"/>
              <a:t>13) объекты, на которых осуществляются обработка, утилизация, обезвреживание, размещение твердых коммунальных отходов</a:t>
            </a:r>
          </a:p>
        </p:txBody>
      </p:sp>
    </p:spTree>
    <p:extLst>
      <p:ext uri="{BB962C8B-B14F-4D97-AF65-F5344CB8AC3E}">
        <p14:creationId xmlns:p14="http://schemas.microsoft.com/office/powerpoint/2010/main" val="671692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06375"/>
            <a:ext cx="6779096" cy="857250"/>
          </a:xfrm>
        </p:spPr>
        <p:txBody>
          <a:bodyPr/>
          <a:lstStyle/>
          <a:p>
            <a:r>
              <a:rPr lang="ru-RU" sz="2400" b="1" dirty="0"/>
              <a:t>Государственно-частное </a:t>
            </a:r>
            <a:r>
              <a:rPr lang="ru-RU" sz="2400" b="1" dirty="0" smtClean="0"/>
              <a:t>партнерство</a:t>
            </a:r>
            <a:r>
              <a:rPr lang="en-US" sz="2400" b="1" dirty="0" smtClean="0"/>
              <a:t>-2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07704" y="843558"/>
            <a:ext cx="6779096" cy="3750667"/>
          </a:xfrm>
        </p:spPr>
        <p:txBody>
          <a:bodyPr/>
          <a:lstStyle/>
          <a:p>
            <a:pPr marL="0" indent="0">
              <a:buNone/>
            </a:pPr>
            <a:endParaRPr lang="ru-RU" sz="2000" b="1" dirty="0" smtClean="0"/>
          </a:p>
          <a:p>
            <a:pPr marL="0" indent="0">
              <a:buNone/>
            </a:pPr>
            <a:endParaRPr lang="ru-RU" sz="2000" b="1" dirty="0"/>
          </a:p>
          <a:p>
            <a:pPr marL="0" indent="0">
              <a:buNone/>
            </a:pPr>
            <a:r>
              <a:rPr lang="ru-RU" sz="2000" b="1" dirty="0" smtClean="0"/>
              <a:t>18</a:t>
            </a:r>
            <a:r>
              <a:rPr lang="ru-RU" sz="2000" b="1" dirty="0"/>
              <a:t>) имущественные комплексы, предназначенные для производства промышленной продукции и (или) осуществления иной деятельности в сфере промышленности.</a:t>
            </a:r>
          </a:p>
          <a:p>
            <a:pPr marL="0" indent="0">
              <a:buNone/>
            </a:pPr>
            <a:r>
              <a:rPr lang="ru-RU" sz="2000" b="1" dirty="0" smtClean="0"/>
              <a:t>п</a:t>
            </a:r>
            <a:r>
              <a:rPr lang="ru-RU" sz="2000" b="1" dirty="0"/>
              <a:t>. 18 введен Федеральным законом от 03.07.2016 N 360-ФЗ)</a:t>
            </a:r>
          </a:p>
        </p:txBody>
      </p:sp>
    </p:spTree>
    <p:extLst>
      <p:ext uri="{BB962C8B-B14F-4D97-AF65-F5344CB8AC3E}">
        <p14:creationId xmlns:p14="http://schemas.microsoft.com/office/powerpoint/2010/main" val="2967216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23478"/>
            <a:ext cx="8157592" cy="857250"/>
          </a:xfrm>
        </p:spPr>
        <p:txBody>
          <a:bodyPr/>
          <a:lstStyle/>
          <a:p>
            <a:r>
              <a:rPr lang="ru-RU" sz="2400" b="1" dirty="0"/>
              <a:t>Государственно-частное </a:t>
            </a:r>
            <a:r>
              <a:rPr lang="ru-RU" sz="2400" b="1" dirty="0" smtClean="0"/>
              <a:t>партнерство</a:t>
            </a:r>
            <a:r>
              <a:rPr lang="en-US" sz="2400" b="1" dirty="0" smtClean="0"/>
              <a:t>-3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1720" y="1200150"/>
            <a:ext cx="6635080" cy="3675856"/>
          </a:xfrm>
        </p:spPr>
        <p:txBody>
          <a:bodyPr/>
          <a:lstStyle/>
          <a:p>
            <a:pPr marL="0" indent="0">
              <a:buNone/>
            </a:pPr>
            <a:r>
              <a:rPr lang="ru-RU" sz="2000" b="1" dirty="0"/>
              <a:t>Федеральный закон от 21.07.2005 N 115-ФЗ (ред. от 03.07.2016) "О концессионных соглашениях"</a:t>
            </a:r>
          </a:p>
          <a:p>
            <a:pPr marL="0" indent="0">
              <a:buNone/>
            </a:pPr>
            <a:r>
              <a:rPr lang="ru-RU" sz="2000" b="1" dirty="0"/>
              <a:t>Статья 4. Объекты концессионного соглашения</a:t>
            </a:r>
          </a:p>
          <a:p>
            <a:pPr marL="457200" indent="-457200">
              <a:buAutoNum type="arabicPeriod"/>
            </a:pPr>
            <a:r>
              <a:rPr lang="ru-RU" sz="2000" b="1" dirty="0" smtClean="0"/>
              <a:t>Объектами </a:t>
            </a:r>
            <a:r>
              <a:rPr lang="ru-RU" sz="2000" b="1" dirty="0"/>
              <a:t>концессионного соглашения являются</a:t>
            </a:r>
            <a:r>
              <a:rPr lang="ru-RU" sz="2000" b="1" dirty="0" smtClean="0"/>
              <a:t>: (</a:t>
            </a:r>
            <a:r>
              <a:rPr lang="ru-RU" sz="2000" b="1" dirty="0"/>
              <a:t>в ред. Федерального закона от 02.07.2010 N 152-ФЗ): </a:t>
            </a:r>
            <a:endParaRPr lang="ru-RU" sz="2000" b="1" dirty="0" smtClean="0"/>
          </a:p>
          <a:p>
            <a:pPr marL="0" indent="0">
              <a:buNone/>
            </a:pPr>
            <a:r>
              <a:rPr lang="ru-RU" sz="2000" b="1" dirty="0" smtClean="0"/>
              <a:t>17</a:t>
            </a:r>
            <a:r>
              <a:rPr lang="ru-RU" sz="2000" b="1" dirty="0"/>
              <a:t>) объекты, на которых осуществляются обработка, накопление, утилизация, обезвреживание, размещение твердых коммунальных отходов;</a:t>
            </a:r>
          </a:p>
          <a:p>
            <a:pPr marL="0" indent="0">
              <a:buNone/>
            </a:pPr>
            <a:r>
              <a:rPr lang="ru-RU" sz="2000" b="1" dirty="0"/>
              <a:t>(п. 17 введен Федеральным законом от 03.07.2016 N 275-ФЗ)</a:t>
            </a:r>
          </a:p>
        </p:txBody>
      </p:sp>
    </p:spTree>
    <p:extLst>
      <p:ext uri="{BB962C8B-B14F-4D97-AF65-F5344CB8AC3E}">
        <p14:creationId xmlns:p14="http://schemas.microsoft.com/office/powerpoint/2010/main" val="613627232"/>
      </p:ext>
    </p:extLst>
  </p:cSld>
  <p:clrMapOvr>
    <a:masterClrMapping/>
  </p:clrMapOvr>
</p:sld>
</file>

<file path=ppt/theme/theme1.xml><?xml version="1.0" encoding="utf-8"?>
<a:theme xmlns:a="http://schemas.openxmlformats.org/drawingml/2006/main" name="177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177</Template>
  <TotalTime>1141</TotalTime>
  <Words>1030</Words>
  <Application>Microsoft Office PowerPoint</Application>
  <PresentationFormat>Экран (16:9)</PresentationFormat>
  <Paragraphs>72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2" baseType="lpstr">
      <vt:lpstr>Arial</vt:lpstr>
      <vt:lpstr>Calibri</vt:lpstr>
      <vt:lpstr>177</vt:lpstr>
      <vt:lpstr>ЭКОТЕХНОПАРКИ</vt:lpstr>
      <vt:lpstr>Экотехнопарки-1</vt:lpstr>
      <vt:lpstr>Экотехнопарки-2</vt:lpstr>
      <vt:lpstr>Экотехнопарк - основа региональной системы управления отходами</vt:lpstr>
      <vt:lpstr>Финансовые механизмы поддержки  создания и развития экотехнопарков</vt:lpstr>
      <vt:lpstr>Финансовые механизмы -2</vt:lpstr>
      <vt:lpstr>Государственно-частное партнерство</vt:lpstr>
      <vt:lpstr>Государственно-частное партнерство-2</vt:lpstr>
      <vt:lpstr>Государственно-частное партнерство-3</vt:lpstr>
      <vt:lpstr>Концессионные облигации</vt:lpstr>
      <vt:lpstr>Концессионные облигации-2</vt:lpstr>
      <vt:lpstr>Перспективы</vt:lpstr>
      <vt:lpstr>Перспективы развития облигаций</vt:lpstr>
      <vt:lpstr>Перспективы-2</vt:lpstr>
      <vt:lpstr>Типы зеленых облигаций</vt:lpstr>
      <vt:lpstr>Типы зеленых облигаций-2</vt:lpstr>
      <vt:lpstr>Cоциальные облигации</vt:lpstr>
      <vt:lpstr>Воротников Александр Системный консалтинг</vt:lpstr>
      <vt:lpstr>       Благодарю за внимание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 Технопарк</dc:title>
  <dc:creator>Сергей</dc:creator>
  <cp:lastModifiedBy>Александр Воротников</cp:lastModifiedBy>
  <cp:revision>135</cp:revision>
  <dcterms:created xsi:type="dcterms:W3CDTF">2015-03-26T09:42:23Z</dcterms:created>
  <dcterms:modified xsi:type="dcterms:W3CDTF">2017-07-09T06:39:40Z</dcterms:modified>
</cp:coreProperties>
</file>